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2.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notesSlides/notesSlide23.xml" ContentType="application/vnd.openxmlformats-officedocument.presentationml.notesSlide+xml"/>
  <Override PartName="/ppt/tags/tag6.xml" ContentType="application/vnd.openxmlformats-officedocument.presentationml.tags+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5" r:id="rId5"/>
    <p:sldMasterId id="2147483760" r:id="rId6"/>
  </p:sldMasterIdLst>
  <p:notesMasterIdLst>
    <p:notesMasterId r:id="rId53"/>
  </p:notesMasterIdLst>
  <p:sldIdLst>
    <p:sldId id="257" r:id="rId7"/>
    <p:sldId id="10254" r:id="rId8"/>
    <p:sldId id="2076136795" r:id="rId9"/>
    <p:sldId id="10257" r:id="rId10"/>
    <p:sldId id="10229" r:id="rId11"/>
    <p:sldId id="10230" r:id="rId12"/>
    <p:sldId id="10231" r:id="rId13"/>
    <p:sldId id="2076136837" r:id="rId14"/>
    <p:sldId id="265" r:id="rId15"/>
    <p:sldId id="288" r:id="rId16"/>
    <p:sldId id="1933" r:id="rId17"/>
    <p:sldId id="2076136829" r:id="rId18"/>
    <p:sldId id="2076136830" r:id="rId19"/>
    <p:sldId id="2076136779" r:id="rId20"/>
    <p:sldId id="10235" r:id="rId21"/>
    <p:sldId id="10226" r:id="rId22"/>
    <p:sldId id="10244" r:id="rId23"/>
    <p:sldId id="1941" r:id="rId24"/>
    <p:sldId id="2076136838" r:id="rId25"/>
    <p:sldId id="2076136801" r:id="rId26"/>
    <p:sldId id="2076136796" r:id="rId27"/>
    <p:sldId id="2076136839" r:id="rId28"/>
    <p:sldId id="2076136840" r:id="rId29"/>
    <p:sldId id="2076136836" r:id="rId30"/>
    <p:sldId id="311" r:id="rId31"/>
    <p:sldId id="2076136823" r:id="rId32"/>
    <p:sldId id="2076136825" r:id="rId33"/>
    <p:sldId id="2076136841" r:id="rId34"/>
    <p:sldId id="2076136824" r:id="rId35"/>
    <p:sldId id="10225" r:id="rId36"/>
    <p:sldId id="2076136843" r:id="rId37"/>
    <p:sldId id="289" r:id="rId38"/>
    <p:sldId id="272" r:id="rId39"/>
    <p:sldId id="2076136844" r:id="rId40"/>
    <p:sldId id="271" r:id="rId41"/>
    <p:sldId id="274" r:id="rId42"/>
    <p:sldId id="275" r:id="rId43"/>
    <p:sldId id="276" r:id="rId44"/>
    <p:sldId id="277" r:id="rId45"/>
    <p:sldId id="279" r:id="rId46"/>
    <p:sldId id="278" r:id="rId47"/>
    <p:sldId id="260" r:id="rId48"/>
    <p:sldId id="262" r:id="rId49"/>
    <p:sldId id="264" r:id="rId50"/>
    <p:sldId id="2076136842" r:id="rId51"/>
    <p:sldId id="258" r:id="rId52"/>
  </p:sldIdLst>
  <p:sldSz cx="12192000" cy="6858000"/>
  <p:notesSz cx="6858000" cy="2743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2145A"/>
    <a:srgbClr val="5C2D91"/>
    <a:srgbClr val="F8F8F8"/>
    <a:srgbClr val="511C74"/>
    <a:srgbClr val="6A2C91"/>
    <a:srgbClr val="E2068C"/>
    <a:srgbClr val="FFFFFF"/>
    <a:srgbClr val="7FCC27"/>
    <a:srgbClr val="231F20"/>
    <a:srgbClr val="15162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7925" autoAdjust="0"/>
  </p:normalViewPr>
  <p:slideViewPr>
    <p:cSldViewPr snapToGrid="0">
      <p:cViewPr varScale="1">
        <p:scale>
          <a:sx n="97" d="100"/>
          <a:sy n="97" d="100"/>
        </p:scale>
        <p:origin x="996"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viewProps" Target="viewProps.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notesMaster" Target="notesMasters/notesMaster1.xml"/><Relationship Id="rId5" Type="http://schemas.openxmlformats.org/officeDocument/2006/relationships/slideMaster" Target="slideMasters/slideMaster1.xml"/><Relationship Id="rId19" Type="http://schemas.openxmlformats.org/officeDocument/2006/relationships/slide" Target="slides/slide13.xml"/><Relationship Id="rId4" Type="http://schemas.openxmlformats.org/officeDocument/2006/relationships/customXml" Target="../customXml/item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theme" Target="theme/theme1.xml"/><Relationship Id="rId8" Type="http://schemas.openxmlformats.org/officeDocument/2006/relationships/slide" Target="slides/slide2.xml"/><Relationship Id="rId51" Type="http://schemas.openxmlformats.org/officeDocument/2006/relationships/slide" Target="slides/slide45.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tableStyles" Target="tableStyles.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7236C3F-12CB-413A-B50C-A463BF24F41D}"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zh-CN" altLang="en-US"/>
        </a:p>
      </dgm:t>
    </dgm:pt>
    <dgm:pt modelId="{1C67BC8C-5F5D-43AF-8581-B28D8F0E2AF0}">
      <dgm:prSet phldrT="[文本]"/>
      <dgm:spPr/>
      <dgm:t>
        <a:bodyPr/>
        <a:lstStyle/>
        <a:p>
          <a:r>
            <a:rPr lang="en-US" altLang="zh-CN" dirty="0"/>
            <a:t>Razor</a:t>
          </a:r>
          <a:endParaRPr lang="zh-CN" altLang="en-US" dirty="0"/>
        </a:p>
      </dgm:t>
    </dgm:pt>
    <dgm:pt modelId="{56F5D23E-F268-4E6A-8364-E8C74C8E6F49}" type="parTrans" cxnId="{3430BD0B-821D-486D-A919-63F143F682E5}">
      <dgm:prSet/>
      <dgm:spPr/>
      <dgm:t>
        <a:bodyPr/>
        <a:lstStyle/>
        <a:p>
          <a:endParaRPr lang="zh-CN" altLang="en-US"/>
        </a:p>
      </dgm:t>
    </dgm:pt>
    <dgm:pt modelId="{FB75A675-41C2-4EBA-AAB8-F80D990C3317}" type="sibTrans" cxnId="{3430BD0B-821D-486D-A919-63F143F682E5}">
      <dgm:prSet/>
      <dgm:spPr/>
      <dgm:t>
        <a:bodyPr/>
        <a:lstStyle/>
        <a:p>
          <a:endParaRPr lang="zh-CN" altLang="en-US"/>
        </a:p>
      </dgm:t>
    </dgm:pt>
    <dgm:pt modelId="{85240506-C589-485A-B3C4-AF35A6501E48}">
      <dgm:prSet phldrT="[文本]"/>
      <dgm:spPr/>
      <dgm:t>
        <a:bodyPr/>
        <a:lstStyle/>
        <a:p>
          <a:r>
            <a:rPr lang="en-US" altLang="zh-CN" dirty="0"/>
            <a:t>Spin</a:t>
          </a:r>
          <a:endParaRPr lang="zh-CN" altLang="en-US" dirty="0"/>
        </a:p>
      </dgm:t>
    </dgm:pt>
    <dgm:pt modelId="{8465D484-77C0-4C8E-A9A1-325FFF3959C9}" type="parTrans" cxnId="{F3F164AA-3581-4F24-9A11-9AC5E19F17FC}">
      <dgm:prSet/>
      <dgm:spPr/>
      <dgm:t>
        <a:bodyPr/>
        <a:lstStyle/>
        <a:p>
          <a:endParaRPr lang="zh-CN" altLang="en-US"/>
        </a:p>
      </dgm:t>
    </dgm:pt>
    <dgm:pt modelId="{7309E30B-E5AE-4FBF-BD9A-2514FDEEB81E}" type="sibTrans" cxnId="{F3F164AA-3581-4F24-9A11-9AC5E19F17FC}">
      <dgm:prSet/>
      <dgm:spPr/>
      <dgm:t>
        <a:bodyPr/>
        <a:lstStyle/>
        <a:p>
          <a:endParaRPr lang="zh-CN" altLang="en-US"/>
        </a:p>
      </dgm:t>
    </dgm:pt>
    <dgm:pt modelId="{EDF29851-DC77-4CFF-BE6A-418126C4172C}">
      <dgm:prSet phldrT="[文本]"/>
      <dgm:spPr/>
      <dgm:t>
        <a:bodyPr/>
        <a:lstStyle/>
        <a:p>
          <a:r>
            <a:rPr lang="en-US" altLang="zh-CN" dirty="0"/>
            <a:t>Card</a:t>
          </a:r>
          <a:endParaRPr lang="zh-CN" altLang="en-US" dirty="0"/>
        </a:p>
      </dgm:t>
    </dgm:pt>
    <dgm:pt modelId="{F8DC3D22-F6A0-40B9-8DFE-06D4B5D0F11A}" type="parTrans" cxnId="{FE46328D-D743-4316-B6F8-C6EA33328D46}">
      <dgm:prSet/>
      <dgm:spPr/>
      <dgm:t>
        <a:bodyPr/>
        <a:lstStyle/>
        <a:p>
          <a:endParaRPr lang="zh-CN" altLang="en-US"/>
        </a:p>
      </dgm:t>
    </dgm:pt>
    <dgm:pt modelId="{8249EAB4-041E-49BD-A774-6D7EFFF76169}" type="sibTrans" cxnId="{FE46328D-D743-4316-B6F8-C6EA33328D46}">
      <dgm:prSet/>
      <dgm:spPr/>
      <dgm:t>
        <a:bodyPr/>
        <a:lstStyle/>
        <a:p>
          <a:endParaRPr lang="zh-CN" altLang="en-US"/>
        </a:p>
      </dgm:t>
    </dgm:pt>
    <dgm:pt modelId="{6FAE22D3-9B53-450E-97B9-B03F8D494265}">
      <dgm:prSet phldrT="[文本]"/>
      <dgm:spPr/>
      <dgm:t>
        <a:bodyPr/>
        <a:lstStyle/>
        <a:p>
          <a:r>
            <a:rPr lang="en-US" altLang="zh-CN" dirty="0"/>
            <a:t>PageHeader</a:t>
          </a:r>
          <a:endParaRPr lang="zh-CN" altLang="en-US" dirty="0"/>
        </a:p>
      </dgm:t>
    </dgm:pt>
    <dgm:pt modelId="{1949488C-7602-49F4-9082-20ECB3B5A3B5}" type="parTrans" cxnId="{5F274558-AD8A-4922-BC34-53B2F2266AE3}">
      <dgm:prSet/>
      <dgm:spPr/>
      <dgm:t>
        <a:bodyPr/>
        <a:lstStyle/>
        <a:p>
          <a:endParaRPr lang="zh-CN" altLang="en-US"/>
        </a:p>
      </dgm:t>
    </dgm:pt>
    <dgm:pt modelId="{0765C9D4-70BF-4D17-A0F4-FF967691F9A1}" type="sibTrans" cxnId="{5F274558-AD8A-4922-BC34-53B2F2266AE3}">
      <dgm:prSet/>
      <dgm:spPr/>
      <dgm:t>
        <a:bodyPr/>
        <a:lstStyle/>
        <a:p>
          <a:endParaRPr lang="zh-CN" altLang="en-US"/>
        </a:p>
      </dgm:t>
    </dgm:pt>
    <dgm:pt modelId="{A5DFB7CA-5B0E-4A27-B43D-F6E1B1D59B8D}">
      <dgm:prSet phldrT="[文本]"/>
      <dgm:spPr/>
      <dgm:t>
        <a:bodyPr/>
        <a:lstStyle/>
        <a:p>
          <a:r>
            <a:rPr lang="en-US" altLang="zh-CN" dirty="0"/>
            <a:t>div</a:t>
          </a:r>
          <a:endParaRPr lang="zh-CN" altLang="en-US" dirty="0"/>
        </a:p>
      </dgm:t>
    </dgm:pt>
    <dgm:pt modelId="{93D5CD02-3C08-4CF6-95AC-A3A9EB378E10}" type="parTrans" cxnId="{79B7A183-2AA4-49E9-90C8-AB6EDEDBDBCA}">
      <dgm:prSet/>
      <dgm:spPr/>
      <dgm:t>
        <a:bodyPr/>
        <a:lstStyle/>
        <a:p>
          <a:endParaRPr lang="zh-CN" altLang="en-US"/>
        </a:p>
      </dgm:t>
    </dgm:pt>
    <dgm:pt modelId="{35BF979C-0E6E-4A58-A2DE-3C3987FD1B07}" type="sibTrans" cxnId="{79B7A183-2AA4-49E9-90C8-AB6EDEDBDBCA}">
      <dgm:prSet/>
      <dgm:spPr/>
      <dgm:t>
        <a:bodyPr/>
        <a:lstStyle/>
        <a:p>
          <a:endParaRPr lang="zh-CN" altLang="en-US"/>
        </a:p>
      </dgm:t>
    </dgm:pt>
    <dgm:pt modelId="{4D4C2826-35CD-4B63-B649-A2789D41D342}">
      <dgm:prSet phldrT="[文本]"/>
      <dgm:spPr/>
      <dgm:t>
        <a:bodyPr/>
        <a:lstStyle/>
        <a:p>
          <a:r>
            <a:rPr lang="en-US" altLang="zh-CN" dirty="0"/>
            <a:t>div-finish</a:t>
          </a:r>
          <a:endParaRPr lang="zh-CN" altLang="en-US" dirty="0"/>
        </a:p>
      </dgm:t>
    </dgm:pt>
    <dgm:pt modelId="{62CF4A58-435B-4190-B8BC-3F8F7B35B9F0}" type="parTrans" cxnId="{862A19C3-D5D7-4C3B-B821-D343C52BD382}">
      <dgm:prSet/>
      <dgm:spPr/>
      <dgm:t>
        <a:bodyPr/>
        <a:lstStyle/>
        <a:p>
          <a:endParaRPr lang="zh-CN" altLang="en-US"/>
        </a:p>
      </dgm:t>
    </dgm:pt>
    <dgm:pt modelId="{6A72337F-50D3-4184-9D71-62090414F536}" type="sibTrans" cxnId="{862A19C3-D5D7-4C3B-B821-D343C52BD382}">
      <dgm:prSet/>
      <dgm:spPr/>
      <dgm:t>
        <a:bodyPr/>
        <a:lstStyle/>
        <a:p>
          <a:endParaRPr lang="zh-CN" altLang="en-US"/>
        </a:p>
      </dgm:t>
    </dgm:pt>
    <dgm:pt modelId="{79E50EC2-F4E4-46C6-9F6E-794E875A2FF1}">
      <dgm:prSet phldrT="[文本]"/>
      <dgm:spPr/>
      <dgm:t>
        <a:bodyPr/>
        <a:lstStyle/>
        <a:p>
          <a:r>
            <a:rPr lang="en-US" altLang="zh-CN" dirty="0"/>
            <a:t>Spin</a:t>
          </a:r>
          <a:endParaRPr lang="zh-CN" altLang="en-US" dirty="0"/>
        </a:p>
      </dgm:t>
    </dgm:pt>
    <dgm:pt modelId="{BEBF0DA7-AE30-4178-BF49-93E7C388DF57}" type="parTrans" cxnId="{187BF01C-812D-4DC6-8B78-E25875D5C20E}">
      <dgm:prSet/>
      <dgm:spPr/>
      <dgm:t>
        <a:bodyPr/>
        <a:lstStyle/>
        <a:p>
          <a:endParaRPr lang="zh-CN" altLang="en-US"/>
        </a:p>
      </dgm:t>
    </dgm:pt>
    <dgm:pt modelId="{2C261B39-992D-46CD-B2AF-E35649F3C031}" type="sibTrans" cxnId="{187BF01C-812D-4DC6-8B78-E25875D5C20E}">
      <dgm:prSet/>
      <dgm:spPr/>
      <dgm:t>
        <a:bodyPr/>
        <a:lstStyle/>
        <a:p>
          <a:endParaRPr lang="zh-CN" altLang="en-US"/>
        </a:p>
      </dgm:t>
    </dgm:pt>
    <dgm:pt modelId="{1EB45C61-2351-4055-9966-B3C81A597157}">
      <dgm:prSet phldrT="[文本]"/>
      <dgm:spPr/>
      <dgm:t>
        <a:bodyPr/>
        <a:lstStyle/>
        <a:p>
          <a:r>
            <a:rPr lang="en-US" altLang="zh-CN" dirty="0"/>
            <a:t>div</a:t>
          </a:r>
          <a:endParaRPr lang="zh-CN" altLang="en-US" dirty="0"/>
        </a:p>
      </dgm:t>
    </dgm:pt>
    <dgm:pt modelId="{ADCA5E4B-4854-45AB-9DBF-912C02EDE7BD}" type="parTrans" cxnId="{DD02A390-57C0-4B5E-A3F9-108CBF61DD6F}">
      <dgm:prSet/>
      <dgm:spPr/>
      <dgm:t>
        <a:bodyPr/>
        <a:lstStyle/>
        <a:p>
          <a:endParaRPr lang="zh-CN" altLang="en-US"/>
        </a:p>
      </dgm:t>
    </dgm:pt>
    <dgm:pt modelId="{A591FACB-D4EB-4910-90FA-15CE156093D3}" type="sibTrans" cxnId="{DD02A390-57C0-4B5E-A3F9-108CBF61DD6F}">
      <dgm:prSet/>
      <dgm:spPr/>
      <dgm:t>
        <a:bodyPr/>
        <a:lstStyle/>
        <a:p>
          <a:endParaRPr lang="zh-CN" altLang="en-US"/>
        </a:p>
      </dgm:t>
    </dgm:pt>
    <dgm:pt modelId="{FEC2D19D-827E-4D9C-B159-214796EF386A}">
      <dgm:prSet phldrT="[文本]"/>
      <dgm:spPr/>
      <dgm:t>
        <a:bodyPr/>
        <a:lstStyle/>
        <a:p>
          <a:r>
            <a:rPr lang="en-US" altLang="zh-CN" dirty="0"/>
            <a:t>DatePicker</a:t>
          </a:r>
          <a:endParaRPr lang="zh-CN" altLang="en-US" dirty="0"/>
        </a:p>
      </dgm:t>
    </dgm:pt>
    <dgm:pt modelId="{37F11819-453E-4484-A2A8-28E1FD13F659}" type="parTrans" cxnId="{2742BB07-4DB0-4157-AD8E-63C51DADDE09}">
      <dgm:prSet/>
      <dgm:spPr/>
      <dgm:t>
        <a:bodyPr/>
        <a:lstStyle/>
        <a:p>
          <a:endParaRPr lang="zh-CN" altLang="en-US"/>
        </a:p>
      </dgm:t>
    </dgm:pt>
    <dgm:pt modelId="{8F6C044A-8847-4E56-BC88-7B98E98776C1}" type="sibTrans" cxnId="{2742BB07-4DB0-4157-AD8E-63C51DADDE09}">
      <dgm:prSet/>
      <dgm:spPr/>
      <dgm:t>
        <a:bodyPr/>
        <a:lstStyle/>
        <a:p>
          <a:endParaRPr lang="zh-CN" altLang="en-US"/>
        </a:p>
      </dgm:t>
    </dgm:pt>
    <dgm:pt modelId="{5D4A3CDC-C5A7-4ED9-909D-833A6C023762}">
      <dgm:prSet phldrT="[文本]"/>
      <dgm:spPr/>
      <dgm:t>
        <a:bodyPr/>
        <a:lstStyle/>
        <a:p>
          <a:r>
            <a:rPr lang="en-US" altLang="zh-CN" dirty="0"/>
            <a:t>Input</a:t>
          </a:r>
          <a:endParaRPr lang="zh-CN" altLang="en-US" dirty="0"/>
        </a:p>
      </dgm:t>
    </dgm:pt>
    <dgm:pt modelId="{7E4ADF11-518C-4AD9-A464-90601E9AAE6B}" type="parTrans" cxnId="{0B29895E-B6C7-4285-896A-24CD8FAE58DE}">
      <dgm:prSet/>
      <dgm:spPr/>
      <dgm:t>
        <a:bodyPr/>
        <a:lstStyle/>
        <a:p>
          <a:endParaRPr lang="zh-CN" altLang="en-US"/>
        </a:p>
      </dgm:t>
    </dgm:pt>
    <dgm:pt modelId="{BFDB41CF-217F-4FB4-96D4-3418723C08D6}" type="sibTrans" cxnId="{0B29895E-B6C7-4285-896A-24CD8FAE58DE}">
      <dgm:prSet/>
      <dgm:spPr/>
      <dgm:t>
        <a:bodyPr/>
        <a:lstStyle/>
        <a:p>
          <a:endParaRPr lang="zh-CN" altLang="en-US"/>
        </a:p>
      </dgm:t>
    </dgm:pt>
    <dgm:pt modelId="{C20B3593-3912-4DFB-8CD7-35425221487C}">
      <dgm:prSet phldrT="[文本]"/>
      <dgm:spPr/>
      <dgm:t>
        <a:bodyPr/>
        <a:lstStyle/>
        <a:p>
          <a:r>
            <a:rPr lang="en-US" altLang="zh-CN" dirty="0"/>
            <a:t>div-title</a:t>
          </a:r>
          <a:endParaRPr lang="zh-CN" altLang="en-US" dirty="0"/>
        </a:p>
      </dgm:t>
    </dgm:pt>
    <dgm:pt modelId="{FD009355-68D8-4D64-8152-6BCD21CAB61E}" type="parTrans" cxnId="{09AF566A-3A6A-4CFD-A782-F338251AA65E}">
      <dgm:prSet/>
      <dgm:spPr/>
      <dgm:t>
        <a:bodyPr/>
        <a:lstStyle/>
        <a:p>
          <a:endParaRPr lang="zh-CN" altLang="en-US"/>
        </a:p>
      </dgm:t>
    </dgm:pt>
    <dgm:pt modelId="{7AB11514-E7C2-4D66-87B1-C6988844C701}" type="sibTrans" cxnId="{09AF566A-3A6A-4CFD-A782-F338251AA65E}">
      <dgm:prSet/>
      <dgm:spPr/>
      <dgm:t>
        <a:bodyPr/>
        <a:lstStyle/>
        <a:p>
          <a:endParaRPr lang="zh-CN" altLang="en-US"/>
        </a:p>
      </dgm:t>
    </dgm:pt>
    <dgm:pt modelId="{9006922A-85DE-49B5-842A-B55B0FBBBF1D}">
      <dgm:prSet phldrT="[文本]"/>
      <dgm:spPr/>
      <dgm:t>
        <a:bodyPr/>
        <a:lstStyle/>
        <a:p>
          <a:r>
            <a:rPr lang="en-US" altLang="zh-CN" dirty="0"/>
            <a:t>……</a:t>
          </a:r>
          <a:endParaRPr lang="zh-CN" altLang="en-US" dirty="0"/>
        </a:p>
      </dgm:t>
    </dgm:pt>
    <dgm:pt modelId="{A99B52F5-22B7-4EFA-9668-2FA28C07C301}" type="parTrans" cxnId="{9B93E472-B48D-4009-A76D-5B5C19E2AA6E}">
      <dgm:prSet/>
      <dgm:spPr/>
      <dgm:t>
        <a:bodyPr/>
        <a:lstStyle/>
        <a:p>
          <a:endParaRPr lang="zh-CN" altLang="en-US"/>
        </a:p>
      </dgm:t>
    </dgm:pt>
    <dgm:pt modelId="{467197F8-FF49-4C82-AEC0-EDC3C81923FA}" type="sibTrans" cxnId="{9B93E472-B48D-4009-A76D-5B5C19E2AA6E}">
      <dgm:prSet/>
      <dgm:spPr/>
      <dgm:t>
        <a:bodyPr/>
        <a:lstStyle/>
        <a:p>
          <a:endParaRPr lang="zh-CN" altLang="en-US"/>
        </a:p>
      </dgm:t>
    </dgm:pt>
    <dgm:pt modelId="{F692D946-CBC3-41D8-B763-73D43AB793CF}" type="pres">
      <dgm:prSet presAssocID="{27236C3F-12CB-413A-B50C-A463BF24F41D}" presName="hierChild1" presStyleCnt="0">
        <dgm:presLayoutVars>
          <dgm:orgChart val="1"/>
          <dgm:chPref val="1"/>
          <dgm:dir/>
          <dgm:animOne val="branch"/>
          <dgm:animLvl val="lvl"/>
          <dgm:resizeHandles/>
        </dgm:presLayoutVars>
      </dgm:prSet>
      <dgm:spPr/>
    </dgm:pt>
    <dgm:pt modelId="{F73087A4-8467-4165-92B5-378AF78FAA0E}" type="pres">
      <dgm:prSet presAssocID="{1C67BC8C-5F5D-43AF-8581-B28D8F0E2AF0}" presName="hierRoot1" presStyleCnt="0">
        <dgm:presLayoutVars>
          <dgm:hierBranch val="init"/>
        </dgm:presLayoutVars>
      </dgm:prSet>
      <dgm:spPr/>
    </dgm:pt>
    <dgm:pt modelId="{AF640A01-3253-4AC1-9992-61A36BCDD6E8}" type="pres">
      <dgm:prSet presAssocID="{1C67BC8C-5F5D-43AF-8581-B28D8F0E2AF0}" presName="rootComposite1" presStyleCnt="0"/>
      <dgm:spPr/>
    </dgm:pt>
    <dgm:pt modelId="{FACFAC4A-885A-44C8-9CE2-590D71BC9940}" type="pres">
      <dgm:prSet presAssocID="{1C67BC8C-5F5D-43AF-8581-B28D8F0E2AF0}" presName="rootText1" presStyleLbl="node0" presStyleIdx="0" presStyleCnt="1">
        <dgm:presLayoutVars>
          <dgm:chPref val="3"/>
        </dgm:presLayoutVars>
      </dgm:prSet>
      <dgm:spPr/>
    </dgm:pt>
    <dgm:pt modelId="{30B5D0B0-CFC8-443B-BDE6-3ED6337A341F}" type="pres">
      <dgm:prSet presAssocID="{1C67BC8C-5F5D-43AF-8581-B28D8F0E2AF0}" presName="rootConnector1" presStyleLbl="node1" presStyleIdx="0" presStyleCnt="0"/>
      <dgm:spPr/>
    </dgm:pt>
    <dgm:pt modelId="{BA415E47-232F-41C0-9FF4-FE6652C9B894}" type="pres">
      <dgm:prSet presAssocID="{1C67BC8C-5F5D-43AF-8581-B28D8F0E2AF0}" presName="hierChild2" presStyleCnt="0"/>
      <dgm:spPr/>
    </dgm:pt>
    <dgm:pt modelId="{881DAB31-9C17-429C-9D3B-E1426888ABEA}" type="pres">
      <dgm:prSet presAssocID="{1949488C-7602-49F4-9082-20ECB3B5A3B5}" presName="Name37" presStyleLbl="parChTrans1D2" presStyleIdx="0" presStyleCnt="2"/>
      <dgm:spPr/>
    </dgm:pt>
    <dgm:pt modelId="{40929FFF-A2AA-48AE-97E9-4DDBBF8C2D64}" type="pres">
      <dgm:prSet presAssocID="{6FAE22D3-9B53-450E-97B9-B03F8D494265}" presName="hierRoot2" presStyleCnt="0">
        <dgm:presLayoutVars>
          <dgm:hierBranch val="init"/>
        </dgm:presLayoutVars>
      </dgm:prSet>
      <dgm:spPr/>
    </dgm:pt>
    <dgm:pt modelId="{42FFDC98-7DEA-4774-9A65-E05044F626AE}" type="pres">
      <dgm:prSet presAssocID="{6FAE22D3-9B53-450E-97B9-B03F8D494265}" presName="rootComposite" presStyleCnt="0"/>
      <dgm:spPr/>
    </dgm:pt>
    <dgm:pt modelId="{97584171-4770-498B-B3E9-C0D3FD7D80DE}" type="pres">
      <dgm:prSet presAssocID="{6FAE22D3-9B53-450E-97B9-B03F8D494265}" presName="rootText" presStyleLbl="node2" presStyleIdx="0" presStyleCnt="2">
        <dgm:presLayoutVars>
          <dgm:chPref val="3"/>
        </dgm:presLayoutVars>
      </dgm:prSet>
      <dgm:spPr/>
    </dgm:pt>
    <dgm:pt modelId="{6416A4C5-2F42-45D8-BA00-3ECD91B5C14F}" type="pres">
      <dgm:prSet presAssocID="{6FAE22D3-9B53-450E-97B9-B03F8D494265}" presName="rootConnector" presStyleLbl="node2" presStyleIdx="0" presStyleCnt="2"/>
      <dgm:spPr/>
    </dgm:pt>
    <dgm:pt modelId="{6BF3499F-CDB1-4701-8447-1EB8703518BE}" type="pres">
      <dgm:prSet presAssocID="{6FAE22D3-9B53-450E-97B9-B03F8D494265}" presName="hierChild4" presStyleCnt="0"/>
      <dgm:spPr/>
    </dgm:pt>
    <dgm:pt modelId="{5124AFB1-5620-439C-8C4D-018E8A2E1DB0}" type="pres">
      <dgm:prSet presAssocID="{6FAE22D3-9B53-450E-97B9-B03F8D494265}" presName="hierChild5" presStyleCnt="0"/>
      <dgm:spPr/>
    </dgm:pt>
    <dgm:pt modelId="{52732F83-C38B-4F8B-BC93-B65F49BB098D}" type="pres">
      <dgm:prSet presAssocID="{8465D484-77C0-4C8E-A9A1-325FFF3959C9}" presName="Name37" presStyleLbl="parChTrans1D2" presStyleIdx="1" presStyleCnt="2"/>
      <dgm:spPr/>
    </dgm:pt>
    <dgm:pt modelId="{361F374E-1085-45B7-8CBA-9DB1E40C373B}" type="pres">
      <dgm:prSet presAssocID="{85240506-C589-485A-B3C4-AF35A6501E48}" presName="hierRoot2" presStyleCnt="0">
        <dgm:presLayoutVars>
          <dgm:hierBranch val="init"/>
        </dgm:presLayoutVars>
      </dgm:prSet>
      <dgm:spPr/>
    </dgm:pt>
    <dgm:pt modelId="{C321A118-2442-42C0-9D3D-F1E1A597F187}" type="pres">
      <dgm:prSet presAssocID="{85240506-C589-485A-B3C4-AF35A6501E48}" presName="rootComposite" presStyleCnt="0"/>
      <dgm:spPr/>
    </dgm:pt>
    <dgm:pt modelId="{200AA762-E736-40E6-BE9D-3A683C2CA9D9}" type="pres">
      <dgm:prSet presAssocID="{85240506-C589-485A-B3C4-AF35A6501E48}" presName="rootText" presStyleLbl="node2" presStyleIdx="1" presStyleCnt="2">
        <dgm:presLayoutVars>
          <dgm:chPref val="3"/>
        </dgm:presLayoutVars>
      </dgm:prSet>
      <dgm:spPr/>
    </dgm:pt>
    <dgm:pt modelId="{4517A9D5-89F6-44D1-8F89-4060A35DE0F9}" type="pres">
      <dgm:prSet presAssocID="{85240506-C589-485A-B3C4-AF35A6501E48}" presName="rootConnector" presStyleLbl="node2" presStyleIdx="1" presStyleCnt="2"/>
      <dgm:spPr/>
    </dgm:pt>
    <dgm:pt modelId="{BD92527C-982D-4DE8-ACBA-8087FF3B87F6}" type="pres">
      <dgm:prSet presAssocID="{85240506-C589-485A-B3C4-AF35A6501E48}" presName="hierChild4" presStyleCnt="0"/>
      <dgm:spPr/>
    </dgm:pt>
    <dgm:pt modelId="{342AB399-BB47-43AF-9859-FFAACB6D0B0E}" type="pres">
      <dgm:prSet presAssocID="{F8DC3D22-F6A0-40B9-8DFE-06D4B5D0F11A}" presName="Name37" presStyleLbl="parChTrans1D3" presStyleIdx="0" presStyleCnt="2"/>
      <dgm:spPr/>
    </dgm:pt>
    <dgm:pt modelId="{A45AB79E-6686-48B8-BE18-7CA981E11B08}" type="pres">
      <dgm:prSet presAssocID="{EDF29851-DC77-4CFF-BE6A-418126C4172C}" presName="hierRoot2" presStyleCnt="0">
        <dgm:presLayoutVars>
          <dgm:hierBranch val="init"/>
        </dgm:presLayoutVars>
      </dgm:prSet>
      <dgm:spPr/>
    </dgm:pt>
    <dgm:pt modelId="{7387ABFE-8400-437E-981A-1D0E49CB2F3E}" type="pres">
      <dgm:prSet presAssocID="{EDF29851-DC77-4CFF-BE6A-418126C4172C}" presName="rootComposite" presStyleCnt="0"/>
      <dgm:spPr/>
    </dgm:pt>
    <dgm:pt modelId="{CB3AB840-EE40-42C2-AD09-3EBEF5C43C4D}" type="pres">
      <dgm:prSet presAssocID="{EDF29851-DC77-4CFF-BE6A-418126C4172C}" presName="rootText" presStyleLbl="node3" presStyleIdx="0" presStyleCnt="2">
        <dgm:presLayoutVars>
          <dgm:chPref val="3"/>
        </dgm:presLayoutVars>
      </dgm:prSet>
      <dgm:spPr/>
    </dgm:pt>
    <dgm:pt modelId="{A4034A6C-E5AD-4AE7-9DB5-018D1AB46949}" type="pres">
      <dgm:prSet presAssocID="{EDF29851-DC77-4CFF-BE6A-418126C4172C}" presName="rootConnector" presStyleLbl="node3" presStyleIdx="0" presStyleCnt="2"/>
      <dgm:spPr/>
    </dgm:pt>
    <dgm:pt modelId="{92DDD099-B3F4-40D0-8056-FB57CDE19A81}" type="pres">
      <dgm:prSet presAssocID="{EDF29851-DC77-4CFF-BE6A-418126C4172C}" presName="hierChild4" presStyleCnt="0"/>
      <dgm:spPr/>
    </dgm:pt>
    <dgm:pt modelId="{B5833C67-8BB2-464B-907F-FA86E422145F}" type="pres">
      <dgm:prSet presAssocID="{93D5CD02-3C08-4CF6-95AC-A3A9EB378E10}" presName="Name37" presStyleLbl="parChTrans1D4" presStyleIdx="0" presStyleCnt="7"/>
      <dgm:spPr/>
    </dgm:pt>
    <dgm:pt modelId="{31BEC161-E651-482C-8A8F-1FBCB70ED6F7}" type="pres">
      <dgm:prSet presAssocID="{A5DFB7CA-5B0E-4A27-B43D-F6E1B1D59B8D}" presName="hierRoot2" presStyleCnt="0">
        <dgm:presLayoutVars>
          <dgm:hierBranch val="init"/>
        </dgm:presLayoutVars>
      </dgm:prSet>
      <dgm:spPr/>
    </dgm:pt>
    <dgm:pt modelId="{5ED88CF1-0C56-4F75-AFEB-9029351AE9B8}" type="pres">
      <dgm:prSet presAssocID="{A5DFB7CA-5B0E-4A27-B43D-F6E1B1D59B8D}" presName="rootComposite" presStyleCnt="0"/>
      <dgm:spPr/>
    </dgm:pt>
    <dgm:pt modelId="{667AEE64-7A50-48EE-AE9C-E27ED4F34AE2}" type="pres">
      <dgm:prSet presAssocID="{A5DFB7CA-5B0E-4A27-B43D-F6E1B1D59B8D}" presName="rootText" presStyleLbl="node4" presStyleIdx="0" presStyleCnt="7">
        <dgm:presLayoutVars>
          <dgm:chPref val="3"/>
        </dgm:presLayoutVars>
      </dgm:prSet>
      <dgm:spPr/>
    </dgm:pt>
    <dgm:pt modelId="{F5ABCF0A-0FA7-4848-BBCB-D41A96827B8C}" type="pres">
      <dgm:prSet presAssocID="{A5DFB7CA-5B0E-4A27-B43D-F6E1B1D59B8D}" presName="rootConnector" presStyleLbl="node4" presStyleIdx="0" presStyleCnt="7"/>
      <dgm:spPr/>
    </dgm:pt>
    <dgm:pt modelId="{8A159FC7-7D5A-4640-AA50-2BCD4CCB741B}" type="pres">
      <dgm:prSet presAssocID="{A5DFB7CA-5B0E-4A27-B43D-F6E1B1D59B8D}" presName="hierChild4" presStyleCnt="0"/>
      <dgm:spPr/>
    </dgm:pt>
    <dgm:pt modelId="{188B0E46-90EE-4D8E-A15C-E64109CC0129}" type="pres">
      <dgm:prSet presAssocID="{62CF4A58-435B-4190-B8BC-3F8F7B35B9F0}" presName="Name37" presStyleLbl="parChTrans1D4" presStyleIdx="1" presStyleCnt="7"/>
      <dgm:spPr/>
    </dgm:pt>
    <dgm:pt modelId="{507036DA-B7E1-44F7-A8FD-075E10779217}" type="pres">
      <dgm:prSet presAssocID="{4D4C2826-35CD-4B63-B649-A2789D41D342}" presName="hierRoot2" presStyleCnt="0">
        <dgm:presLayoutVars>
          <dgm:hierBranch val="init"/>
        </dgm:presLayoutVars>
      </dgm:prSet>
      <dgm:spPr/>
    </dgm:pt>
    <dgm:pt modelId="{760A77DA-B5C2-448D-A8E7-806CAC2C97E7}" type="pres">
      <dgm:prSet presAssocID="{4D4C2826-35CD-4B63-B649-A2789D41D342}" presName="rootComposite" presStyleCnt="0"/>
      <dgm:spPr/>
    </dgm:pt>
    <dgm:pt modelId="{2085922F-7E37-43EB-8DB6-C4B883BD633C}" type="pres">
      <dgm:prSet presAssocID="{4D4C2826-35CD-4B63-B649-A2789D41D342}" presName="rootText" presStyleLbl="node4" presStyleIdx="1" presStyleCnt="7">
        <dgm:presLayoutVars>
          <dgm:chPref val="3"/>
        </dgm:presLayoutVars>
      </dgm:prSet>
      <dgm:spPr/>
    </dgm:pt>
    <dgm:pt modelId="{2CFE6DC8-AEEB-4C9D-857C-F84FFD8FF858}" type="pres">
      <dgm:prSet presAssocID="{4D4C2826-35CD-4B63-B649-A2789D41D342}" presName="rootConnector" presStyleLbl="node4" presStyleIdx="1" presStyleCnt="7"/>
      <dgm:spPr/>
    </dgm:pt>
    <dgm:pt modelId="{578D1D53-BF45-4830-8838-D10D1BE1C173}" type="pres">
      <dgm:prSet presAssocID="{4D4C2826-35CD-4B63-B649-A2789D41D342}" presName="hierChild4" presStyleCnt="0"/>
      <dgm:spPr/>
    </dgm:pt>
    <dgm:pt modelId="{616A043C-8152-4FE1-9E74-BC0D3AC065DF}" type="pres">
      <dgm:prSet presAssocID="{4D4C2826-35CD-4B63-B649-A2789D41D342}" presName="hierChild5" presStyleCnt="0"/>
      <dgm:spPr/>
    </dgm:pt>
    <dgm:pt modelId="{F35732C5-BC1B-46B7-8F8C-16C2ED459938}" type="pres">
      <dgm:prSet presAssocID="{FD009355-68D8-4D64-8152-6BCD21CAB61E}" presName="Name37" presStyleLbl="parChTrans1D4" presStyleIdx="2" presStyleCnt="7"/>
      <dgm:spPr/>
    </dgm:pt>
    <dgm:pt modelId="{A06E998B-638E-455A-8877-D3B16445EDC5}" type="pres">
      <dgm:prSet presAssocID="{C20B3593-3912-4DFB-8CD7-35425221487C}" presName="hierRoot2" presStyleCnt="0">
        <dgm:presLayoutVars>
          <dgm:hierBranch val="init"/>
        </dgm:presLayoutVars>
      </dgm:prSet>
      <dgm:spPr/>
    </dgm:pt>
    <dgm:pt modelId="{8819DAAD-F990-4681-8C5F-60393C020610}" type="pres">
      <dgm:prSet presAssocID="{C20B3593-3912-4DFB-8CD7-35425221487C}" presName="rootComposite" presStyleCnt="0"/>
      <dgm:spPr/>
    </dgm:pt>
    <dgm:pt modelId="{F4B949F5-27E5-45EE-A348-1842212FEFDC}" type="pres">
      <dgm:prSet presAssocID="{C20B3593-3912-4DFB-8CD7-35425221487C}" presName="rootText" presStyleLbl="node4" presStyleIdx="2" presStyleCnt="7">
        <dgm:presLayoutVars>
          <dgm:chPref val="3"/>
        </dgm:presLayoutVars>
      </dgm:prSet>
      <dgm:spPr/>
    </dgm:pt>
    <dgm:pt modelId="{BEC92618-D88E-4E25-980C-2D07B2A79B9A}" type="pres">
      <dgm:prSet presAssocID="{C20B3593-3912-4DFB-8CD7-35425221487C}" presName="rootConnector" presStyleLbl="node4" presStyleIdx="2" presStyleCnt="7"/>
      <dgm:spPr/>
    </dgm:pt>
    <dgm:pt modelId="{A3AB125E-5B08-49D9-87D8-46B48A10423C}" type="pres">
      <dgm:prSet presAssocID="{C20B3593-3912-4DFB-8CD7-35425221487C}" presName="hierChild4" presStyleCnt="0"/>
      <dgm:spPr/>
    </dgm:pt>
    <dgm:pt modelId="{27CC505A-9138-4E5B-A65E-CBC7715E477B}" type="pres">
      <dgm:prSet presAssocID="{C20B3593-3912-4DFB-8CD7-35425221487C}" presName="hierChild5" presStyleCnt="0"/>
      <dgm:spPr/>
    </dgm:pt>
    <dgm:pt modelId="{C2318DDE-C344-4812-BA65-1BCBA5DFE619}" type="pres">
      <dgm:prSet presAssocID="{A99B52F5-22B7-4EFA-9668-2FA28C07C301}" presName="Name37" presStyleLbl="parChTrans1D4" presStyleIdx="3" presStyleCnt="7"/>
      <dgm:spPr/>
    </dgm:pt>
    <dgm:pt modelId="{7FFDACE6-BBC2-41B2-9C54-5BD8DE3878A6}" type="pres">
      <dgm:prSet presAssocID="{9006922A-85DE-49B5-842A-B55B0FBBBF1D}" presName="hierRoot2" presStyleCnt="0">
        <dgm:presLayoutVars>
          <dgm:hierBranch val="init"/>
        </dgm:presLayoutVars>
      </dgm:prSet>
      <dgm:spPr/>
    </dgm:pt>
    <dgm:pt modelId="{0DDC7A93-2AE1-4763-A2B0-7A187DBED9A4}" type="pres">
      <dgm:prSet presAssocID="{9006922A-85DE-49B5-842A-B55B0FBBBF1D}" presName="rootComposite" presStyleCnt="0"/>
      <dgm:spPr/>
    </dgm:pt>
    <dgm:pt modelId="{B03F489E-57FE-440D-9804-C6822D2788A3}" type="pres">
      <dgm:prSet presAssocID="{9006922A-85DE-49B5-842A-B55B0FBBBF1D}" presName="rootText" presStyleLbl="node4" presStyleIdx="3" presStyleCnt="7">
        <dgm:presLayoutVars>
          <dgm:chPref val="3"/>
        </dgm:presLayoutVars>
      </dgm:prSet>
      <dgm:spPr/>
    </dgm:pt>
    <dgm:pt modelId="{F8EF9611-A9DE-4906-B244-DAE63D43C939}" type="pres">
      <dgm:prSet presAssocID="{9006922A-85DE-49B5-842A-B55B0FBBBF1D}" presName="rootConnector" presStyleLbl="node4" presStyleIdx="3" presStyleCnt="7"/>
      <dgm:spPr/>
    </dgm:pt>
    <dgm:pt modelId="{90E0C583-2A21-487B-A3CA-305B9607AA9B}" type="pres">
      <dgm:prSet presAssocID="{9006922A-85DE-49B5-842A-B55B0FBBBF1D}" presName="hierChild4" presStyleCnt="0"/>
      <dgm:spPr/>
    </dgm:pt>
    <dgm:pt modelId="{CF887C80-72AA-4FAC-B98E-C47A02578F8C}" type="pres">
      <dgm:prSet presAssocID="{9006922A-85DE-49B5-842A-B55B0FBBBF1D}" presName="hierChild5" presStyleCnt="0"/>
      <dgm:spPr/>
    </dgm:pt>
    <dgm:pt modelId="{6A8FBEF8-80B8-41CE-97C7-2DBE3CC9B1CE}" type="pres">
      <dgm:prSet presAssocID="{A5DFB7CA-5B0E-4A27-B43D-F6E1B1D59B8D}" presName="hierChild5" presStyleCnt="0"/>
      <dgm:spPr/>
    </dgm:pt>
    <dgm:pt modelId="{9F488291-324D-4B7A-9944-EA689AAB2B4C}" type="pres">
      <dgm:prSet presAssocID="{EDF29851-DC77-4CFF-BE6A-418126C4172C}" presName="hierChild5" presStyleCnt="0"/>
      <dgm:spPr/>
    </dgm:pt>
    <dgm:pt modelId="{7860E5B5-4E24-40C1-AEF3-BE5A0C5E6776}" type="pres">
      <dgm:prSet presAssocID="{BEBF0DA7-AE30-4178-BF49-93E7C388DF57}" presName="Name37" presStyleLbl="parChTrans1D3" presStyleIdx="1" presStyleCnt="2"/>
      <dgm:spPr/>
    </dgm:pt>
    <dgm:pt modelId="{1418F1FD-8888-4ED2-B717-2EA970763145}" type="pres">
      <dgm:prSet presAssocID="{79E50EC2-F4E4-46C6-9F6E-794E875A2FF1}" presName="hierRoot2" presStyleCnt="0">
        <dgm:presLayoutVars>
          <dgm:hierBranch val="init"/>
        </dgm:presLayoutVars>
      </dgm:prSet>
      <dgm:spPr/>
    </dgm:pt>
    <dgm:pt modelId="{B1808708-164F-44E8-B764-2D10A06EE98F}" type="pres">
      <dgm:prSet presAssocID="{79E50EC2-F4E4-46C6-9F6E-794E875A2FF1}" presName="rootComposite" presStyleCnt="0"/>
      <dgm:spPr/>
    </dgm:pt>
    <dgm:pt modelId="{CC885C4F-603F-4A6B-AC93-2C31B3E184DE}" type="pres">
      <dgm:prSet presAssocID="{79E50EC2-F4E4-46C6-9F6E-794E875A2FF1}" presName="rootText" presStyleLbl="node3" presStyleIdx="1" presStyleCnt="2">
        <dgm:presLayoutVars>
          <dgm:chPref val="3"/>
        </dgm:presLayoutVars>
      </dgm:prSet>
      <dgm:spPr/>
    </dgm:pt>
    <dgm:pt modelId="{094A92C0-3A29-4DA5-AB6C-4651A3017E68}" type="pres">
      <dgm:prSet presAssocID="{79E50EC2-F4E4-46C6-9F6E-794E875A2FF1}" presName="rootConnector" presStyleLbl="node3" presStyleIdx="1" presStyleCnt="2"/>
      <dgm:spPr/>
    </dgm:pt>
    <dgm:pt modelId="{1FABDC8D-A4F6-4A6A-B9C1-F258B3EC9387}" type="pres">
      <dgm:prSet presAssocID="{79E50EC2-F4E4-46C6-9F6E-794E875A2FF1}" presName="hierChild4" presStyleCnt="0"/>
      <dgm:spPr/>
    </dgm:pt>
    <dgm:pt modelId="{B287E0BC-8CE5-4597-AAEE-8DD30FB5D43A}" type="pres">
      <dgm:prSet presAssocID="{ADCA5E4B-4854-45AB-9DBF-912C02EDE7BD}" presName="Name37" presStyleLbl="parChTrans1D4" presStyleIdx="4" presStyleCnt="7"/>
      <dgm:spPr/>
    </dgm:pt>
    <dgm:pt modelId="{6591A54A-7A4D-49F7-BE86-2F89F28827D6}" type="pres">
      <dgm:prSet presAssocID="{1EB45C61-2351-4055-9966-B3C81A597157}" presName="hierRoot2" presStyleCnt="0">
        <dgm:presLayoutVars>
          <dgm:hierBranch val="init"/>
        </dgm:presLayoutVars>
      </dgm:prSet>
      <dgm:spPr/>
    </dgm:pt>
    <dgm:pt modelId="{50C9482E-09F7-4980-ADCB-177B8BE9F71B}" type="pres">
      <dgm:prSet presAssocID="{1EB45C61-2351-4055-9966-B3C81A597157}" presName="rootComposite" presStyleCnt="0"/>
      <dgm:spPr/>
    </dgm:pt>
    <dgm:pt modelId="{C3BD6A46-8335-4A37-B2DA-DA0946AB7244}" type="pres">
      <dgm:prSet presAssocID="{1EB45C61-2351-4055-9966-B3C81A597157}" presName="rootText" presStyleLbl="node4" presStyleIdx="4" presStyleCnt="7">
        <dgm:presLayoutVars>
          <dgm:chPref val="3"/>
        </dgm:presLayoutVars>
      </dgm:prSet>
      <dgm:spPr/>
    </dgm:pt>
    <dgm:pt modelId="{CA63D8C1-F998-47BD-BA80-60D6A97A1A9B}" type="pres">
      <dgm:prSet presAssocID="{1EB45C61-2351-4055-9966-B3C81A597157}" presName="rootConnector" presStyleLbl="node4" presStyleIdx="4" presStyleCnt="7"/>
      <dgm:spPr/>
    </dgm:pt>
    <dgm:pt modelId="{69870CC7-A7C2-498F-BB5B-0E87C6C08879}" type="pres">
      <dgm:prSet presAssocID="{1EB45C61-2351-4055-9966-B3C81A597157}" presName="hierChild4" presStyleCnt="0"/>
      <dgm:spPr/>
    </dgm:pt>
    <dgm:pt modelId="{DE836B23-41E1-4165-B4B4-0DA98FD506A9}" type="pres">
      <dgm:prSet presAssocID="{37F11819-453E-4484-A2A8-28E1FD13F659}" presName="Name37" presStyleLbl="parChTrans1D4" presStyleIdx="5" presStyleCnt="7"/>
      <dgm:spPr/>
    </dgm:pt>
    <dgm:pt modelId="{1454FEAC-9F63-40C5-A6A0-7E5F58A140F7}" type="pres">
      <dgm:prSet presAssocID="{FEC2D19D-827E-4D9C-B159-214796EF386A}" presName="hierRoot2" presStyleCnt="0">
        <dgm:presLayoutVars>
          <dgm:hierBranch val="init"/>
        </dgm:presLayoutVars>
      </dgm:prSet>
      <dgm:spPr/>
    </dgm:pt>
    <dgm:pt modelId="{00847E53-B71E-4A39-ADC4-EF4D4BB20FC7}" type="pres">
      <dgm:prSet presAssocID="{FEC2D19D-827E-4D9C-B159-214796EF386A}" presName="rootComposite" presStyleCnt="0"/>
      <dgm:spPr/>
    </dgm:pt>
    <dgm:pt modelId="{221A1D07-20C0-4B10-830C-4F5A6753E4DB}" type="pres">
      <dgm:prSet presAssocID="{FEC2D19D-827E-4D9C-B159-214796EF386A}" presName="rootText" presStyleLbl="node4" presStyleIdx="5" presStyleCnt="7">
        <dgm:presLayoutVars>
          <dgm:chPref val="3"/>
        </dgm:presLayoutVars>
      </dgm:prSet>
      <dgm:spPr/>
    </dgm:pt>
    <dgm:pt modelId="{76DC1542-B64F-4213-A8E5-7B2DF5542444}" type="pres">
      <dgm:prSet presAssocID="{FEC2D19D-827E-4D9C-B159-214796EF386A}" presName="rootConnector" presStyleLbl="node4" presStyleIdx="5" presStyleCnt="7"/>
      <dgm:spPr/>
    </dgm:pt>
    <dgm:pt modelId="{C3408DFB-8857-4D93-9C61-12BF194F65F8}" type="pres">
      <dgm:prSet presAssocID="{FEC2D19D-827E-4D9C-B159-214796EF386A}" presName="hierChild4" presStyleCnt="0"/>
      <dgm:spPr/>
    </dgm:pt>
    <dgm:pt modelId="{A699C094-708B-44B1-BC38-4558CA730A15}" type="pres">
      <dgm:prSet presAssocID="{FEC2D19D-827E-4D9C-B159-214796EF386A}" presName="hierChild5" presStyleCnt="0"/>
      <dgm:spPr/>
    </dgm:pt>
    <dgm:pt modelId="{AE7B670D-1E10-4006-8B46-5394E6B13F89}" type="pres">
      <dgm:prSet presAssocID="{7E4ADF11-518C-4AD9-A464-90601E9AAE6B}" presName="Name37" presStyleLbl="parChTrans1D4" presStyleIdx="6" presStyleCnt="7"/>
      <dgm:spPr/>
    </dgm:pt>
    <dgm:pt modelId="{756C6D54-6435-4ED5-BC46-34AA8D7CF24C}" type="pres">
      <dgm:prSet presAssocID="{5D4A3CDC-C5A7-4ED9-909D-833A6C023762}" presName="hierRoot2" presStyleCnt="0">
        <dgm:presLayoutVars>
          <dgm:hierBranch val="init"/>
        </dgm:presLayoutVars>
      </dgm:prSet>
      <dgm:spPr/>
    </dgm:pt>
    <dgm:pt modelId="{895293DE-F9D7-48E1-AE21-2D7FBD33ED9C}" type="pres">
      <dgm:prSet presAssocID="{5D4A3CDC-C5A7-4ED9-909D-833A6C023762}" presName="rootComposite" presStyleCnt="0"/>
      <dgm:spPr/>
    </dgm:pt>
    <dgm:pt modelId="{84B07BD3-A929-4721-AE56-CE097E043C0E}" type="pres">
      <dgm:prSet presAssocID="{5D4A3CDC-C5A7-4ED9-909D-833A6C023762}" presName="rootText" presStyleLbl="node4" presStyleIdx="6" presStyleCnt="7">
        <dgm:presLayoutVars>
          <dgm:chPref val="3"/>
        </dgm:presLayoutVars>
      </dgm:prSet>
      <dgm:spPr/>
    </dgm:pt>
    <dgm:pt modelId="{BB7D25C1-C9E7-4305-A48A-25CD38D92520}" type="pres">
      <dgm:prSet presAssocID="{5D4A3CDC-C5A7-4ED9-909D-833A6C023762}" presName="rootConnector" presStyleLbl="node4" presStyleIdx="6" presStyleCnt="7"/>
      <dgm:spPr/>
    </dgm:pt>
    <dgm:pt modelId="{C5577D4E-B263-4F15-9B25-3A3288E5E326}" type="pres">
      <dgm:prSet presAssocID="{5D4A3CDC-C5A7-4ED9-909D-833A6C023762}" presName="hierChild4" presStyleCnt="0"/>
      <dgm:spPr/>
    </dgm:pt>
    <dgm:pt modelId="{2037F41D-B7BA-4118-A42E-F7D0A80A0F1A}" type="pres">
      <dgm:prSet presAssocID="{5D4A3CDC-C5A7-4ED9-909D-833A6C023762}" presName="hierChild5" presStyleCnt="0"/>
      <dgm:spPr/>
    </dgm:pt>
    <dgm:pt modelId="{E4108EAA-2803-47AC-B9A8-6E3BEA2643DF}" type="pres">
      <dgm:prSet presAssocID="{1EB45C61-2351-4055-9966-B3C81A597157}" presName="hierChild5" presStyleCnt="0"/>
      <dgm:spPr/>
    </dgm:pt>
    <dgm:pt modelId="{492D8B41-79C1-432B-B19B-2FD9A14FEEE0}" type="pres">
      <dgm:prSet presAssocID="{79E50EC2-F4E4-46C6-9F6E-794E875A2FF1}" presName="hierChild5" presStyleCnt="0"/>
      <dgm:spPr/>
    </dgm:pt>
    <dgm:pt modelId="{5D25433F-DCF8-43C9-BA70-D5E6694DC106}" type="pres">
      <dgm:prSet presAssocID="{85240506-C589-485A-B3C4-AF35A6501E48}" presName="hierChild5" presStyleCnt="0"/>
      <dgm:spPr/>
    </dgm:pt>
    <dgm:pt modelId="{DCAA3DD3-9F17-40F8-A613-C76F54A78567}" type="pres">
      <dgm:prSet presAssocID="{1C67BC8C-5F5D-43AF-8581-B28D8F0E2AF0}" presName="hierChild3" presStyleCnt="0"/>
      <dgm:spPr/>
    </dgm:pt>
  </dgm:ptLst>
  <dgm:cxnLst>
    <dgm:cxn modelId="{900EC504-E7FB-4502-8783-6D789C00640A}" type="presOf" srcId="{5D4A3CDC-C5A7-4ED9-909D-833A6C023762}" destId="{BB7D25C1-C9E7-4305-A48A-25CD38D92520}" srcOrd="1" destOrd="0" presId="urn:microsoft.com/office/officeart/2005/8/layout/orgChart1"/>
    <dgm:cxn modelId="{2742BB07-4DB0-4157-AD8E-63C51DADDE09}" srcId="{1EB45C61-2351-4055-9966-B3C81A597157}" destId="{FEC2D19D-827E-4D9C-B159-214796EF386A}" srcOrd="0" destOrd="0" parTransId="{37F11819-453E-4484-A2A8-28E1FD13F659}" sibTransId="{8F6C044A-8847-4E56-BC88-7B98E98776C1}"/>
    <dgm:cxn modelId="{3430BD0B-821D-486D-A919-63F143F682E5}" srcId="{27236C3F-12CB-413A-B50C-A463BF24F41D}" destId="{1C67BC8C-5F5D-43AF-8581-B28D8F0E2AF0}" srcOrd="0" destOrd="0" parTransId="{56F5D23E-F268-4E6A-8364-E8C74C8E6F49}" sibTransId="{FB75A675-41C2-4EBA-AAB8-F80D990C3317}"/>
    <dgm:cxn modelId="{5240CB10-7C58-40A3-90CD-D37AC6AC3F2C}" type="presOf" srcId="{37F11819-453E-4484-A2A8-28E1FD13F659}" destId="{DE836B23-41E1-4165-B4B4-0DA98FD506A9}" srcOrd="0" destOrd="0" presId="urn:microsoft.com/office/officeart/2005/8/layout/orgChart1"/>
    <dgm:cxn modelId="{9769FA1A-3486-4C81-A323-ADC4B5004FD9}" type="presOf" srcId="{93D5CD02-3C08-4CF6-95AC-A3A9EB378E10}" destId="{B5833C67-8BB2-464B-907F-FA86E422145F}" srcOrd="0" destOrd="0" presId="urn:microsoft.com/office/officeart/2005/8/layout/orgChart1"/>
    <dgm:cxn modelId="{187BF01C-812D-4DC6-8B78-E25875D5C20E}" srcId="{85240506-C589-485A-B3C4-AF35A6501E48}" destId="{79E50EC2-F4E4-46C6-9F6E-794E875A2FF1}" srcOrd="1" destOrd="0" parTransId="{BEBF0DA7-AE30-4178-BF49-93E7C388DF57}" sibTransId="{2C261B39-992D-46CD-B2AF-E35649F3C031}"/>
    <dgm:cxn modelId="{63DC9325-F507-41A1-83AF-8020B80096DE}" type="presOf" srcId="{1EB45C61-2351-4055-9966-B3C81A597157}" destId="{C3BD6A46-8335-4A37-B2DA-DA0946AB7244}" srcOrd="0" destOrd="0" presId="urn:microsoft.com/office/officeart/2005/8/layout/orgChart1"/>
    <dgm:cxn modelId="{92103726-E3A2-41B3-A452-D56AA1253F48}" type="presOf" srcId="{EDF29851-DC77-4CFF-BE6A-418126C4172C}" destId="{A4034A6C-E5AD-4AE7-9DB5-018D1AB46949}" srcOrd="1" destOrd="0" presId="urn:microsoft.com/office/officeart/2005/8/layout/orgChart1"/>
    <dgm:cxn modelId="{0F95392A-6E53-4A35-9384-1CC59236E7D2}" type="presOf" srcId="{4D4C2826-35CD-4B63-B649-A2789D41D342}" destId="{2CFE6DC8-AEEB-4C9D-857C-F84FFD8FF858}" srcOrd="1" destOrd="0" presId="urn:microsoft.com/office/officeart/2005/8/layout/orgChart1"/>
    <dgm:cxn modelId="{DBAECF33-2657-4F7D-9B82-B06D25EB075F}" type="presOf" srcId="{1949488C-7602-49F4-9082-20ECB3B5A3B5}" destId="{881DAB31-9C17-429C-9D3B-E1426888ABEA}" srcOrd="0" destOrd="0" presId="urn:microsoft.com/office/officeart/2005/8/layout/orgChart1"/>
    <dgm:cxn modelId="{7E60A737-138D-460E-BDEA-D4B358B0980C}" type="presOf" srcId="{85240506-C589-485A-B3C4-AF35A6501E48}" destId="{4517A9D5-89F6-44D1-8F89-4060A35DE0F9}" srcOrd="1" destOrd="0" presId="urn:microsoft.com/office/officeart/2005/8/layout/orgChart1"/>
    <dgm:cxn modelId="{EDA2145C-7AE9-4CAA-958A-1C13E62FCA69}" type="presOf" srcId="{FEC2D19D-827E-4D9C-B159-214796EF386A}" destId="{76DC1542-B64F-4213-A8E5-7B2DF5542444}" srcOrd="1" destOrd="0" presId="urn:microsoft.com/office/officeart/2005/8/layout/orgChart1"/>
    <dgm:cxn modelId="{0B29895E-B6C7-4285-896A-24CD8FAE58DE}" srcId="{1EB45C61-2351-4055-9966-B3C81A597157}" destId="{5D4A3CDC-C5A7-4ED9-909D-833A6C023762}" srcOrd="1" destOrd="0" parTransId="{7E4ADF11-518C-4AD9-A464-90601E9AAE6B}" sibTransId="{BFDB41CF-217F-4FB4-96D4-3418723C08D6}"/>
    <dgm:cxn modelId="{B4BD2568-D7C3-490F-9F66-F222C11C545C}" type="presOf" srcId="{A5DFB7CA-5B0E-4A27-B43D-F6E1B1D59B8D}" destId="{F5ABCF0A-0FA7-4848-BBCB-D41A96827B8C}" srcOrd="1" destOrd="0" presId="urn:microsoft.com/office/officeart/2005/8/layout/orgChart1"/>
    <dgm:cxn modelId="{A528744A-FBBF-491A-9732-A58A4F507E81}" type="presOf" srcId="{ADCA5E4B-4854-45AB-9DBF-912C02EDE7BD}" destId="{B287E0BC-8CE5-4597-AAEE-8DD30FB5D43A}" srcOrd="0" destOrd="0" presId="urn:microsoft.com/office/officeart/2005/8/layout/orgChart1"/>
    <dgm:cxn modelId="{09AF566A-3A6A-4CFD-A782-F338251AA65E}" srcId="{A5DFB7CA-5B0E-4A27-B43D-F6E1B1D59B8D}" destId="{C20B3593-3912-4DFB-8CD7-35425221487C}" srcOrd="1" destOrd="0" parTransId="{FD009355-68D8-4D64-8152-6BCD21CAB61E}" sibTransId="{7AB11514-E7C2-4D66-87B1-C6988844C701}"/>
    <dgm:cxn modelId="{9A93054C-5FF4-4A2A-AED1-4F8B61482C1B}" type="presOf" srcId="{A5DFB7CA-5B0E-4A27-B43D-F6E1B1D59B8D}" destId="{667AEE64-7A50-48EE-AE9C-E27ED4F34AE2}" srcOrd="0" destOrd="0" presId="urn:microsoft.com/office/officeart/2005/8/layout/orgChart1"/>
    <dgm:cxn modelId="{F91C746E-1108-42A0-999F-DAB610B086B0}" type="presOf" srcId="{85240506-C589-485A-B3C4-AF35A6501E48}" destId="{200AA762-E736-40E6-BE9D-3A683C2CA9D9}" srcOrd="0" destOrd="0" presId="urn:microsoft.com/office/officeart/2005/8/layout/orgChart1"/>
    <dgm:cxn modelId="{BDC44971-655E-4AE3-900E-F899C14267CE}" type="presOf" srcId="{79E50EC2-F4E4-46C6-9F6E-794E875A2FF1}" destId="{094A92C0-3A29-4DA5-AB6C-4651A3017E68}" srcOrd="1" destOrd="0" presId="urn:microsoft.com/office/officeart/2005/8/layout/orgChart1"/>
    <dgm:cxn modelId="{9B93E472-B48D-4009-A76D-5B5C19E2AA6E}" srcId="{A5DFB7CA-5B0E-4A27-B43D-F6E1B1D59B8D}" destId="{9006922A-85DE-49B5-842A-B55B0FBBBF1D}" srcOrd="2" destOrd="0" parTransId="{A99B52F5-22B7-4EFA-9668-2FA28C07C301}" sibTransId="{467197F8-FF49-4C82-AEC0-EDC3C81923FA}"/>
    <dgm:cxn modelId="{CAC56973-7BFC-4EAC-AA62-CB55E00BAD32}" type="presOf" srcId="{5D4A3CDC-C5A7-4ED9-909D-833A6C023762}" destId="{84B07BD3-A929-4721-AE56-CE097E043C0E}" srcOrd="0" destOrd="0" presId="urn:microsoft.com/office/officeart/2005/8/layout/orgChart1"/>
    <dgm:cxn modelId="{5F274558-AD8A-4922-BC34-53B2F2266AE3}" srcId="{1C67BC8C-5F5D-43AF-8581-B28D8F0E2AF0}" destId="{6FAE22D3-9B53-450E-97B9-B03F8D494265}" srcOrd="0" destOrd="0" parTransId="{1949488C-7602-49F4-9082-20ECB3B5A3B5}" sibTransId="{0765C9D4-70BF-4D17-A0F4-FF967691F9A1}"/>
    <dgm:cxn modelId="{79B7A183-2AA4-49E9-90C8-AB6EDEDBDBCA}" srcId="{EDF29851-DC77-4CFF-BE6A-418126C4172C}" destId="{A5DFB7CA-5B0E-4A27-B43D-F6E1B1D59B8D}" srcOrd="0" destOrd="0" parTransId="{93D5CD02-3C08-4CF6-95AC-A3A9EB378E10}" sibTransId="{35BF979C-0E6E-4A58-A2DE-3C3987FD1B07}"/>
    <dgm:cxn modelId="{FE46328D-D743-4316-B6F8-C6EA33328D46}" srcId="{85240506-C589-485A-B3C4-AF35A6501E48}" destId="{EDF29851-DC77-4CFF-BE6A-418126C4172C}" srcOrd="0" destOrd="0" parTransId="{F8DC3D22-F6A0-40B9-8DFE-06D4B5D0F11A}" sibTransId="{8249EAB4-041E-49BD-A774-6D7EFFF76169}"/>
    <dgm:cxn modelId="{DD02A390-57C0-4B5E-A3F9-108CBF61DD6F}" srcId="{79E50EC2-F4E4-46C6-9F6E-794E875A2FF1}" destId="{1EB45C61-2351-4055-9966-B3C81A597157}" srcOrd="0" destOrd="0" parTransId="{ADCA5E4B-4854-45AB-9DBF-912C02EDE7BD}" sibTransId="{A591FACB-D4EB-4910-90FA-15CE156093D3}"/>
    <dgm:cxn modelId="{08610694-9D8F-4E3F-B516-C5EE6514695A}" type="presOf" srcId="{EDF29851-DC77-4CFF-BE6A-418126C4172C}" destId="{CB3AB840-EE40-42C2-AD09-3EBEF5C43C4D}" srcOrd="0" destOrd="0" presId="urn:microsoft.com/office/officeart/2005/8/layout/orgChart1"/>
    <dgm:cxn modelId="{C7B63097-9108-450E-97A0-49597C375352}" type="presOf" srcId="{1C67BC8C-5F5D-43AF-8581-B28D8F0E2AF0}" destId="{FACFAC4A-885A-44C8-9CE2-590D71BC9940}" srcOrd="0" destOrd="0" presId="urn:microsoft.com/office/officeart/2005/8/layout/orgChart1"/>
    <dgm:cxn modelId="{514DB698-B5EA-41E8-BC72-4FAEDA0432C3}" type="presOf" srcId="{9006922A-85DE-49B5-842A-B55B0FBBBF1D}" destId="{B03F489E-57FE-440D-9804-C6822D2788A3}" srcOrd="0" destOrd="0" presId="urn:microsoft.com/office/officeart/2005/8/layout/orgChart1"/>
    <dgm:cxn modelId="{7E09BE9B-B627-4500-BFE5-50F4E01B11DB}" type="presOf" srcId="{A99B52F5-22B7-4EFA-9668-2FA28C07C301}" destId="{C2318DDE-C344-4812-BA65-1BCBA5DFE619}" srcOrd="0" destOrd="0" presId="urn:microsoft.com/office/officeart/2005/8/layout/orgChart1"/>
    <dgm:cxn modelId="{485827A4-32C8-4DDE-9107-16A28F5970D4}" type="presOf" srcId="{6FAE22D3-9B53-450E-97B9-B03F8D494265}" destId="{97584171-4770-498B-B3E9-C0D3FD7D80DE}" srcOrd="0" destOrd="0" presId="urn:microsoft.com/office/officeart/2005/8/layout/orgChart1"/>
    <dgm:cxn modelId="{784757A4-BC37-4B63-B1C0-64B473A4B573}" type="presOf" srcId="{27236C3F-12CB-413A-B50C-A463BF24F41D}" destId="{F692D946-CBC3-41D8-B763-73D43AB793CF}" srcOrd="0" destOrd="0" presId="urn:microsoft.com/office/officeart/2005/8/layout/orgChart1"/>
    <dgm:cxn modelId="{341B3DA5-11D9-4AE9-83E1-FEB153E2A2BA}" type="presOf" srcId="{4D4C2826-35CD-4B63-B649-A2789D41D342}" destId="{2085922F-7E37-43EB-8DB6-C4B883BD633C}" srcOrd="0" destOrd="0" presId="urn:microsoft.com/office/officeart/2005/8/layout/orgChart1"/>
    <dgm:cxn modelId="{536C1EA8-7A90-4207-BF1A-F011E7D45A31}" type="presOf" srcId="{FD009355-68D8-4D64-8152-6BCD21CAB61E}" destId="{F35732C5-BC1B-46B7-8F8C-16C2ED459938}" srcOrd="0" destOrd="0" presId="urn:microsoft.com/office/officeart/2005/8/layout/orgChart1"/>
    <dgm:cxn modelId="{6167F0A8-8F89-49C1-B560-16FB3409D079}" type="presOf" srcId="{1C67BC8C-5F5D-43AF-8581-B28D8F0E2AF0}" destId="{30B5D0B0-CFC8-443B-BDE6-3ED6337A341F}" srcOrd="1" destOrd="0" presId="urn:microsoft.com/office/officeart/2005/8/layout/orgChart1"/>
    <dgm:cxn modelId="{F3F164AA-3581-4F24-9A11-9AC5E19F17FC}" srcId="{1C67BC8C-5F5D-43AF-8581-B28D8F0E2AF0}" destId="{85240506-C589-485A-B3C4-AF35A6501E48}" srcOrd="1" destOrd="0" parTransId="{8465D484-77C0-4C8E-A9A1-325FFF3959C9}" sibTransId="{7309E30B-E5AE-4FBF-BD9A-2514FDEEB81E}"/>
    <dgm:cxn modelId="{8811E0AC-C1D7-4160-B885-7B1564CCC38C}" type="presOf" srcId="{6FAE22D3-9B53-450E-97B9-B03F8D494265}" destId="{6416A4C5-2F42-45D8-BA00-3ECD91B5C14F}" srcOrd="1" destOrd="0" presId="urn:microsoft.com/office/officeart/2005/8/layout/orgChart1"/>
    <dgm:cxn modelId="{F2716BBA-0459-4683-8F44-495572E5841B}" type="presOf" srcId="{8465D484-77C0-4C8E-A9A1-325FFF3959C9}" destId="{52732F83-C38B-4F8B-BC93-B65F49BB098D}" srcOrd="0" destOrd="0" presId="urn:microsoft.com/office/officeart/2005/8/layout/orgChart1"/>
    <dgm:cxn modelId="{FCA8A9BD-C164-421A-A6D6-56ECE6C9A540}" type="presOf" srcId="{7E4ADF11-518C-4AD9-A464-90601E9AAE6B}" destId="{AE7B670D-1E10-4006-8B46-5394E6B13F89}" srcOrd="0" destOrd="0" presId="urn:microsoft.com/office/officeart/2005/8/layout/orgChart1"/>
    <dgm:cxn modelId="{31C58CC0-9A85-40EE-A356-92F65E9EBD1F}" type="presOf" srcId="{62CF4A58-435B-4190-B8BC-3F8F7B35B9F0}" destId="{188B0E46-90EE-4D8E-A15C-E64109CC0129}" srcOrd="0" destOrd="0" presId="urn:microsoft.com/office/officeart/2005/8/layout/orgChart1"/>
    <dgm:cxn modelId="{862A19C3-D5D7-4C3B-B821-D343C52BD382}" srcId="{A5DFB7CA-5B0E-4A27-B43D-F6E1B1D59B8D}" destId="{4D4C2826-35CD-4B63-B649-A2789D41D342}" srcOrd="0" destOrd="0" parTransId="{62CF4A58-435B-4190-B8BC-3F8F7B35B9F0}" sibTransId="{6A72337F-50D3-4184-9D71-62090414F536}"/>
    <dgm:cxn modelId="{E24808C4-41D6-4986-97B2-6385263419D6}" type="presOf" srcId="{F8DC3D22-F6A0-40B9-8DFE-06D4B5D0F11A}" destId="{342AB399-BB47-43AF-9859-FFAACB6D0B0E}" srcOrd="0" destOrd="0" presId="urn:microsoft.com/office/officeart/2005/8/layout/orgChart1"/>
    <dgm:cxn modelId="{2A2FA0C5-22A6-46BA-8F66-4951AC94C510}" type="presOf" srcId="{1EB45C61-2351-4055-9966-B3C81A597157}" destId="{CA63D8C1-F998-47BD-BA80-60D6A97A1A9B}" srcOrd="1" destOrd="0" presId="urn:microsoft.com/office/officeart/2005/8/layout/orgChart1"/>
    <dgm:cxn modelId="{FC5FD3CC-281F-4A40-B8C1-7AF9EA1FBA0D}" type="presOf" srcId="{79E50EC2-F4E4-46C6-9F6E-794E875A2FF1}" destId="{CC885C4F-603F-4A6B-AC93-2C31B3E184DE}" srcOrd="0" destOrd="0" presId="urn:microsoft.com/office/officeart/2005/8/layout/orgChart1"/>
    <dgm:cxn modelId="{B23078CF-6B9D-41FF-A697-D7B56A31B869}" type="presOf" srcId="{BEBF0DA7-AE30-4178-BF49-93E7C388DF57}" destId="{7860E5B5-4E24-40C1-AEF3-BE5A0C5E6776}" srcOrd="0" destOrd="0" presId="urn:microsoft.com/office/officeart/2005/8/layout/orgChart1"/>
    <dgm:cxn modelId="{5AC4B1D2-3859-4D57-A406-0F215A60B96F}" type="presOf" srcId="{FEC2D19D-827E-4D9C-B159-214796EF386A}" destId="{221A1D07-20C0-4B10-830C-4F5A6753E4DB}" srcOrd="0" destOrd="0" presId="urn:microsoft.com/office/officeart/2005/8/layout/orgChart1"/>
    <dgm:cxn modelId="{7C796BD9-6BE1-45B8-AEF1-D32B6AF95E70}" type="presOf" srcId="{9006922A-85DE-49B5-842A-B55B0FBBBF1D}" destId="{F8EF9611-A9DE-4906-B244-DAE63D43C939}" srcOrd="1" destOrd="0" presId="urn:microsoft.com/office/officeart/2005/8/layout/orgChart1"/>
    <dgm:cxn modelId="{0126A1FD-D1E2-4BC4-8016-0514AEFEEA51}" type="presOf" srcId="{C20B3593-3912-4DFB-8CD7-35425221487C}" destId="{BEC92618-D88E-4E25-980C-2D07B2A79B9A}" srcOrd="1" destOrd="0" presId="urn:microsoft.com/office/officeart/2005/8/layout/orgChart1"/>
    <dgm:cxn modelId="{4CFC65FF-DD0A-400B-9E48-E8B8FCCE4C13}" type="presOf" srcId="{C20B3593-3912-4DFB-8CD7-35425221487C}" destId="{F4B949F5-27E5-45EE-A348-1842212FEFDC}" srcOrd="0" destOrd="0" presId="urn:microsoft.com/office/officeart/2005/8/layout/orgChart1"/>
    <dgm:cxn modelId="{9811472B-FCC0-4FB1-AFDB-60544CC84377}" type="presParOf" srcId="{F692D946-CBC3-41D8-B763-73D43AB793CF}" destId="{F73087A4-8467-4165-92B5-378AF78FAA0E}" srcOrd="0" destOrd="0" presId="urn:microsoft.com/office/officeart/2005/8/layout/orgChart1"/>
    <dgm:cxn modelId="{C9038F58-5C73-4317-9782-A5CE783AF1C2}" type="presParOf" srcId="{F73087A4-8467-4165-92B5-378AF78FAA0E}" destId="{AF640A01-3253-4AC1-9992-61A36BCDD6E8}" srcOrd="0" destOrd="0" presId="urn:microsoft.com/office/officeart/2005/8/layout/orgChart1"/>
    <dgm:cxn modelId="{1BB49DE0-9168-46CD-8AC2-53F8A00AA007}" type="presParOf" srcId="{AF640A01-3253-4AC1-9992-61A36BCDD6E8}" destId="{FACFAC4A-885A-44C8-9CE2-590D71BC9940}" srcOrd="0" destOrd="0" presId="urn:microsoft.com/office/officeart/2005/8/layout/orgChart1"/>
    <dgm:cxn modelId="{490484ED-919E-4145-B761-A28E88ADA033}" type="presParOf" srcId="{AF640A01-3253-4AC1-9992-61A36BCDD6E8}" destId="{30B5D0B0-CFC8-443B-BDE6-3ED6337A341F}" srcOrd="1" destOrd="0" presId="urn:microsoft.com/office/officeart/2005/8/layout/orgChart1"/>
    <dgm:cxn modelId="{165A0651-8D42-4E8B-87C2-F7B992DF0BEA}" type="presParOf" srcId="{F73087A4-8467-4165-92B5-378AF78FAA0E}" destId="{BA415E47-232F-41C0-9FF4-FE6652C9B894}" srcOrd="1" destOrd="0" presId="urn:microsoft.com/office/officeart/2005/8/layout/orgChart1"/>
    <dgm:cxn modelId="{777A9C06-1476-472A-9F01-7958D0249C6E}" type="presParOf" srcId="{BA415E47-232F-41C0-9FF4-FE6652C9B894}" destId="{881DAB31-9C17-429C-9D3B-E1426888ABEA}" srcOrd="0" destOrd="0" presId="urn:microsoft.com/office/officeart/2005/8/layout/orgChart1"/>
    <dgm:cxn modelId="{C841E30F-6E71-40B1-99E9-0831CFAE3E5B}" type="presParOf" srcId="{BA415E47-232F-41C0-9FF4-FE6652C9B894}" destId="{40929FFF-A2AA-48AE-97E9-4DDBBF8C2D64}" srcOrd="1" destOrd="0" presId="urn:microsoft.com/office/officeart/2005/8/layout/orgChart1"/>
    <dgm:cxn modelId="{26796286-EF64-4F00-ACCA-6784574C5103}" type="presParOf" srcId="{40929FFF-A2AA-48AE-97E9-4DDBBF8C2D64}" destId="{42FFDC98-7DEA-4774-9A65-E05044F626AE}" srcOrd="0" destOrd="0" presId="urn:microsoft.com/office/officeart/2005/8/layout/orgChart1"/>
    <dgm:cxn modelId="{A94ABD89-7760-4921-81BC-7FF5B38CF64C}" type="presParOf" srcId="{42FFDC98-7DEA-4774-9A65-E05044F626AE}" destId="{97584171-4770-498B-B3E9-C0D3FD7D80DE}" srcOrd="0" destOrd="0" presId="urn:microsoft.com/office/officeart/2005/8/layout/orgChart1"/>
    <dgm:cxn modelId="{5750826E-55BE-435A-A7B6-0541CE41996C}" type="presParOf" srcId="{42FFDC98-7DEA-4774-9A65-E05044F626AE}" destId="{6416A4C5-2F42-45D8-BA00-3ECD91B5C14F}" srcOrd="1" destOrd="0" presId="urn:microsoft.com/office/officeart/2005/8/layout/orgChart1"/>
    <dgm:cxn modelId="{12732843-B00D-4013-887D-46D5CE9097B0}" type="presParOf" srcId="{40929FFF-A2AA-48AE-97E9-4DDBBF8C2D64}" destId="{6BF3499F-CDB1-4701-8447-1EB8703518BE}" srcOrd="1" destOrd="0" presId="urn:microsoft.com/office/officeart/2005/8/layout/orgChart1"/>
    <dgm:cxn modelId="{297B1068-B0E1-4D73-9618-066A6DA87550}" type="presParOf" srcId="{40929FFF-A2AA-48AE-97E9-4DDBBF8C2D64}" destId="{5124AFB1-5620-439C-8C4D-018E8A2E1DB0}" srcOrd="2" destOrd="0" presId="urn:microsoft.com/office/officeart/2005/8/layout/orgChart1"/>
    <dgm:cxn modelId="{A180FD6A-FE42-42A7-A980-405A07A041D4}" type="presParOf" srcId="{BA415E47-232F-41C0-9FF4-FE6652C9B894}" destId="{52732F83-C38B-4F8B-BC93-B65F49BB098D}" srcOrd="2" destOrd="0" presId="urn:microsoft.com/office/officeart/2005/8/layout/orgChart1"/>
    <dgm:cxn modelId="{0D4E0918-84C9-4770-AFA5-72544946D77B}" type="presParOf" srcId="{BA415E47-232F-41C0-9FF4-FE6652C9B894}" destId="{361F374E-1085-45B7-8CBA-9DB1E40C373B}" srcOrd="3" destOrd="0" presId="urn:microsoft.com/office/officeart/2005/8/layout/orgChart1"/>
    <dgm:cxn modelId="{1D605CC7-D87A-4325-B826-B8A22E0B26A3}" type="presParOf" srcId="{361F374E-1085-45B7-8CBA-9DB1E40C373B}" destId="{C321A118-2442-42C0-9D3D-F1E1A597F187}" srcOrd="0" destOrd="0" presId="urn:microsoft.com/office/officeart/2005/8/layout/orgChart1"/>
    <dgm:cxn modelId="{2111B37F-DA94-4C04-A504-4AC75023260C}" type="presParOf" srcId="{C321A118-2442-42C0-9D3D-F1E1A597F187}" destId="{200AA762-E736-40E6-BE9D-3A683C2CA9D9}" srcOrd="0" destOrd="0" presId="urn:microsoft.com/office/officeart/2005/8/layout/orgChart1"/>
    <dgm:cxn modelId="{19397175-E725-4C93-9128-2B11D00FB4F4}" type="presParOf" srcId="{C321A118-2442-42C0-9D3D-F1E1A597F187}" destId="{4517A9D5-89F6-44D1-8F89-4060A35DE0F9}" srcOrd="1" destOrd="0" presId="urn:microsoft.com/office/officeart/2005/8/layout/orgChart1"/>
    <dgm:cxn modelId="{3619A0D6-1342-4997-B46B-1681ADE18FD5}" type="presParOf" srcId="{361F374E-1085-45B7-8CBA-9DB1E40C373B}" destId="{BD92527C-982D-4DE8-ACBA-8087FF3B87F6}" srcOrd="1" destOrd="0" presId="urn:microsoft.com/office/officeart/2005/8/layout/orgChart1"/>
    <dgm:cxn modelId="{2C14388F-3A2C-43BD-ABD9-2E72306CE53E}" type="presParOf" srcId="{BD92527C-982D-4DE8-ACBA-8087FF3B87F6}" destId="{342AB399-BB47-43AF-9859-FFAACB6D0B0E}" srcOrd="0" destOrd="0" presId="urn:microsoft.com/office/officeart/2005/8/layout/orgChart1"/>
    <dgm:cxn modelId="{1FFF2D45-3825-400C-BDB9-36268923B04B}" type="presParOf" srcId="{BD92527C-982D-4DE8-ACBA-8087FF3B87F6}" destId="{A45AB79E-6686-48B8-BE18-7CA981E11B08}" srcOrd="1" destOrd="0" presId="urn:microsoft.com/office/officeart/2005/8/layout/orgChart1"/>
    <dgm:cxn modelId="{86983465-DF21-4938-A611-C99CFA6C0CC8}" type="presParOf" srcId="{A45AB79E-6686-48B8-BE18-7CA981E11B08}" destId="{7387ABFE-8400-437E-981A-1D0E49CB2F3E}" srcOrd="0" destOrd="0" presId="urn:microsoft.com/office/officeart/2005/8/layout/orgChart1"/>
    <dgm:cxn modelId="{C4AFD771-FBEE-4177-9F97-C64F74C9B7BA}" type="presParOf" srcId="{7387ABFE-8400-437E-981A-1D0E49CB2F3E}" destId="{CB3AB840-EE40-42C2-AD09-3EBEF5C43C4D}" srcOrd="0" destOrd="0" presId="urn:microsoft.com/office/officeart/2005/8/layout/orgChart1"/>
    <dgm:cxn modelId="{8A6CEC65-F47F-4F79-9929-3F1A3C3A2091}" type="presParOf" srcId="{7387ABFE-8400-437E-981A-1D0E49CB2F3E}" destId="{A4034A6C-E5AD-4AE7-9DB5-018D1AB46949}" srcOrd="1" destOrd="0" presId="urn:microsoft.com/office/officeart/2005/8/layout/orgChart1"/>
    <dgm:cxn modelId="{B7623452-27BF-47B6-A813-99E0A9F1EC79}" type="presParOf" srcId="{A45AB79E-6686-48B8-BE18-7CA981E11B08}" destId="{92DDD099-B3F4-40D0-8056-FB57CDE19A81}" srcOrd="1" destOrd="0" presId="urn:microsoft.com/office/officeart/2005/8/layout/orgChart1"/>
    <dgm:cxn modelId="{6076D9CD-9FA6-4AA3-9429-D3CA8A00CA47}" type="presParOf" srcId="{92DDD099-B3F4-40D0-8056-FB57CDE19A81}" destId="{B5833C67-8BB2-464B-907F-FA86E422145F}" srcOrd="0" destOrd="0" presId="urn:microsoft.com/office/officeart/2005/8/layout/orgChart1"/>
    <dgm:cxn modelId="{0DBDC721-8108-4CC9-911F-D65387C8D4CA}" type="presParOf" srcId="{92DDD099-B3F4-40D0-8056-FB57CDE19A81}" destId="{31BEC161-E651-482C-8A8F-1FBCB70ED6F7}" srcOrd="1" destOrd="0" presId="urn:microsoft.com/office/officeart/2005/8/layout/orgChart1"/>
    <dgm:cxn modelId="{2416F851-C253-496F-8723-271162974C99}" type="presParOf" srcId="{31BEC161-E651-482C-8A8F-1FBCB70ED6F7}" destId="{5ED88CF1-0C56-4F75-AFEB-9029351AE9B8}" srcOrd="0" destOrd="0" presId="urn:microsoft.com/office/officeart/2005/8/layout/orgChart1"/>
    <dgm:cxn modelId="{F429E743-F2E8-43A0-9391-E56E1C5558D3}" type="presParOf" srcId="{5ED88CF1-0C56-4F75-AFEB-9029351AE9B8}" destId="{667AEE64-7A50-48EE-AE9C-E27ED4F34AE2}" srcOrd="0" destOrd="0" presId="urn:microsoft.com/office/officeart/2005/8/layout/orgChart1"/>
    <dgm:cxn modelId="{C4176034-15B5-44DA-87AF-B24F7E13C5DB}" type="presParOf" srcId="{5ED88CF1-0C56-4F75-AFEB-9029351AE9B8}" destId="{F5ABCF0A-0FA7-4848-BBCB-D41A96827B8C}" srcOrd="1" destOrd="0" presId="urn:microsoft.com/office/officeart/2005/8/layout/orgChart1"/>
    <dgm:cxn modelId="{3D538CF5-36BB-4BBE-BDB4-C97B5D349E0D}" type="presParOf" srcId="{31BEC161-E651-482C-8A8F-1FBCB70ED6F7}" destId="{8A159FC7-7D5A-4640-AA50-2BCD4CCB741B}" srcOrd="1" destOrd="0" presId="urn:microsoft.com/office/officeart/2005/8/layout/orgChart1"/>
    <dgm:cxn modelId="{10A8ADD4-76FA-4346-9D6F-F67F861E9282}" type="presParOf" srcId="{8A159FC7-7D5A-4640-AA50-2BCD4CCB741B}" destId="{188B0E46-90EE-4D8E-A15C-E64109CC0129}" srcOrd="0" destOrd="0" presId="urn:microsoft.com/office/officeart/2005/8/layout/orgChart1"/>
    <dgm:cxn modelId="{94511D4E-121F-413C-B748-13710244CE1A}" type="presParOf" srcId="{8A159FC7-7D5A-4640-AA50-2BCD4CCB741B}" destId="{507036DA-B7E1-44F7-A8FD-075E10779217}" srcOrd="1" destOrd="0" presId="urn:microsoft.com/office/officeart/2005/8/layout/orgChart1"/>
    <dgm:cxn modelId="{15E01501-F2FF-49F2-ACA9-6ABD4DD45355}" type="presParOf" srcId="{507036DA-B7E1-44F7-A8FD-075E10779217}" destId="{760A77DA-B5C2-448D-A8E7-806CAC2C97E7}" srcOrd="0" destOrd="0" presId="urn:microsoft.com/office/officeart/2005/8/layout/orgChart1"/>
    <dgm:cxn modelId="{A301351D-078B-42DC-AE13-4E5B874B7472}" type="presParOf" srcId="{760A77DA-B5C2-448D-A8E7-806CAC2C97E7}" destId="{2085922F-7E37-43EB-8DB6-C4B883BD633C}" srcOrd="0" destOrd="0" presId="urn:microsoft.com/office/officeart/2005/8/layout/orgChart1"/>
    <dgm:cxn modelId="{3953C957-CD5C-4188-B1F2-1D896A0FEBED}" type="presParOf" srcId="{760A77DA-B5C2-448D-A8E7-806CAC2C97E7}" destId="{2CFE6DC8-AEEB-4C9D-857C-F84FFD8FF858}" srcOrd="1" destOrd="0" presId="urn:microsoft.com/office/officeart/2005/8/layout/orgChart1"/>
    <dgm:cxn modelId="{E371341A-23EA-4F13-83E4-E0FA79F6ED23}" type="presParOf" srcId="{507036DA-B7E1-44F7-A8FD-075E10779217}" destId="{578D1D53-BF45-4830-8838-D10D1BE1C173}" srcOrd="1" destOrd="0" presId="urn:microsoft.com/office/officeart/2005/8/layout/orgChart1"/>
    <dgm:cxn modelId="{83654B94-0629-471E-8AB5-A790CF9E52AE}" type="presParOf" srcId="{507036DA-B7E1-44F7-A8FD-075E10779217}" destId="{616A043C-8152-4FE1-9E74-BC0D3AC065DF}" srcOrd="2" destOrd="0" presId="urn:microsoft.com/office/officeart/2005/8/layout/orgChart1"/>
    <dgm:cxn modelId="{CBF0CEDB-5866-464E-88E3-DA28E2F259C5}" type="presParOf" srcId="{8A159FC7-7D5A-4640-AA50-2BCD4CCB741B}" destId="{F35732C5-BC1B-46B7-8F8C-16C2ED459938}" srcOrd="2" destOrd="0" presId="urn:microsoft.com/office/officeart/2005/8/layout/orgChart1"/>
    <dgm:cxn modelId="{373C23CA-EAC5-4391-9DA8-726420C59A8F}" type="presParOf" srcId="{8A159FC7-7D5A-4640-AA50-2BCD4CCB741B}" destId="{A06E998B-638E-455A-8877-D3B16445EDC5}" srcOrd="3" destOrd="0" presId="urn:microsoft.com/office/officeart/2005/8/layout/orgChart1"/>
    <dgm:cxn modelId="{57050EFB-BB54-4D63-B084-BE28F10CC832}" type="presParOf" srcId="{A06E998B-638E-455A-8877-D3B16445EDC5}" destId="{8819DAAD-F990-4681-8C5F-60393C020610}" srcOrd="0" destOrd="0" presId="urn:microsoft.com/office/officeart/2005/8/layout/orgChart1"/>
    <dgm:cxn modelId="{A14DA911-B2B8-4EC4-91BD-DD73D1660B11}" type="presParOf" srcId="{8819DAAD-F990-4681-8C5F-60393C020610}" destId="{F4B949F5-27E5-45EE-A348-1842212FEFDC}" srcOrd="0" destOrd="0" presId="urn:microsoft.com/office/officeart/2005/8/layout/orgChart1"/>
    <dgm:cxn modelId="{68537032-4232-4747-BD23-B5C9DA5E10C4}" type="presParOf" srcId="{8819DAAD-F990-4681-8C5F-60393C020610}" destId="{BEC92618-D88E-4E25-980C-2D07B2A79B9A}" srcOrd="1" destOrd="0" presId="urn:microsoft.com/office/officeart/2005/8/layout/orgChart1"/>
    <dgm:cxn modelId="{627FB1BE-FD97-4FF6-B3FC-DC7F679D6A5D}" type="presParOf" srcId="{A06E998B-638E-455A-8877-D3B16445EDC5}" destId="{A3AB125E-5B08-49D9-87D8-46B48A10423C}" srcOrd="1" destOrd="0" presId="urn:microsoft.com/office/officeart/2005/8/layout/orgChart1"/>
    <dgm:cxn modelId="{E6A8586A-2A8A-4466-9522-5D5DA1C531E1}" type="presParOf" srcId="{A06E998B-638E-455A-8877-D3B16445EDC5}" destId="{27CC505A-9138-4E5B-A65E-CBC7715E477B}" srcOrd="2" destOrd="0" presId="urn:microsoft.com/office/officeart/2005/8/layout/orgChart1"/>
    <dgm:cxn modelId="{B1E2025D-89AF-4065-B3AE-253E07737941}" type="presParOf" srcId="{8A159FC7-7D5A-4640-AA50-2BCD4CCB741B}" destId="{C2318DDE-C344-4812-BA65-1BCBA5DFE619}" srcOrd="4" destOrd="0" presId="urn:microsoft.com/office/officeart/2005/8/layout/orgChart1"/>
    <dgm:cxn modelId="{52782CB0-C15D-4DEA-824C-1512F8A23ED5}" type="presParOf" srcId="{8A159FC7-7D5A-4640-AA50-2BCD4CCB741B}" destId="{7FFDACE6-BBC2-41B2-9C54-5BD8DE3878A6}" srcOrd="5" destOrd="0" presId="urn:microsoft.com/office/officeart/2005/8/layout/orgChart1"/>
    <dgm:cxn modelId="{F3A86EDA-C4AE-466F-BC46-C0F1B8D03074}" type="presParOf" srcId="{7FFDACE6-BBC2-41B2-9C54-5BD8DE3878A6}" destId="{0DDC7A93-2AE1-4763-A2B0-7A187DBED9A4}" srcOrd="0" destOrd="0" presId="urn:microsoft.com/office/officeart/2005/8/layout/orgChart1"/>
    <dgm:cxn modelId="{3C9285A7-80B8-4CF5-9261-56A20E835314}" type="presParOf" srcId="{0DDC7A93-2AE1-4763-A2B0-7A187DBED9A4}" destId="{B03F489E-57FE-440D-9804-C6822D2788A3}" srcOrd="0" destOrd="0" presId="urn:microsoft.com/office/officeart/2005/8/layout/orgChart1"/>
    <dgm:cxn modelId="{9BC3C5AC-BC49-4546-A2F6-0EA4A1FD07C8}" type="presParOf" srcId="{0DDC7A93-2AE1-4763-A2B0-7A187DBED9A4}" destId="{F8EF9611-A9DE-4906-B244-DAE63D43C939}" srcOrd="1" destOrd="0" presId="urn:microsoft.com/office/officeart/2005/8/layout/orgChart1"/>
    <dgm:cxn modelId="{AD35C494-4D37-48DE-A234-01A41D4B4470}" type="presParOf" srcId="{7FFDACE6-BBC2-41B2-9C54-5BD8DE3878A6}" destId="{90E0C583-2A21-487B-A3CA-305B9607AA9B}" srcOrd="1" destOrd="0" presId="urn:microsoft.com/office/officeart/2005/8/layout/orgChart1"/>
    <dgm:cxn modelId="{DCC73155-0BF1-4270-8581-AE4B23FA9EE9}" type="presParOf" srcId="{7FFDACE6-BBC2-41B2-9C54-5BD8DE3878A6}" destId="{CF887C80-72AA-4FAC-B98E-C47A02578F8C}" srcOrd="2" destOrd="0" presId="urn:microsoft.com/office/officeart/2005/8/layout/orgChart1"/>
    <dgm:cxn modelId="{882EE390-4734-4FF6-9C7F-C84AE08AEF94}" type="presParOf" srcId="{31BEC161-E651-482C-8A8F-1FBCB70ED6F7}" destId="{6A8FBEF8-80B8-41CE-97C7-2DBE3CC9B1CE}" srcOrd="2" destOrd="0" presId="urn:microsoft.com/office/officeart/2005/8/layout/orgChart1"/>
    <dgm:cxn modelId="{93E2441E-9265-41FA-8667-04AAB30AADDE}" type="presParOf" srcId="{A45AB79E-6686-48B8-BE18-7CA981E11B08}" destId="{9F488291-324D-4B7A-9944-EA689AAB2B4C}" srcOrd="2" destOrd="0" presId="urn:microsoft.com/office/officeart/2005/8/layout/orgChart1"/>
    <dgm:cxn modelId="{FF3203C9-BDAB-42B5-9E49-D4C6A81779BC}" type="presParOf" srcId="{BD92527C-982D-4DE8-ACBA-8087FF3B87F6}" destId="{7860E5B5-4E24-40C1-AEF3-BE5A0C5E6776}" srcOrd="2" destOrd="0" presId="urn:microsoft.com/office/officeart/2005/8/layout/orgChart1"/>
    <dgm:cxn modelId="{DB685842-8E25-4C12-BA13-A6531C9FA4DE}" type="presParOf" srcId="{BD92527C-982D-4DE8-ACBA-8087FF3B87F6}" destId="{1418F1FD-8888-4ED2-B717-2EA970763145}" srcOrd="3" destOrd="0" presId="urn:microsoft.com/office/officeart/2005/8/layout/orgChart1"/>
    <dgm:cxn modelId="{247761EF-7D67-44BE-A554-704E1CAEFBF9}" type="presParOf" srcId="{1418F1FD-8888-4ED2-B717-2EA970763145}" destId="{B1808708-164F-44E8-B764-2D10A06EE98F}" srcOrd="0" destOrd="0" presId="urn:microsoft.com/office/officeart/2005/8/layout/orgChart1"/>
    <dgm:cxn modelId="{AC0643DB-4AEA-44E1-B84D-252A742C51BF}" type="presParOf" srcId="{B1808708-164F-44E8-B764-2D10A06EE98F}" destId="{CC885C4F-603F-4A6B-AC93-2C31B3E184DE}" srcOrd="0" destOrd="0" presId="urn:microsoft.com/office/officeart/2005/8/layout/orgChart1"/>
    <dgm:cxn modelId="{A8762973-C3F3-46A4-B065-9CEB930A14DE}" type="presParOf" srcId="{B1808708-164F-44E8-B764-2D10A06EE98F}" destId="{094A92C0-3A29-4DA5-AB6C-4651A3017E68}" srcOrd="1" destOrd="0" presId="urn:microsoft.com/office/officeart/2005/8/layout/orgChart1"/>
    <dgm:cxn modelId="{F94A0D87-DF1A-4EAE-BD11-B4F18C891DF4}" type="presParOf" srcId="{1418F1FD-8888-4ED2-B717-2EA970763145}" destId="{1FABDC8D-A4F6-4A6A-B9C1-F258B3EC9387}" srcOrd="1" destOrd="0" presId="urn:microsoft.com/office/officeart/2005/8/layout/orgChart1"/>
    <dgm:cxn modelId="{B1B4D375-DC95-49FB-A924-56F0A2C7833D}" type="presParOf" srcId="{1FABDC8D-A4F6-4A6A-B9C1-F258B3EC9387}" destId="{B287E0BC-8CE5-4597-AAEE-8DD30FB5D43A}" srcOrd="0" destOrd="0" presId="urn:microsoft.com/office/officeart/2005/8/layout/orgChart1"/>
    <dgm:cxn modelId="{5BD814AC-04F2-4339-B4E1-2A7B9AFDD1A0}" type="presParOf" srcId="{1FABDC8D-A4F6-4A6A-B9C1-F258B3EC9387}" destId="{6591A54A-7A4D-49F7-BE86-2F89F28827D6}" srcOrd="1" destOrd="0" presId="urn:microsoft.com/office/officeart/2005/8/layout/orgChart1"/>
    <dgm:cxn modelId="{6F9D72BF-FA04-4156-B0B9-158348B46FCE}" type="presParOf" srcId="{6591A54A-7A4D-49F7-BE86-2F89F28827D6}" destId="{50C9482E-09F7-4980-ADCB-177B8BE9F71B}" srcOrd="0" destOrd="0" presId="urn:microsoft.com/office/officeart/2005/8/layout/orgChart1"/>
    <dgm:cxn modelId="{9C79EA32-8219-456D-8AC9-220B15F96C1D}" type="presParOf" srcId="{50C9482E-09F7-4980-ADCB-177B8BE9F71B}" destId="{C3BD6A46-8335-4A37-B2DA-DA0946AB7244}" srcOrd="0" destOrd="0" presId="urn:microsoft.com/office/officeart/2005/8/layout/orgChart1"/>
    <dgm:cxn modelId="{4DA27762-6C75-47A1-8992-A2FA452933C2}" type="presParOf" srcId="{50C9482E-09F7-4980-ADCB-177B8BE9F71B}" destId="{CA63D8C1-F998-47BD-BA80-60D6A97A1A9B}" srcOrd="1" destOrd="0" presId="urn:microsoft.com/office/officeart/2005/8/layout/orgChart1"/>
    <dgm:cxn modelId="{158DBA13-77F1-4668-9006-A52082FBAEC3}" type="presParOf" srcId="{6591A54A-7A4D-49F7-BE86-2F89F28827D6}" destId="{69870CC7-A7C2-498F-BB5B-0E87C6C08879}" srcOrd="1" destOrd="0" presId="urn:microsoft.com/office/officeart/2005/8/layout/orgChart1"/>
    <dgm:cxn modelId="{30AF4D83-15D5-45DC-814C-5670BAA199AB}" type="presParOf" srcId="{69870CC7-A7C2-498F-BB5B-0E87C6C08879}" destId="{DE836B23-41E1-4165-B4B4-0DA98FD506A9}" srcOrd="0" destOrd="0" presId="urn:microsoft.com/office/officeart/2005/8/layout/orgChart1"/>
    <dgm:cxn modelId="{61D8222B-1B70-41C9-A4E5-15C19BA6D27E}" type="presParOf" srcId="{69870CC7-A7C2-498F-BB5B-0E87C6C08879}" destId="{1454FEAC-9F63-40C5-A6A0-7E5F58A140F7}" srcOrd="1" destOrd="0" presId="urn:microsoft.com/office/officeart/2005/8/layout/orgChart1"/>
    <dgm:cxn modelId="{3E946ABB-CBDF-4EF5-8CFB-B99F6BB9BF07}" type="presParOf" srcId="{1454FEAC-9F63-40C5-A6A0-7E5F58A140F7}" destId="{00847E53-B71E-4A39-ADC4-EF4D4BB20FC7}" srcOrd="0" destOrd="0" presId="urn:microsoft.com/office/officeart/2005/8/layout/orgChart1"/>
    <dgm:cxn modelId="{11BA52E4-292E-4320-BC2D-D22AF070D8C1}" type="presParOf" srcId="{00847E53-B71E-4A39-ADC4-EF4D4BB20FC7}" destId="{221A1D07-20C0-4B10-830C-4F5A6753E4DB}" srcOrd="0" destOrd="0" presId="urn:microsoft.com/office/officeart/2005/8/layout/orgChart1"/>
    <dgm:cxn modelId="{B7AB8B3B-9FB9-482B-9EF4-67899A71D2B0}" type="presParOf" srcId="{00847E53-B71E-4A39-ADC4-EF4D4BB20FC7}" destId="{76DC1542-B64F-4213-A8E5-7B2DF5542444}" srcOrd="1" destOrd="0" presId="urn:microsoft.com/office/officeart/2005/8/layout/orgChart1"/>
    <dgm:cxn modelId="{3EF56CF3-4D02-43CE-BE16-727968F15C52}" type="presParOf" srcId="{1454FEAC-9F63-40C5-A6A0-7E5F58A140F7}" destId="{C3408DFB-8857-4D93-9C61-12BF194F65F8}" srcOrd="1" destOrd="0" presId="urn:microsoft.com/office/officeart/2005/8/layout/orgChart1"/>
    <dgm:cxn modelId="{BD81E473-3DF4-4FBE-9250-FD0C6DF4F818}" type="presParOf" srcId="{1454FEAC-9F63-40C5-A6A0-7E5F58A140F7}" destId="{A699C094-708B-44B1-BC38-4558CA730A15}" srcOrd="2" destOrd="0" presId="urn:microsoft.com/office/officeart/2005/8/layout/orgChart1"/>
    <dgm:cxn modelId="{677D5149-7B78-485A-ADFF-7B938BF93189}" type="presParOf" srcId="{69870CC7-A7C2-498F-BB5B-0E87C6C08879}" destId="{AE7B670D-1E10-4006-8B46-5394E6B13F89}" srcOrd="2" destOrd="0" presId="urn:microsoft.com/office/officeart/2005/8/layout/orgChart1"/>
    <dgm:cxn modelId="{5B31C044-08B5-4656-AAD0-209374FC5C19}" type="presParOf" srcId="{69870CC7-A7C2-498F-BB5B-0E87C6C08879}" destId="{756C6D54-6435-4ED5-BC46-34AA8D7CF24C}" srcOrd="3" destOrd="0" presId="urn:microsoft.com/office/officeart/2005/8/layout/orgChart1"/>
    <dgm:cxn modelId="{57B12A09-C1F6-414D-9A52-EF1D958C0536}" type="presParOf" srcId="{756C6D54-6435-4ED5-BC46-34AA8D7CF24C}" destId="{895293DE-F9D7-48E1-AE21-2D7FBD33ED9C}" srcOrd="0" destOrd="0" presId="urn:microsoft.com/office/officeart/2005/8/layout/orgChart1"/>
    <dgm:cxn modelId="{39B9CFF8-77C2-4621-9AC4-B11BE3A52214}" type="presParOf" srcId="{895293DE-F9D7-48E1-AE21-2D7FBD33ED9C}" destId="{84B07BD3-A929-4721-AE56-CE097E043C0E}" srcOrd="0" destOrd="0" presId="urn:microsoft.com/office/officeart/2005/8/layout/orgChart1"/>
    <dgm:cxn modelId="{CD4E3340-92FA-4060-BA14-8BADF98717BB}" type="presParOf" srcId="{895293DE-F9D7-48E1-AE21-2D7FBD33ED9C}" destId="{BB7D25C1-C9E7-4305-A48A-25CD38D92520}" srcOrd="1" destOrd="0" presId="urn:microsoft.com/office/officeart/2005/8/layout/orgChart1"/>
    <dgm:cxn modelId="{64F60364-FF0C-4C51-8642-5B8AABD7200A}" type="presParOf" srcId="{756C6D54-6435-4ED5-BC46-34AA8D7CF24C}" destId="{C5577D4E-B263-4F15-9B25-3A3288E5E326}" srcOrd="1" destOrd="0" presId="urn:microsoft.com/office/officeart/2005/8/layout/orgChart1"/>
    <dgm:cxn modelId="{6D9BC044-1B65-40E0-9EAA-EFBD092A2B5F}" type="presParOf" srcId="{756C6D54-6435-4ED5-BC46-34AA8D7CF24C}" destId="{2037F41D-B7BA-4118-A42E-F7D0A80A0F1A}" srcOrd="2" destOrd="0" presId="urn:microsoft.com/office/officeart/2005/8/layout/orgChart1"/>
    <dgm:cxn modelId="{1B11A43D-F344-4E3B-AA46-32C13C24F53B}" type="presParOf" srcId="{6591A54A-7A4D-49F7-BE86-2F89F28827D6}" destId="{E4108EAA-2803-47AC-B9A8-6E3BEA2643DF}" srcOrd="2" destOrd="0" presId="urn:microsoft.com/office/officeart/2005/8/layout/orgChart1"/>
    <dgm:cxn modelId="{A3BD7B09-0170-49D6-A313-62755CC0902A}" type="presParOf" srcId="{1418F1FD-8888-4ED2-B717-2EA970763145}" destId="{492D8B41-79C1-432B-B19B-2FD9A14FEEE0}" srcOrd="2" destOrd="0" presId="urn:microsoft.com/office/officeart/2005/8/layout/orgChart1"/>
    <dgm:cxn modelId="{3694E8FE-AF69-4131-98AC-2474BC859E98}" type="presParOf" srcId="{361F374E-1085-45B7-8CBA-9DB1E40C373B}" destId="{5D25433F-DCF8-43C9-BA70-D5E6694DC106}" srcOrd="2" destOrd="0" presId="urn:microsoft.com/office/officeart/2005/8/layout/orgChart1"/>
    <dgm:cxn modelId="{E898B4AA-E166-4FEF-BAC4-B93ECD66DC18}" type="presParOf" srcId="{F73087A4-8467-4165-92B5-378AF78FAA0E}" destId="{DCAA3DD3-9F17-40F8-A613-C76F54A78567}"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E7B670D-1E10-4006-8B46-5394E6B13F89}">
      <dsp:nvSpPr>
        <dsp:cNvPr id="0" name=""/>
        <dsp:cNvSpPr/>
      </dsp:nvSpPr>
      <dsp:spPr>
        <a:xfrm>
          <a:off x="2824460" y="2811356"/>
          <a:ext cx="160337" cy="1250630"/>
        </a:xfrm>
        <a:custGeom>
          <a:avLst/>
          <a:gdLst/>
          <a:ahLst/>
          <a:cxnLst/>
          <a:rect l="0" t="0" r="0" b="0"/>
          <a:pathLst>
            <a:path>
              <a:moveTo>
                <a:pt x="0" y="0"/>
              </a:moveTo>
              <a:lnTo>
                <a:pt x="0" y="1250630"/>
              </a:lnTo>
              <a:lnTo>
                <a:pt x="160337" y="1250630"/>
              </a:lnTo>
            </a:path>
          </a:pathLst>
        </a:custGeom>
        <a:noFill/>
        <a:ln w="1079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E836B23-41E1-4165-B4B4-0DA98FD506A9}">
      <dsp:nvSpPr>
        <dsp:cNvPr id="0" name=""/>
        <dsp:cNvSpPr/>
      </dsp:nvSpPr>
      <dsp:spPr>
        <a:xfrm>
          <a:off x="2824460" y="2811356"/>
          <a:ext cx="160337" cy="491700"/>
        </a:xfrm>
        <a:custGeom>
          <a:avLst/>
          <a:gdLst/>
          <a:ahLst/>
          <a:cxnLst/>
          <a:rect l="0" t="0" r="0" b="0"/>
          <a:pathLst>
            <a:path>
              <a:moveTo>
                <a:pt x="0" y="0"/>
              </a:moveTo>
              <a:lnTo>
                <a:pt x="0" y="491700"/>
              </a:lnTo>
              <a:lnTo>
                <a:pt x="160337" y="491700"/>
              </a:lnTo>
            </a:path>
          </a:pathLst>
        </a:custGeom>
        <a:noFill/>
        <a:ln w="1079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287E0BC-8CE5-4597-AAEE-8DD30FB5D43A}">
      <dsp:nvSpPr>
        <dsp:cNvPr id="0" name=""/>
        <dsp:cNvSpPr/>
      </dsp:nvSpPr>
      <dsp:spPr>
        <a:xfrm>
          <a:off x="3206306" y="2052426"/>
          <a:ext cx="91440" cy="224472"/>
        </a:xfrm>
        <a:custGeom>
          <a:avLst/>
          <a:gdLst/>
          <a:ahLst/>
          <a:cxnLst/>
          <a:rect l="0" t="0" r="0" b="0"/>
          <a:pathLst>
            <a:path>
              <a:moveTo>
                <a:pt x="45720" y="0"/>
              </a:moveTo>
              <a:lnTo>
                <a:pt x="45720" y="224472"/>
              </a:lnTo>
            </a:path>
          </a:pathLst>
        </a:custGeom>
        <a:noFill/>
        <a:ln w="1079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860E5B5-4E24-40C1-AEF3-BE5A0C5E6776}">
      <dsp:nvSpPr>
        <dsp:cNvPr id="0" name=""/>
        <dsp:cNvSpPr/>
      </dsp:nvSpPr>
      <dsp:spPr>
        <a:xfrm>
          <a:off x="2605332" y="1293496"/>
          <a:ext cx="646693" cy="224472"/>
        </a:xfrm>
        <a:custGeom>
          <a:avLst/>
          <a:gdLst/>
          <a:ahLst/>
          <a:cxnLst/>
          <a:rect l="0" t="0" r="0" b="0"/>
          <a:pathLst>
            <a:path>
              <a:moveTo>
                <a:pt x="0" y="0"/>
              </a:moveTo>
              <a:lnTo>
                <a:pt x="0" y="112236"/>
              </a:lnTo>
              <a:lnTo>
                <a:pt x="646693" y="112236"/>
              </a:lnTo>
              <a:lnTo>
                <a:pt x="646693" y="224472"/>
              </a:lnTo>
            </a:path>
          </a:pathLst>
        </a:custGeom>
        <a:noFill/>
        <a:ln w="1079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2318DDE-C344-4812-BA65-1BCBA5DFE619}">
      <dsp:nvSpPr>
        <dsp:cNvPr id="0" name=""/>
        <dsp:cNvSpPr/>
      </dsp:nvSpPr>
      <dsp:spPr>
        <a:xfrm>
          <a:off x="1531073" y="2811356"/>
          <a:ext cx="160337" cy="2009560"/>
        </a:xfrm>
        <a:custGeom>
          <a:avLst/>
          <a:gdLst/>
          <a:ahLst/>
          <a:cxnLst/>
          <a:rect l="0" t="0" r="0" b="0"/>
          <a:pathLst>
            <a:path>
              <a:moveTo>
                <a:pt x="0" y="0"/>
              </a:moveTo>
              <a:lnTo>
                <a:pt x="0" y="2009560"/>
              </a:lnTo>
              <a:lnTo>
                <a:pt x="160337" y="2009560"/>
              </a:lnTo>
            </a:path>
          </a:pathLst>
        </a:custGeom>
        <a:noFill/>
        <a:ln w="1079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35732C5-BC1B-46B7-8F8C-16C2ED459938}">
      <dsp:nvSpPr>
        <dsp:cNvPr id="0" name=""/>
        <dsp:cNvSpPr/>
      </dsp:nvSpPr>
      <dsp:spPr>
        <a:xfrm>
          <a:off x="1531073" y="2811356"/>
          <a:ext cx="160337" cy="1250630"/>
        </a:xfrm>
        <a:custGeom>
          <a:avLst/>
          <a:gdLst/>
          <a:ahLst/>
          <a:cxnLst/>
          <a:rect l="0" t="0" r="0" b="0"/>
          <a:pathLst>
            <a:path>
              <a:moveTo>
                <a:pt x="0" y="0"/>
              </a:moveTo>
              <a:lnTo>
                <a:pt x="0" y="1250630"/>
              </a:lnTo>
              <a:lnTo>
                <a:pt x="160337" y="1250630"/>
              </a:lnTo>
            </a:path>
          </a:pathLst>
        </a:custGeom>
        <a:noFill/>
        <a:ln w="1079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88B0E46-90EE-4D8E-A15C-E64109CC0129}">
      <dsp:nvSpPr>
        <dsp:cNvPr id="0" name=""/>
        <dsp:cNvSpPr/>
      </dsp:nvSpPr>
      <dsp:spPr>
        <a:xfrm>
          <a:off x="1531073" y="2811356"/>
          <a:ext cx="160337" cy="491700"/>
        </a:xfrm>
        <a:custGeom>
          <a:avLst/>
          <a:gdLst/>
          <a:ahLst/>
          <a:cxnLst/>
          <a:rect l="0" t="0" r="0" b="0"/>
          <a:pathLst>
            <a:path>
              <a:moveTo>
                <a:pt x="0" y="0"/>
              </a:moveTo>
              <a:lnTo>
                <a:pt x="0" y="491700"/>
              </a:lnTo>
              <a:lnTo>
                <a:pt x="160337" y="491700"/>
              </a:lnTo>
            </a:path>
          </a:pathLst>
        </a:custGeom>
        <a:noFill/>
        <a:ln w="1079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5833C67-8BB2-464B-907F-FA86E422145F}">
      <dsp:nvSpPr>
        <dsp:cNvPr id="0" name=""/>
        <dsp:cNvSpPr/>
      </dsp:nvSpPr>
      <dsp:spPr>
        <a:xfrm>
          <a:off x="1912919" y="2052426"/>
          <a:ext cx="91440" cy="224472"/>
        </a:xfrm>
        <a:custGeom>
          <a:avLst/>
          <a:gdLst/>
          <a:ahLst/>
          <a:cxnLst/>
          <a:rect l="0" t="0" r="0" b="0"/>
          <a:pathLst>
            <a:path>
              <a:moveTo>
                <a:pt x="45720" y="0"/>
              </a:moveTo>
              <a:lnTo>
                <a:pt x="45720" y="224472"/>
              </a:lnTo>
            </a:path>
          </a:pathLst>
        </a:custGeom>
        <a:noFill/>
        <a:ln w="1079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42AB399-BB47-43AF-9859-FFAACB6D0B0E}">
      <dsp:nvSpPr>
        <dsp:cNvPr id="0" name=""/>
        <dsp:cNvSpPr/>
      </dsp:nvSpPr>
      <dsp:spPr>
        <a:xfrm>
          <a:off x="1958639" y="1293496"/>
          <a:ext cx="646693" cy="224472"/>
        </a:xfrm>
        <a:custGeom>
          <a:avLst/>
          <a:gdLst/>
          <a:ahLst/>
          <a:cxnLst/>
          <a:rect l="0" t="0" r="0" b="0"/>
          <a:pathLst>
            <a:path>
              <a:moveTo>
                <a:pt x="646693" y="0"/>
              </a:moveTo>
              <a:lnTo>
                <a:pt x="646693" y="112236"/>
              </a:lnTo>
              <a:lnTo>
                <a:pt x="0" y="112236"/>
              </a:lnTo>
              <a:lnTo>
                <a:pt x="0" y="224472"/>
              </a:lnTo>
            </a:path>
          </a:pathLst>
        </a:custGeom>
        <a:noFill/>
        <a:ln w="1079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2732F83-C38B-4F8B-BC93-B65F49BB098D}">
      <dsp:nvSpPr>
        <dsp:cNvPr id="0" name=""/>
        <dsp:cNvSpPr/>
      </dsp:nvSpPr>
      <dsp:spPr>
        <a:xfrm>
          <a:off x="1958639" y="534567"/>
          <a:ext cx="646693" cy="224472"/>
        </a:xfrm>
        <a:custGeom>
          <a:avLst/>
          <a:gdLst/>
          <a:ahLst/>
          <a:cxnLst/>
          <a:rect l="0" t="0" r="0" b="0"/>
          <a:pathLst>
            <a:path>
              <a:moveTo>
                <a:pt x="0" y="0"/>
              </a:moveTo>
              <a:lnTo>
                <a:pt x="0" y="112236"/>
              </a:lnTo>
              <a:lnTo>
                <a:pt x="646693" y="112236"/>
              </a:lnTo>
              <a:lnTo>
                <a:pt x="646693" y="224472"/>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81DAB31-9C17-429C-9D3B-E1426888ABEA}">
      <dsp:nvSpPr>
        <dsp:cNvPr id="0" name=""/>
        <dsp:cNvSpPr/>
      </dsp:nvSpPr>
      <dsp:spPr>
        <a:xfrm>
          <a:off x="1311945" y="534567"/>
          <a:ext cx="646693" cy="224472"/>
        </a:xfrm>
        <a:custGeom>
          <a:avLst/>
          <a:gdLst/>
          <a:ahLst/>
          <a:cxnLst/>
          <a:rect l="0" t="0" r="0" b="0"/>
          <a:pathLst>
            <a:path>
              <a:moveTo>
                <a:pt x="646693" y="0"/>
              </a:moveTo>
              <a:lnTo>
                <a:pt x="646693" y="112236"/>
              </a:lnTo>
              <a:lnTo>
                <a:pt x="0" y="112236"/>
              </a:lnTo>
              <a:lnTo>
                <a:pt x="0" y="224472"/>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ACFAC4A-885A-44C8-9CE2-590D71BC9940}">
      <dsp:nvSpPr>
        <dsp:cNvPr id="0" name=""/>
        <dsp:cNvSpPr/>
      </dsp:nvSpPr>
      <dsp:spPr>
        <a:xfrm>
          <a:off x="1424181" y="109"/>
          <a:ext cx="1068915" cy="534457"/>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altLang="zh-CN" sz="1500" kern="1200" dirty="0"/>
            <a:t>Razor</a:t>
          </a:r>
          <a:endParaRPr lang="zh-CN" altLang="en-US" sz="1500" kern="1200" dirty="0"/>
        </a:p>
      </dsp:txBody>
      <dsp:txXfrm>
        <a:off x="1424181" y="109"/>
        <a:ext cx="1068915" cy="534457"/>
      </dsp:txXfrm>
    </dsp:sp>
    <dsp:sp modelId="{97584171-4770-498B-B3E9-C0D3FD7D80DE}">
      <dsp:nvSpPr>
        <dsp:cNvPr id="0" name=""/>
        <dsp:cNvSpPr/>
      </dsp:nvSpPr>
      <dsp:spPr>
        <a:xfrm>
          <a:off x="777488" y="759039"/>
          <a:ext cx="1068915" cy="534457"/>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altLang="zh-CN" sz="1500" kern="1200" dirty="0"/>
            <a:t>PageHeader</a:t>
          </a:r>
          <a:endParaRPr lang="zh-CN" altLang="en-US" sz="1500" kern="1200" dirty="0"/>
        </a:p>
      </dsp:txBody>
      <dsp:txXfrm>
        <a:off x="777488" y="759039"/>
        <a:ext cx="1068915" cy="534457"/>
      </dsp:txXfrm>
    </dsp:sp>
    <dsp:sp modelId="{200AA762-E736-40E6-BE9D-3A683C2CA9D9}">
      <dsp:nvSpPr>
        <dsp:cNvPr id="0" name=""/>
        <dsp:cNvSpPr/>
      </dsp:nvSpPr>
      <dsp:spPr>
        <a:xfrm>
          <a:off x="2070875" y="759039"/>
          <a:ext cx="1068915" cy="534457"/>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altLang="zh-CN" sz="1500" kern="1200" dirty="0"/>
            <a:t>Spin</a:t>
          </a:r>
          <a:endParaRPr lang="zh-CN" altLang="en-US" sz="1500" kern="1200" dirty="0"/>
        </a:p>
      </dsp:txBody>
      <dsp:txXfrm>
        <a:off x="2070875" y="759039"/>
        <a:ext cx="1068915" cy="534457"/>
      </dsp:txXfrm>
    </dsp:sp>
    <dsp:sp modelId="{CB3AB840-EE40-42C2-AD09-3EBEF5C43C4D}">
      <dsp:nvSpPr>
        <dsp:cNvPr id="0" name=""/>
        <dsp:cNvSpPr/>
      </dsp:nvSpPr>
      <dsp:spPr>
        <a:xfrm>
          <a:off x="1424181" y="1517969"/>
          <a:ext cx="1068915" cy="534457"/>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altLang="zh-CN" sz="1500" kern="1200" dirty="0"/>
            <a:t>Card</a:t>
          </a:r>
          <a:endParaRPr lang="zh-CN" altLang="en-US" sz="1500" kern="1200" dirty="0"/>
        </a:p>
      </dsp:txBody>
      <dsp:txXfrm>
        <a:off x="1424181" y="1517969"/>
        <a:ext cx="1068915" cy="534457"/>
      </dsp:txXfrm>
    </dsp:sp>
    <dsp:sp modelId="{667AEE64-7A50-48EE-AE9C-E27ED4F34AE2}">
      <dsp:nvSpPr>
        <dsp:cNvPr id="0" name=""/>
        <dsp:cNvSpPr/>
      </dsp:nvSpPr>
      <dsp:spPr>
        <a:xfrm>
          <a:off x="1424181" y="2276898"/>
          <a:ext cx="1068915" cy="534457"/>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altLang="zh-CN" sz="1500" kern="1200" dirty="0"/>
            <a:t>div</a:t>
          </a:r>
          <a:endParaRPr lang="zh-CN" altLang="en-US" sz="1500" kern="1200" dirty="0"/>
        </a:p>
      </dsp:txBody>
      <dsp:txXfrm>
        <a:off x="1424181" y="2276898"/>
        <a:ext cx="1068915" cy="534457"/>
      </dsp:txXfrm>
    </dsp:sp>
    <dsp:sp modelId="{2085922F-7E37-43EB-8DB6-C4B883BD633C}">
      <dsp:nvSpPr>
        <dsp:cNvPr id="0" name=""/>
        <dsp:cNvSpPr/>
      </dsp:nvSpPr>
      <dsp:spPr>
        <a:xfrm>
          <a:off x="1691410" y="3035828"/>
          <a:ext cx="1068915" cy="534457"/>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altLang="zh-CN" sz="1500" kern="1200" dirty="0"/>
            <a:t>div-finish</a:t>
          </a:r>
          <a:endParaRPr lang="zh-CN" altLang="en-US" sz="1500" kern="1200" dirty="0"/>
        </a:p>
      </dsp:txBody>
      <dsp:txXfrm>
        <a:off x="1691410" y="3035828"/>
        <a:ext cx="1068915" cy="534457"/>
      </dsp:txXfrm>
    </dsp:sp>
    <dsp:sp modelId="{F4B949F5-27E5-45EE-A348-1842212FEFDC}">
      <dsp:nvSpPr>
        <dsp:cNvPr id="0" name=""/>
        <dsp:cNvSpPr/>
      </dsp:nvSpPr>
      <dsp:spPr>
        <a:xfrm>
          <a:off x="1691410" y="3794758"/>
          <a:ext cx="1068915" cy="534457"/>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altLang="zh-CN" sz="1500" kern="1200" dirty="0"/>
            <a:t>div-title</a:t>
          </a:r>
          <a:endParaRPr lang="zh-CN" altLang="en-US" sz="1500" kern="1200" dirty="0"/>
        </a:p>
      </dsp:txBody>
      <dsp:txXfrm>
        <a:off x="1691410" y="3794758"/>
        <a:ext cx="1068915" cy="534457"/>
      </dsp:txXfrm>
    </dsp:sp>
    <dsp:sp modelId="{B03F489E-57FE-440D-9804-C6822D2788A3}">
      <dsp:nvSpPr>
        <dsp:cNvPr id="0" name=""/>
        <dsp:cNvSpPr/>
      </dsp:nvSpPr>
      <dsp:spPr>
        <a:xfrm>
          <a:off x="1691410" y="4553687"/>
          <a:ext cx="1068915" cy="534457"/>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altLang="zh-CN" sz="1500" kern="1200" dirty="0"/>
            <a:t>……</a:t>
          </a:r>
          <a:endParaRPr lang="zh-CN" altLang="en-US" sz="1500" kern="1200" dirty="0"/>
        </a:p>
      </dsp:txBody>
      <dsp:txXfrm>
        <a:off x="1691410" y="4553687"/>
        <a:ext cx="1068915" cy="534457"/>
      </dsp:txXfrm>
    </dsp:sp>
    <dsp:sp modelId="{CC885C4F-603F-4A6B-AC93-2C31B3E184DE}">
      <dsp:nvSpPr>
        <dsp:cNvPr id="0" name=""/>
        <dsp:cNvSpPr/>
      </dsp:nvSpPr>
      <dsp:spPr>
        <a:xfrm>
          <a:off x="2717568" y="1517969"/>
          <a:ext cx="1068915" cy="534457"/>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altLang="zh-CN" sz="1500" kern="1200" dirty="0"/>
            <a:t>Spin</a:t>
          </a:r>
          <a:endParaRPr lang="zh-CN" altLang="en-US" sz="1500" kern="1200" dirty="0"/>
        </a:p>
      </dsp:txBody>
      <dsp:txXfrm>
        <a:off x="2717568" y="1517969"/>
        <a:ext cx="1068915" cy="534457"/>
      </dsp:txXfrm>
    </dsp:sp>
    <dsp:sp modelId="{C3BD6A46-8335-4A37-B2DA-DA0946AB7244}">
      <dsp:nvSpPr>
        <dsp:cNvPr id="0" name=""/>
        <dsp:cNvSpPr/>
      </dsp:nvSpPr>
      <dsp:spPr>
        <a:xfrm>
          <a:off x="2717568" y="2276898"/>
          <a:ext cx="1068915" cy="534457"/>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altLang="zh-CN" sz="1500" kern="1200" dirty="0"/>
            <a:t>div</a:t>
          </a:r>
          <a:endParaRPr lang="zh-CN" altLang="en-US" sz="1500" kern="1200" dirty="0"/>
        </a:p>
      </dsp:txBody>
      <dsp:txXfrm>
        <a:off x="2717568" y="2276898"/>
        <a:ext cx="1068915" cy="534457"/>
      </dsp:txXfrm>
    </dsp:sp>
    <dsp:sp modelId="{221A1D07-20C0-4B10-830C-4F5A6753E4DB}">
      <dsp:nvSpPr>
        <dsp:cNvPr id="0" name=""/>
        <dsp:cNvSpPr/>
      </dsp:nvSpPr>
      <dsp:spPr>
        <a:xfrm>
          <a:off x="2984797" y="3035828"/>
          <a:ext cx="1068915" cy="534457"/>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altLang="zh-CN" sz="1500" kern="1200" dirty="0"/>
            <a:t>DatePicker</a:t>
          </a:r>
          <a:endParaRPr lang="zh-CN" altLang="en-US" sz="1500" kern="1200" dirty="0"/>
        </a:p>
      </dsp:txBody>
      <dsp:txXfrm>
        <a:off x="2984797" y="3035828"/>
        <a:ext cx="1068915" cy="534457"/>
      </dsp:txXfrm>
    </dsp:sp>
    <dsp:sp modelId="{84B07BD3-A929-4721-AE56-CE097E043C0E}">
      <dsp:nvSpPr>
        <dsp:cNvPr id="0" name=""/>
        <dsp:cNvSpPr/>
      </dsp:nvSpPr>
      <dsp:spPr>
        <a:xfrm>
          <a:off x="2984797" y="3794758"/>
          <a:ext cx="1068915" cy="534457"/>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altLang="zh-CN" sz="1500" kern="1200" dirty="0"/>
            <a:t>Input</a:t>
          </a:r>
          <a:endParaRPr lang="zh-CN" altLang="en-US" sz="1500" kern="1200" dirty="0"/>
        </a:p>
      </dsp:txBody>
      <dsp:txXfrm>
        <a:off x="2984797" y="3794758"/>
        <a:ext cx="1068915" cy="534457"/>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8438622-0837-4E9E-A16C-0B0206CE676E}" type="datetimeFigureOut">
              <a:rPr lang="en-US" smtClean="0"/>
              <a:t>11/7/2020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0AE778D-2A57-4226-B72B-26EA3CA60131}" type="slidenum">
              <a:rPr lang="en-US" smtClean="0"/>
              <a:t>‹#›</a:t>
            </a:fld>
            <a:endParaRPr lang="en-US"/>
          </a:p>
        </p:txBody>
      </p:sp>
    </p:spTree>
    <p:extLst>
      <p:ext uri="{BB962C8B-B14F-4D97-AF65-F5344CB8AC3E}">
        <p14:creationId xmlns:p14="http://schemas.microsoft.com/office/powerpoint/2010/main" val="9065523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www.cnblogs.com/shanyou/p/12825845.html"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BETH TODO: Add a little context on what these “Focus” events are and that we’ll be bringing you more in the coming year….</a:t>
            </a:r>
          </a:p>
        </p:txBody>
      </p:sp>
      <p:sp>
        <p:nvSpPr>
          <p:cNvPr id="4" name="Slide Number Placeholder 3"/>
          <p:cNvSpPr>
            <a:spLocks noGrp="1"/>
          </p:cNvSpPr>
          <p:nvPr>
            <p:ph type="sldNum" sz="quarter" idx="10"/>
          </p:nvPr>
        </p:nvSpPr>
        <p:spPr/>
        <p:txBody>
          <a:bodyPr/>
          <a:lstStyle/>
          <a:p>
            <a:fld id="{E0AE778D-2A57-4226-B72B-26EA3CA60131}" type="slidenum">
              <a:rPr lang="en-US" smtClean="0"/>
              <a:t>1</a:t>
            </a:fld>
            <a:endParaRPr lang="en-US"/>
          </a:p>
        </p:txBody>
      </p:sp>
    </p:spTree>
    <p:extLst>
      <p:ext uri="{BB962C8B-B14F-4D97-AF65-F5344CB8AC3E}">
        <p14:creationId xmlns:p14="http://schemas.microsoft.com/office/powerpoint/2010/main" val="4284887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11/7/2020 10:18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12</a:t>
            </a:fld>
            <a:endParaRPr lang="en-US"/>
          </a:p>
        </p:txBody>
      </p:sp>
    </p:spTree>
    <p:extLst>
      <p:ext uri="{BB962C8B-B14F-4D97-AF65-F5344CB8AC3E}">
        <p14:creationId xmlns:p14="http://schemas.microsoft.com/office/powerpoint/2010/main" val="1481403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11/7/2020 10:18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4267965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11/7/2020 10:18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1481403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3199CD-3E1B-4AE6-990F-76F925F5EA9F}" type="slidenum">
              <a:rPr lang="en-US" smtClean="0"/>
              <a:t>15</a:t>
            </a:fld>
            <a:endParaRPr lang="en-US"/>
          </a:p>
        </p:txBody>
      </p:sp>
    </p:spTree>
    <p:extLst>
      <p:ext uri="{BB962C8B-B14F-4D97-AF65-F5344CB8AC3E}">
        <p14:creationId xmlns:p14="http://schemas.microsoft.com/office/powerpoint/2010/main" val="15296093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Creating components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Using components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Component parameters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Routing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Layouts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Dependency injection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Event handling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Data binding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Forms &amp; validation</a:t>
            </a:r>
          </a:p>
          <a:p>
            <a:r>
              <a:rPr lang="en-US"/>
              <a:t>Using .NET Standard libraries</a:t>
            </a:r>
          </a:p>
        </p:txBody>
      </p:sp>
      <p:sp>
        <p:nvSpPr>
          <p:cNvPr id="4" name="Slide Number Placeholder 3"/>
          <p:cNvSpPr>
            <a:spLocks noGrp="1"/>
          </p:cNvSpPr>
          <p:nvPr>
            <p:ph type="sldNum" sz="quarter" idx="5"/>
          </p:nvPr>
        </p:nvSpPr>
        <p:spPr/>
        <p:txBody>
          <a:bodyPr/>
          <a:lstStyle/>
          <a:p>
            <a:fld id="{E0AE778D-2A57-4226-B72B-26EA3CA60131}" type="slidenum">
              <a:rPr lang="en-US" smtClean="0"/>
              <a:t>17</a:t>
            </a:fld>
            <a:endParaRPr lang="en-US"/>
          </a:p>
        </p:txBody>
      </p:sp>
    </p:spTree>
    <p:extLst>
      <p:ext uri="{BB962C8B-B14F-4D97-AF65-F5344CB8AC3E}">
        <p14:creationId xmlns:p14="http://schemas.microsoft.com/office/powerpoint/2010/main" val="29533713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0AE778D-2A57-4226-B72B-26EA3CA60131}" type="slidenum">
              <a:rPr lang="en-US" smtClean="0"/>
              <a:t>18</a:t>
            </a:fld>
            <a:endParaRPr lang="en-US"/>
          </a:p>
        </p:txBody>
      </p:sp>
    </p:spTree>
    <p:extLst>
      <p:ext uri="{BB962C8B-B14F-4D97-AF65-F5344CB8AC3E}">
        <p14:creationId xmlns:p14="http://schemas.microsoft.com/office/powerpoint/2010/main" val="23445734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0AE778D-2A57-4226-B72B-26EA3CA60131}" type="slidenum">
              <a:rPr lang="en-US" smtClean="0"/>
              <a:t>19</a:t>
            </a:fld>
            <a:endParaRPr lang="en-US"/>
          </a:p>
        </p:txBody>
      </p:sp>
    </p:spTree>
    <p:extLst>
      <p:ext uri="{BB962C8B-B14F-4D97-AF65-F5344CB8AC3E}">
        <p14:creationId xmlns:p14="http://schemas.microsoft.com/office/powerpoint/2010/main" val="1590325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0AE778D-2A57-4226-B72B-26EA3CA60131}" type="slidenum">
              <a:rPr lang="en-US" smtClean="0"/>
              <a:t>20</a:t>
            </a:fld>
            <a:endParaRPr lang="en-US"/>
          </a:p>
        </p:txBody>
      </p:sp>
    </p:spTree>
    <p:extLst>
      <p:ext uri="{BB962C8B-B14F-4D97-AF65-F5344CB8AC3E}">
        <p14:creationId xmlns:p14="http://schemas.microsoft.com/office/powerpoint/2010/main" val="18742262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0AE778D-2A57-4226-B72B-26EA3CA60131}" type="slidenum">
              <a:rPr lang="en-US" smtClean="0"/>
              <a:t>21</a:t>
            </a:fld>
            <a:endParaRPr lang="en-US"/>
          </a:p>
        </p:txBody>
      </p:sp>
    </p:spTree>
    <p:extLst>
      <p:ext uri="{BB962C8B-B14F-4D97-AF65-F5344CB8AC3E}">
        <p14:creationId xmlns:p14="http://schemas.microsoft.com/office/powerpoint/2010/main" val="14260058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endParaRPr lang="en-US" sz="1200" kern="1200">
              <a:solidFill>
                <a:schemeClr val="tx1"/>
              </a:solidFill>
              <a:effectLst/>
              <a:latin typeface="Segoe UI"/>
              <a:cs typeface="Segoe UI"/>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11/7/2020 10:18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245398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93199CD-3E1B-4AE6-990F-76F925F5EA9F}" type="slidenum">
              <a:rPr lang="en-US" altLang="zh-CN" smtClean="0"/>
              <a:t>2</a:t>
            </a:fld>
            <a:endParaRPr lang="en-US" altLang="zh-CN"/>
          </a:p>
        </p:txBody>
      </p:sp>
    </p:spTree>
    <p:extLst>
      <p:ext uri="{BB962C8B-B14F-4D97-AF65-F5344CB8AC3E}">
        <p14:creationId xmlns:p14="http://schemas.microsoft.com/office/powerpoint/2010/main" val="86136596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Use familiar web skills: Razor, C#, CSS</a:t>
            </a:r>
          </a:p>
          <a:p>
            <a:r>
              <a:rPr lang="en-US"/>
              <a:t>Rich set of native controls</a:t>
            </a:r>
            <a:endParaRPr lang="en-US">
              <a:cs typeface="Calibri"/>
            </a:endParaRPr>
          </a:p>
          <a:p>
            <a:r>
              <a:rPr lang="en-US"/>
              <a:t>Use the already vast ecosystem of .NET libraries for mobile</a:t>
            </a:r>
            <a:endParaRPr lang="en-US">
              <a:cs typeface="Calibri"/>
            </a:endParaRPr>
          </a:p>
          <a:p>
            <a:r>
              <a:rPr lang="en-US"/>
              <a:t>100% Access to Native APIs like GPS, sensors, </a:t>
            </a:r>
            <a:r>
              <a:rPr lang="en-US" err="1"/>
              <a:t>bluetooth</a:t>
            </a:r>
            <a:r>
              <a:rPr lang="en-US"/>
              <a:t>, media playback and media libraries, keyboard, and on and on</a:t>
            </a:r>
            <a:endParaRPr lang="en-US">
              <a:cs typeface="Calibri"/>
            </a:endParaRPr>
          </a:p>
          <a:p>
            <a:r>
              <a:rPr lang="en-US"/>
              <a:t>All in .NET (</a:t>
            </a:r>
            <a:r>
              <a:rPr lang="en-US" err="1"/>
              <a:t>ie</a:t>
            </a:r>
            <a:r>
              <a:rPr lang="en-US"/>
              <a:t> no req for other languages)</a:t>
            </a:r>
            <a:endParaRPr lang="en-US">
              <a:cs typeface="Calibri"/>
            </a:endParaRPr>
          </a:p>
          <a:p>
            <a:r>
              <a:rPr lang="en-US"/>
              <a:t>Powered by Xamarin</a:t>
            </a:r>
            <a:endParaRPr lang="en-US">
              <a:cs typeface="Calibri"/>
            </a:endParaRPr>
          </a:p>
          <a:p>
            <a:endParaRPr lang="en-US"/>
          </a:p>
          <a:p>
            <a:r>
              <a:rPr lang="en-US"/>
              <a:t>This is a first step in an experiment. To learn more, check out Eilon Lipton's session later today at 1pm PT. We hope you'll go hands-on with this and share your feedback.</a:t>
            </a:r>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E0AE778D-2A57-4226-B72B-26EA3CA60131}" type="slidenum">
              <a:rPr lang="en-US" smtClean="0"/>
              <a:t>29</a:t>
            </a:fld>
            <a:endParaRPr lang="en-US"/>
          </a:p>
        </p:txBody>
      </p:sp>
    </p:spTree>
    <p:extLst>
      <p:ext uri="{BB962C8B-B14F-4D97-AF65-F5344CB8AC3E}">
        <p14:creationId xmlns:p14="http://schemas.microsoft.com/office/powerpoint/2010/main" val="35900395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A5AC7CE-2342-439D-99E9-F1094D4D7F89}"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3848897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4AA801F-700F-4FE6-8E04-C22F9A01FB2E}" type="slidenum">
              <a:rPr lang="zh-CN" altLang="en-US" smtClean="0"/>
              <a:t>41</a:t>
            </a:fld>
            <a:endParaRPr lang="zh-CN" altLang="en-US"/>
          </a:p>
        </p:txBody>
      </p:sp>
    </p:spTree>
    <p:extLst>
      <p:ext uri="{BB962C8B-B14F-4D97-AF65-F5344CB8AC3E}">
        <p14:creationId xmlns:p14="http://schemas.microsoft.com/office/powerpoint/2010/main" val="419485446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4AA801F-700F-4FE6-8E04-C22F9A01FB2E}"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94187762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0AE778D-2A57-4226-B72B-26EA3CA60131}" type="slidenum">
              <a:rPr lang="en-US" smtClean="0"/>
              <a:t>46</a:t>
            </a:fld>
            <a:endParaRPr lang="en-US"/>
          </a:p>
        </p:txBody>
      </p:sp>
    </p:spTree>
    <p:extLst>
      <p:ext uri="{BB962C8B-B14F-4D97-AF65-F5344CB8AC3E}">
        <p14:creationId xmlns:p14="http://schemas.microsoft.com/office/powerpoint/2010/main" val="38636484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baseline="0"/>
              <a:t>You can build anything with .NET.  </a:t>
            </a:r>
          </a:p>
          <a:p>
            <a:endParaRPr lang="en-US" baseline="0"/>
          </a:p>
          <a:p>
            <a:r>
              <a:rPr lang="en-US" baseline="0"/>
              <a:t>We’ve made significant investments in .NET over the years as well as unifying the ecosystem to support building literally anything. From desktop to gaming to the cloud, .NET is a general purpose programming platform that enables all kinds of application scenarios. Once you learn one, you can easily pick up another. </a:t>
            </a:r>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AE778D-2A57-4226-B72B-26EA3CA601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663024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5"/>
          </p:nvPr>
        </p:nvSpPr>
        <p:spPr/>
        <p:txBody>
          <a:bodyPr/>
          <a:lstStyle/>
          <a:p>
            <a:fld id="{E0AE778D-2A57-4226-B72B-26EA3CA60131}" type="slidenum">
              <a:rPr lang="en-US" smtClean="0"/>
              <a:t>4</a:t>
            </a:fld>
            <a:endParaRPr lang="en-US"/>
          </a:p>
        </p:txBody>
      </p:sp>
    </p:spTree>
    <p:extLst>
      <p:ext uri="{BB962C8B-B14F-4D97-AF65-F5344CB8AC3E}">
        <p14:creationId xmlns:p14="http://schemas.microsoft.com/office/powerpoint/2010/main" val="34075201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3199CD-3E1B-4AE6-990F-76F925F5EA9F}" type="slidenum">
              <a:rPr lang="en-US" smtClean="0"/>
              <a:t>5</a:t>
            </a:fld>
            <a:endParaRPr lang="en-US"/>
          </a:p>
        </p:txBody>
      </p:sp>
    </p:spTree>
    <p:extLst>
      <p:ext uri="{BB962C8B-B14F-4D97-AF65-F5344CB8AC3E}">
        <p14:creationId xmlns:p14="http://schemas.microsoft.com/office/powerpoint/2010/main" val="40872093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93199CD-3E1B-4AE6-990F-76F925F5EA9F}" type="slidenum">
              <a:rPr lang="en-US" altLang="zh-CN" smtClean="0"/>
              <a:t>7</a:t>
            </a:fld>
            <a:endParaRPr lang="en-US" altLang="zh-CN"/>
          </a:p>
        </p:txBody>
      </p:sp>
    </p:spTree>
    <p:extLst>
      <p:ext uri="{BB962C8B-B14F-4D97-AF65-F5344CB8AC3E}">
        <p14:creationId xmlns:p14="http://schemas.microsoft.com/office/powerpoint/2010/main" val="24377485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hlinkClick r:id="rId3"/>
              </a:rPr>
              <a:t>https://www.cnblogs.com/shanyou/p/12825845.html</a:t>
            </a:r>
            <a:r>
              <a:rPr lang="en-US" altLang="zh-CN" dirty="0"/>
              <a:t> </a:t>
            </a:r>
            <a:endParaRPr lang="zh-CN" altLang="en-US" dirty="0"/>
          </a:p>
        </p:txBody>
      </p:sp>
      <p:sp>
        <p:nvSpPr>
          <p:cNvPr id="4" name="灯片编号占位符 3"/>
          <p:cNvSpPr>
            <a:spLocks noGrp="1"/>
          </p:cNvSpPr>
          <p:nvPr>
            <p:ph type="sldNum" sz="quarter" idx="5"/>
          </p:nvPr>
        </p:nvSpPr>
        <p:spPr/>
        <p:txBody>
          <a:bodyPr/>
          <a:lstStyle/>
          <a:p>
            <a:fld id="{E0AE778D-2A57-4226-B72B-26EA3CA60131}" type="slidenum">
              <a:rPr lang="en-US" smtClean="0"/>
              <a:t>8</a:t>
            </a:fld>
            <a:endParaRPr lang="en-US"/>
          </a:p>
        </p:txBody>
      </p:sp>
    </p:spTree>
    <p:extLst>
      <p:ext uri="{BB962C8B-B14F-4D97-AF65-F5344CB8AC3E}">
        <p14:creationId xmlns:p14="http://schemas.microsoft.com/office/powerpoint/2010/main" val="17979480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.NET Core 3.1 released last month so go get it!</a:t>
            </a:r>
          </a:p>
          <a:p>
            <a:endParaRPr lang="en-US"/>
          </a:p>
          <a:p>
            <a:r>
              <a:rPr lang="en-US"/>
              <a:t>We’ve added Windows Desktop support with Windows Forms and WPF support. This brings the capabilities of .NET Core to these UI frameworks. Particularly, flexible deployment with side-by-side and self-contained EXEs so you don’t have to have .NET installed on the machine first anymore.</a:t>
            </a:r>
          </a:p>
          <a:p>
            <a:endParaRPr lang="en-US"/>
          </a:p>
          <a:p>
            <a:r>
              <a:rPr lang="en-US"/>
              <a:t>We also have some exiting new things for Web developers with </a:t>
            </a:r>
            <a:r>
              <a:rPr lang="en-US" err="1"/>
              <a:t>Blazor</a:t>
            </a:r>
            <a:r>
              <a:rPr lang="en-US"/>
              <a:t>, which is what we’ll be talking about ALL DAY!, adding full-stack web development with C# and Razor, allowing you to build beautiful and responsive Single Page Apps without having to write JavaScript!</a:t>
            </a:r>
          </a:p>
          <a:p>
            <a:endParaRPr lang="en-US"/>
          </a:p>
          <a:p>
            <a:r>
              <a:rPr lang="en-US"/>
              <a:t>Additionally we have a ton of improvements for building better cloud native, scalable apps and services with ASP.NET as well as some exciting C# 8.0 language features. </a:t>
            </a:r>
          </a:p>
          <a:p>
            <a:endParaRPr lang="en-US"/>
          </a:p>
          <a:p>
            <a:r>
              <a:rPr lang="en-US"/>
              <a:t>&lt;CLICK&gt;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AE778D-2A57-4226-B72B-26EA3CA601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892815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04DDF1-948D-4526-BE7B-34874455662F}"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1459835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4.svg"/><Relationship Id="rId7"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2.emf"/><Relationship Id="rId5" Type="http://schemas.openxmlformats.org/officeDocument/2006/relationships/image" Target="../media/image6.svg"/><Relationship Id="rId4" Type="http://schemas.openxmlformats.org/officeDocument/2006/relationships/image" Target="../media/image5.png"/><Relationship Id="rId9" Type="http://schemas.openxmlformats.org/officeDocument/2006/relationships/image" Target="../media/image9.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12.png"/><Relationship Id="rId4" Type="http://schemas.openxmlformats.org/officeDocument/2006/relationships/image" Target="../media/image11.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10.sv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1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Walkin">
    <p:bg>
      <p:bgPr>
        <a:solidFill>
          <a:schemeClr val="tx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8776052-BB1A-4D55-BE82-5990609C667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38125"/>
            <a:ext cx="12192000" cy="6381750"/>
          </a:xfrm>
          <a:prstGeom prst="rect">
            <a:avLst/>
          </a:prstGeom>
        </p:spPr>
      </p:pic>
      <p:pic>
        <p:nvPicPr>
          <p:cNvPr id="19" name="Picture 18" hidden="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sp>
        <p:nvSpPr>
          <p:cNvPr id="2" name="TextBox 1">
            <a:extLst>
              <a:ext uri="{FF2B5EF4-FFF2-40B4-BE49-F238E27FC236}">
                <a16:creationId xmlns:a16="http://schemas.microsoft.com/office/drawing/2014/main" id="{6E3E4BBD-D484-4B33-8113-1E7DD1741B22}"/>
              </a:ext>
            </a:extLst>
          </p:cNvPr>
          <p:cNvSpPr txBox="1"/>
          <p:nvPr userDrawn="1"/>
        </p:nvSpPr>
        <p:spPr>
          <a:xfrm>
            <a:off x="8229601" y="5855677"/>
            <a:ext cx="3217984" cy="627864"/>
          </a:xfrm>
          <a:prstGeom prst="rect">
            <a:avLst/>
          </a:prstGeom>
          <a:solidFill>
            <a:srgbClr val="E2068C"/>
          </a:solidFill>
        </p:spPr>
        <p:txBody>
          <a:bodyPr wrap="square" lIns="182880" tIns="146304" rIns="182880" bIns="146304" rtlCol="0">
            <a:spAutoFit/>
          </a:bodyPr>
          <a:lstStyle/>
          <a:p>
            <a:pPr algn="ctr">
              <a:lnSpc>
                <a:spcPct val="90000"/>
              </a:lnSpc>
              <a:spcAft>
                <a:spcPts val="600"/>
              </a:spcAft>
            </a:pPr>
            <a:r>
              <a:rPr lang="en-US" sz="2400">
                <a:solidFill>
                  <a:schemeClr val="bg1"/>
                </a:solidFill>
              </a:rPr>
              <a:t>focus.dotnetconf.net </a:t>
            </a:r>
          </a:p>
        </p:txBody>
      </p:sp>
    </p:spTree>
    <p:extLst>
      <p:ext uri="{BB962C8B-B14F-4D97-AF65-F5344CB8AC3E}">
        <p14:creationId xmlns:p14="http://schemas.microsoft.com/office/powerpoint/2010/main" val="6620934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67152195"/>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hree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Text Placeholder 3"/>
          <p:cNvSpPr>
            <a:spLocks noGrp="1"/>
          </p:cNvSpPr>
          <p:nvPr>
            <p:ph type="body" sz="quarter" idx="10"/>
          </p:nvPr>
        </p:nvSpPr>
        <p:spPr>
          <a:xfrm>
            <a:off x="178135" y="2082614"/>
            <a:ext cx="3927804" cy="3586208"/>
          </a:xfrm>
          <a:solidFill>
            <a:schemeClr val="accent2"/>
          </a:solidFill>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104" indent="0">
              <a:buNone/>
              <a:tabLst/>
              <a:defRPr sz="1961">
                <a:solidFill>
                  <a:schemeClr val="bg1"/>
                </a:solidFill>
              </a:defRPr>
            </a:lvl3pPr>
            <a:lvl4pPr marL="451097" indent="0">
              <a:buNone/>
              <a:defRPr>
                <a:solidFill>
                  <a:schemeClr val="bg1"/>
                </a:solidFill>
              </a:defRPr>
            </a:lvl4pPr>
            <a:lvl5pPr marL="671979" indent="0">
              <a:buNone/>
              <a:tabLs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4158259" y="2082614"/>
            <a:ext cx="3927804" cy="3586208"/>
          </a:xfrm>
          <a:solidFill>
            <a:schemeClr val="accent3"/>
          </a:solidFill>
          <a:ln>
            <a:noFill/>
          </a:ln>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104" indent="0">
              <a:buNone/>
              <a:tabLst/>
              <a:defRPr sz="1961">
                <a:solidFill>
                  <a:schemeClr val="bg1"/>
                </a:solidFill>
              </a:defRPr>
            </a:lvl3pPr>
            <a:lvl4pPr marL="451097" indent="0">
              <a:buNone/>
              <a:defRPr>
                <a:solidFill>
                  <a:schemeClr val="bg1"/>
                </a:solidFill>
              </a:defRPr>
            </a:lvl4pPr>
            <a:lvl5pPr marL="671979" indent="0">
              <a:buNone/>
              <a:tabLs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p:cNvSpPr>
            <a:spLocks noGrp="1"/>
          </p:cNvSpPr>
          <p:nvPr>
            <p:ph type="body" sz="quarter" idx="12"/>
          </p:nvPr>
        </p:nvSpPr>
        <p:spPr>
          <a:xfrm>
            <a:off x="8138382" y="2082614"/>
            <a:ext cx="3875483" cy="3586208"/>
          </a:xfrm>
          <a:solidFill>
            <a:schemeClr val="accent1"/>
          </a:solidFill>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104" indent="0">
              <a:buNone/>
              <a:tabLst/>
              <a:defRPr sz="1961">
                <a:solidFill>
                  <a:schemeClr val="bg1"/>
                </a:solidFill>
              </a:defRPr>
            </a:lvl3pPr>
            <a:lvl4pPr marL="451097" indent="0">
              <a:buNone/>
              <a:defRPr>
                <a:solidFill>
                  <a:schemeClr val="bg1"/>
                </a:solidFill>
              </a:defRPr>
            </a:lvl4pPr>
            <a:lvl5pPr marL="671979" indent="0">
              <a:buNone/>
              <a:tabLs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734129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de Sampl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94C3A-647A-4380-8F58-7DACBC37B8D6}"/>
              </a:ext>
            </a:extLst>
          </p:cNvPr>
          <p:cNvSpPr>
            <a:spLocks noGrp="1"/>
          </p:cNvSpPr>
          <p:nvPr>
            <p:ph type="title"/>
          </p:nvPr>
        </p:nvSpPr>
        <p:spPr/>
        <p:txBody>
          <a:bodyPr/>
          <a:lstStyle/>
          <a:p>
            <a:r>
              <a:rPr lang="en-US"/>
              <a:t>Click to edit Master title style</a:t>
            </a:r>
          </a:p>
        </p:txBody>
      </p:sp>
      <p:sp>
        <p:nvSpPr>
          <p:cNvPr id="3" name="TextBox 2">
            <a:extLst>
              <a:ext uri="{FF2B5EF4-FFF2-40B4-BE49-F238E27FC236}">
                <a16:creationId xmlns:a16="http://schemas.microsoft.com/office/drawing/2014/main" id="{E231ED1D-3304-42EE-8EF4-679A6BE4CBA5}"/>
              </a:ext>
            </a:extLst>
          </p:cNvPr>
          <p:cNvSpPr txBox="1"/>
          <p:nvPr userDrawn="1"/>
        </p:nvSpPr>
        <p:spPr>
          <a:xfrm>
            <a:off x="269240" y="1459523"/>
            <a:ext cx="11655840" cy="627864"/>
          </a:xfrm>
          <a:prstGeom prst="rect">
            <a:avLst/>
          </a:prstGeom>
          <a:noFill/>
        </p:spPr>
        <p:txBody>
          <a:bodyPr wrap="square" lIns="182880" tIns="146304" rIns="182880" bIns="146304" rtlCol="0">
            <a:spAutoFit/>
          </a:bodyPr>
          <a:lstStyle/>
          <a:p>
            <a:pPr>
              <a:lnSpc>
                <a:spcPct val="90000"/>
              </a:lnSpc>
              <a:spcAft>
                <a:spcPts val="600"/>
              </a:spcAft>
            </a:pPr>
            <a:r>
              <a:rPr lang="en-US" sz="2400">
                <a:gradFill>
                  <a:gsLst>
                    <a:gs pos="2917">
                      <a:schemeClr val="tx1"/>
                    </a:gs>
                    <a:gs pos="30000">
                      <a:schemeClr val="tx1"/>
                    </a:gs>
                  </a:gsLst>
                  <a:lin ang="5400000" scaled="0"/>
                </a:gradFill>
                <a:latin typeface="Consolas" panose="020B0609020204030204" pitchFamily="49" charset="0"/>
              </a:rPr>
              <a:t>Code Sample</a:t>
            </a:r>
          </a:p>
        </p:txBody>
      </p:sp>
    </p:spTree>
    <p:extLst>
      <p:ext uri="{BB962C8B-B14F-4D97-AF65-F5344CB8AC3E}">
        <p14:creationId xmlns:p14="http://schemas.microsoft.com/office/powerpoint/2010/main" val="4149648272"/>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Announcement">
    <p:bg>
      <p:bgPr>
        <a:solidFill>
          <a:schemeClr val="tx2"/>
        </a:solidFill>
        <a:effectLst/>
      </p:bgPr>
    </p:bg>
    <p:spTree>
      <p:nvGrpSpPr>
        <p:cNvPr id="1" name=""/>
        <p:cNvGrpSpPr/>
        <p:nvPr/>
      </p:nvGrpSpPr>
      <p:grpSpPr>
        <a:xfrm>
          <a:off x="0" y="0"/>
          <a:ext cx="0" cy="0"/>
          <a:chOff x="0" y="0"/>
          <a:chExt cx="0" cy="0"/>
        </a:xfrm>
      </p:grpSpPr>
      <p:sp>
        <p:nvSpPr>
          <p:cNvPr id="8" name="Rectangle 7"/>
          <p:cNvSpPr/>
          <p:nvPr/>
        </p:nvSpPr>
        <p:spPr bwMode="auto">
          <a:xfrm>
            <a:off x="1624135" y="0"/>
            <a:ext cx="8943730" cy="6858000"/>
          </a:xfrm>
          <a:prstGeom prst="rect">
            <a:avLst/>
          </a:prstGeom>
          <a:solidFill>
            <a:schemeClr val="tx2">
              <a:lumMod val="60000"/>
              <a:lumOff val="40000"/>
              <a:alpha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2" name="Graphic 1">
            <a:extLst>
              <a:ext uri="{FF2B5EF4-FFF2-40B4-BE49-F238E27FC236}">
                <a16:creationId xmlns:a16="http://schemas.microsoft.com/office/drawing/2014/main" id="{BB4BD62E-DE50-443B-986C-2AABE50DB88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69140" cy="6858000"/>
          </a:xfrm>
          <a:prstGeom prst="rect">
            <a:avLst/>
          </a:prstGeom>
        </p:spPr>
      </p:pic>
    </p:spTree>
    <p:extLst>
      <p:ext uri="{BB962C8B-B14F-4D97-AF65-F5344CB8AC3E}">
        <p14:creationId xmlns:p14="http://schemas.microsoft.com/office/powerpoint/2010/main" val="40896074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Blank Purple">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2633407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570410028"/>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503469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331186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_Blank Accent Color 2">
    <p:bg>
      <p:bgPr>
        <a:solidFill>
          <a:srgbClr val="FFFFF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059820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solidFill>
                  <a:schemeClr val="accent3"/>
                </a:solidFill>
                <a:effectLst>
                  <a:outerShdw blurRad="38100" dist="38100" dir="2700000" algn="tl">
                    <a:srgbClr val="000000">
                      <a:alpha val="43137"/>
                    </a:srgbClr>
                  </a:outerShdw>
                </a:effectLst>
              </a:defRPr>
            </a:lvl1pPr>
          </a:lstStyle>
          <a:p>
            <a:r>
              <a:rPr lang="en-US" dirty="0"/>
              <a:t>Click to edit Master title style</a:t>
            </a:r>
            <a:endParaRPr dirty="0"/>
          </a:p>
        </p:txBody>
      </p:sp>
      <p:sp>
        <p:nvSpPr>
          <p:cNvPr id="3" name="Content Placeholder 2"/>
          <p:cNvSpPr>
            <a:spLocks noGrp="1"/>
          </p:cNvSpPr>
          <p:nvPr>
            <p:ph idx="1"/>
          </p:nvPr>
        </p:nvSpPr>
        <p:spPr/>
        <p:txBody>
          <a:bodyPr/>
          <a:lstStyle>
            <a:lvl5pPr>
              <a:defRPr/>
            </a:lvl5pPr>
            <a:lvl6pPr>
              <a:defRPr/>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03F41C87-7AD9-4845-A077-840E4A0F3F06}" type="datetimeFigureOut">
              <a:rPr lang="en-US"/>
              <a:t>11/7/2020</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2014933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 1">
    <p:bg>
      <p:bgPr>
        <a:solidFill>
          <a:schemeClr val="bg2"/>
        </a:solidFill>
        <a:effectLst/>
      </p:bgPr>
    </p:bg>
    <p:spTree>
      <p:nvGrpSpPr>
        <p:cNvPr id="1" name=""/>
        <p:cNvGrpSpPr/>
        <p:nvPr/>
      </p:nvGrpSpPr>
      <p:grpSpPr>
        <a:xfrm>
          <a:off x="0" y="0"/>
          <a:ext cx="0" cy="0"/>
          <a:chOff x="0" y="0"/>
          <a:chExt cx="0" cy="0"/>
        </a:xfrm>
      </p:grpSpPr>
      <p:pic>
        <p:nvPicPr>
          <p:cNvPr id="11" name="Graphic 10">
            <a:extLst>
              <a:ext uri="{FF2B5EF4-FFF2-40B4-BE49-F238E27FC236}">
                <a16:creationId xmlns:a16="http://schemas.microsoft.com/office/drawing/2014/main" id="{279FFEB9-2BE6-4DB6-8DCA-DBA500633B6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pic>
        <p:nvPicPr>
          <p:cNvPr id="10" name="Graphic 9">
            <a:extLst>
              <a:ext uri="{FF2B5EF4-FFF2-40B4-BE49-F238E27FC236}">
                <a16:creationId xmlns:a16="http://schemas.microsoft.com/office/drawing/2014/main" id="{9E39216E-F59B-4BC9-B7CE-10A9447E205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430" y="0"/>
            <a:ext cx="12169140" cy="6858000"/>
          </a:xfrm>
          <a:prstGeom prst="rect">
            <a:avLst/>
          </a:prstGeom>
        </p:spPr>
      </p:pic>
      <p:sp>
        <p:nvSpPr>
          <p:cNvPr id="18" name="Rectangle 17">
            <a:extLst>
              <a:ext uri="{FF2B5EF4-FFF2-40B4-BE49-F238E27FC236}">
                <a16:creationId xmlns:a16="http://schemas.microsoft.com/office/drawing/2014/main" id="{00414B93-1C7A-463B-94D3-C75120E48B38}"/>
              </a:ext>
            </a:extLst>
          </p:cNvPr>
          <p:cNvSpPr/>
          <p:nvPr userDrawn="1"/>
        </p:nvSpPr>
        <p:spPr bwMode="auto">
          <a:xfrm>
            <a:off x="11430" y="1758462"/>
            <a:ext cx="12192000" cy="3446584"/>
          </a:xfrm>
          <a:prstGeom prst="rect">
            <a:avLst/>
          </a:prstGeom>
          <a:solidFill>
            <a:srgbClr val="511C7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6" name="Picture 15" hidden="1"/>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pic>
        <p:nvPicPr>
          <p:cNvPr id="7" name="Graphic 6">
            <a:extLst>
              <a:ext uri="{FF2B5EF4-FFF2-40B4-BE49-F238E27FC236}">
                <a16:creationId xmlns:a16="http://schemas.microsoft.com/office/drawing/2014/main" id="{0EDE7E98-2515-4CF5-A7F5-85F9915B5AC4}"/>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9949183" y="3714094"/>
            <a:ext cx="2168764" cy="2317429"/>
          </a:xfrm>
          <a:prstGeom prst="rect">
            <a:avLst/>
          </a:prstGeom>
        </p:spPr>
      </p:pic>
      <p:sp>
        <p:nvSpPr>
          <p:cNvPr id="13" name="Title 1"/>
          <p:cNvSpPr>
            <a:spLocks noGrp="1"/>
          </p:cNvSpPr>
          <p:nvPr>
            <p:ph type="title" hasCustomPrompt="1"/>
          </p:nvPr>
        </p:nvSpPr>
        <p:spPr>
          <a:xfrm>
            <a:off x="543146" y="1925787"/>
            <a:ext cx="11062699"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a:t>Presentation title</a:t>
            </a:r>
          </a:p>
        </p:txBody>
      </p:sp>
      <p:sp>
        <p:nvSpPr>
          <p:cNvPr id="14" name="Text Placeholder 4"/>
          <p:cNvSpPr>
            <a:spLocks noGrp="1"/>
          </p:cNvSpPr>
          <p:nvPr>
            <p:ph type="body" sz="quarter" idx="12" hasCustomPrompt="1"/>
          </p:nvPr>
        </p:nvSpPr>
        <p:spPr>
          <a:xfrm>
            <a:off x="543147" y="3821145"/>
            <a:ext cx="9074088" cy="116586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pic>
        <p:nvPicPr>
          <p:cNvPr id="3" name="Picture 2" descr="A picture containing drawing&#10;&#10;Description automatically generated">
            <a:extLst>
              <a:ext uri="{FF2B5EF4-FFF2-40B4-BE49-F238E27FC236}">
                <a16:creationId xmlns:a16="http://schemas.microsoft.com/office/drawing/2014/main" id="{764DA5CA-F8A0-4AC7-8122-7D6A39C60AAE}"/>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9679857" y="3886202"/>
            <a:ext cx="723900" cy="723900"/>
          </a:xfrm>
          <a:prstGeom prst="rect">
            <a:avLst/>
          </a:prstGeom>
        </p:spPr>
      </p:pic>
    </p:spTree>
    <p:extLst>
      <p:ext uri="{BB962C8B-B14F-4D97-AF65-F5344CB8AC3E}">
        <p14:creationId xmlns:p14="http://schemas.microsoft.com/office/powerpoint/2010/main" val="28539960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82F288E0-7875-42C4-84C8-98DBBD3BF4D2}" type="datetimeFigureOut">
              <a:rPr lang="zh-CN" altLang="en-US" smtClean="0"/>
              <a:t>2020/11/7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extLst>
      <p:ext uri="{BB962C8B-B14F-4D97-AF65-F5344CB8AC3E}">
        <p14:creationId xmlns:p14="http://schemas.microsoft.com/office/powerpoint/2010/main" val="51661682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300083-83F6-43FF-A613-3F846A231D7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B022A74-F96A-44CB-A617-3EF0568E985A}"/>
              </a:ext>
            </a:extLst>
          </p:cNvPr>
          <p:cNvSpPr>
            <a:spLocks noGrp="1"/>
          </p:cNvSpPr>
          <p:nvPr>
            <p:ph type="dt" sz="half" idx="10"/>
          </p:nvPr>
        </p:nvSpPr>
        <p:spPr/>
        <p:txBody>
          <a:bodyPr/>
          <a:lstStyle/>
          <a:p>
            <a:fld id="{D2A14248-1049-4DEB-B34D-B0CA1AE62116}" type="datetimeFigureOut">
              <a:rPr lang="zh-CN" altLang="en-US" smtClean="0"/>
              <a:t>2020/11/7</a:t>
            </a:fld>
            <a:endParaRPr lang="zh-CN" altLang="en-US"/>
          </a:p>
        </p:txBody>
      </p:sp>
      <p:sp>
        <p:nvSpPr>
          <p:cNvPr id="4" name="页脚占位符 3">
            <a:extLst>
              <a:ext uri="{FF2B5EF4-FFF2-40B4-BE49-F238E27FC236}">
                <a16:creationId xmlns:a16="http://schemas.microsoft.com/office/drawing/2014/main" id="{BBB293BC-6DFD-42AD-963E-9B8200E03CD3}"/>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114ED1A4-605F-47FB-B983-76387174B1A3}"/>
              </a:ext>
            </a:extLst>
          </p:cNvPr>
          <p:cNvSpPr>
            <a:spLocks noGrp="1"/>
          </p:cNvSpPr>
          <p:nvPr>
            <p:ph type="sldNum" sz="quarter" idx="12"/>
          </p:nvPr>
        </p:nvSpPr>
        <p:spPr/>
        <p:txBody>
          <a:bodyPr/>
          <a:lstStyle/>
          <a:p>
            <a:fld id="{270CDCB7-EE9C-49DC-A5F6-B47F970F38D3}" type="slidenum">
              <a:rPr lang="zh-CN" altLang="en-US" smtClean="0"/>
              <a:t>‹#›</a:t>
            </a:fld>
            <a:endParaRPr lang="zh-CN" altLang="en-US"/>
          </a:p>
        </p:txBody>
      </p:sp>
    </p:spTree>
    <p:extLst>
      <p:ext uri="{BB962C8B-B14F-4D97-AF65-F5344CB8AC3E}">
        <p14:creationId xmlns:p14="http://schemas.microsoft.com/office/powerpoint/2010/main" val="491326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BABA13-B8D1-4088-808B-5F8E90EEBAA9}"/>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FE651C6-5412-47BD-B4C5-5B7F8461979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79D5E95-6158-4B09-A3DC-096D24EA7C4C}"/>
              </a:ext>
            </a:extLst>
          </p:cNvPr>
          <p:cNvSpPr>
            <a:spLocks noGrp="1"/>
          </p:cNvSpPr>
          <p:nvPr>
            <p:ph type="dt" sz="half" idx="10"/>
          </p:nvPr>
        </p:nvSpPr>
        <p:spPr/>
        <p:txBody>
          <a:bodyPr/>
          <a:lstStyle/>
          <a:p>
            <a:fld id="{D2A14248-1049-4DEB-B34D-B0CA1AE62116}" type="datetimeFigureOut">
              <a:rPr lang="zh-CN" altLang="en-US" smtClean="0"/>
              <a:t>2020/11/7</a:t>
            </a:fld>
            <a:endParaRPr lang="zh-CN" altLang="en-US"/>
          </a:p>
        </p:txBody>
      </p:sp>
      <p:sp>
        <p:nvSpPr>
          <p:cNvPr id="5" name="页脚占位符 4">
            <a:extLst>
              <a:ext uri="{FF2B5EF4-FFF2-40B4-BE49-F238E27FC236}">
                <a16:creationId xmlns:a16="http://schemas.microsoft.com/office/drawing/2014/main" id="{6A876F1F-4EDD-4688-AA0A-7159465DAEF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E9A146E-7704-45D4-AD45-D9220D80FC73}"/>
              </a:ext>
            </a:extLst>
          </p:cNvPr>
          <p:cNvSpPr>
            <a:spLocks noGrp="1"/>
          </p:cNvSpPr>
          <p:nvPr>
            <p:ph type="sldNum" sz="quarter" idx="12"/>
          </p:nvPr>
        </p:nvSpPr>
        <p:spPr/>
        <p:txBody>
          <a:bodyPr/>
          <a:lstStyle/>
          <a:p>
            <a:fld id="{270CDCB7-EE9C-49DC-A5F6-B47F970F38D3}" type="slidenum">
              <a:rPr lang="zh-CN" altLang="en-US" smtClean="0"/>
              <a:t>‹#›</a:t>
            </a:fld>
            <a:endParaRPr lang="zh-CN" altLang="en-US"/>
          </a:p>
        </p:txBody>
      </p:sp>
    </p:spTree>
    <p:extLst>
      <p:ext uri="{BB962C8B-B14F-4D97-AF65-F5344CB8AC3E}">
        <p14:creationId xmlns:p14="http://schemas.microsoft.com/office/powerpoint/2010/main" val="254709207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27F6E6-87F1-4C32-87CB-B6FCC28CB1B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62ADCEF-96FF-4343-9969-87A074C6974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B3229E5-49EB-402A-B192-EA0CB4246180}"/>
              </a:ext>
            </a:extLst>
          </p:cNvPr>
          <p:cNvSpPr>
            <a:spLocks noGrp="1"/>
          </p:cNvSpPr>
          <p:nvPr>
            <p:ph type="dt" sz="half" idx="10"/>
          </p:nvPr>
        </p:nvSpPr>
        <p:spPr/>
        <p:txBody>
          <a:bodyPr/>
          <a:lstStyle/>
          <a:p>
            <a:fld id="{D2A14248-1049-4DEB-B34D-B0CA1AE62116}" type="datetimeFigureOut">
              <a:rPr lang="zh-CN" altLang="en-US" smtClean="0"/>
              <a:t>2020/11/7</a:t>
            </a:fld>
            <a:endParaRPr lang="zh-CN" altLang="en-US"/>
          </a:p>
        </p:txBody>
      </p:sp>
      <p:sp>
        <p:nvSpPr>
          <p:cNvPr id="5" name="页脚占位符 4">
            <a:extLst>
              <a:ext uri="{FF2B5EF4-FFF2-40B4-BE49-F238E27FC236}">
                <a16:creationId xmlns:a16="http://schemas.microsoft.com/office/drawing/2014/main" id="{FAC66B24-3DA9-4682-82CA-432CF6B3C5B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C0607AC-6CF2-4D46-A2B8-98FF58724B08}"/>
              </a:ext>
            </a:extLst>
          </p:cNvPr>
          <p:cNvSpPr>
            <a:spLocks noGrp="1"/>
          </p:cNvSpPr>
          <p:nvPr>
            <p:ph type="sldNum" sz="quarter" idx="12"/>
          </p:nvPr>
        </p:nvSpPr>
        <p:spPr/>
        <p:txBody>
          <a:bodyPr/>
          <a:lstStyle/>
          <a:p>
            <a:fld id="{270CDCB7-EE9C-49DC-A5F6-B47F970F38D3}" type="slidenum">
              <a:rPr lang="zh-CN" altLang="en-US" smtClean="0"/>
              <a:t>‹#›</a:t>
            </a:fld>
            <a:endParaRPr lang="zh-CN" altLang="en-US"/>
          </a:p>
        </p:txBody>
      </p:sp>
    </p:spTree>
    <p:extLst>
      <p:ext uri="{BB962C8B-B14F-4D97-AF65-F5344CB8AC3E}">
        <p14:creationId xmlns:p14="http://schemas.microsoft.com/office/powerpoint/2010/main" val="330397415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A75864-A711-4D72-BDED-865F3FCE7311}"/>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A5419A-ACB2-41BD-B7EF-F80F9A3F128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CEC32AA0-6732-4F73-9BBC-A9D7700103D3}"/>
              </a:ext>
            </a:extLst>
          </p:cNvPr>
          <p:cNvSpPr>
            <a:spLocks noGrp="1"/>
          </p:cNvSpPr>
          <p:nvPr>
            <p:ph type="dt" sz="half" idx="10"/>
          </p:nvPr>
        </p:nvSpPr>
        <p:spPr/>
        <p:txBody>
          <a:bodyPr/>
          <a:lstStyle/>
          <a:p>
            <a:fld id="{D2A14248-1049-4DEB-B34D-B0CA1AE62116}" type="datetimeFigureOut">
              <a:rPr lang="zh-CN" altLang="en-US" smtClean="0"/>
              <a:t>2020/11/7</a:t>
            </a:fld>
            <a:endParaRPr lang="zh-CN" altLang="en-US"/>
          </a:p>
        </p:txBody>
      </p:sp>
      <p:sp>
        <p:nvSpPr>
          <p:cNvPr id="5" name="页脚占位符 4">
            <a:extLst>
              <a:ext uri="{FF2B5EF4-FFF2-40B4-BE49-F238E27FC236}">
                <a16:creationId xmlns:a16="http://schemas.microsoft.com/office/drawing/2014/main" id="{B0536446-1967-4402-853A-53995664876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6F706872-7BE2-490F-8F4F-6E60A0803C4C}"/>
              </a:ext>
            </a:extLst>
          </p:cNvPr>
          <p:cNvSpPr>
            <a:spLocks noGrp="1"/>
          </p:cNvSpPr>
          <p:nvPr>
            <p:ph type="sldNum" sz="quarter" idx="12"/>
          </p:nvPr>
        </p:nvSpPr>
        <p:spPr/>
        <p:txBody>
          <a:bodyPr/>
          <a:lstStyle/>
          <a:p>
            <a:fld id="{270CDCB7-EE9C-49DC-A5F6-B47F970F38D3}" type="slidenum">
              <a:rPr lang="zh-CN" altLang="en-US" smtClean="0"/>
              <a:t>‹#›</a:t>
            </a:fld>
            <a:endParaRPr lang="zh-CN" altLang="en-US"/>
          </a:p>
        </p:txBody>
      </p:sp>
    </p:spTree>
    <p:extLst>
      <p:ext uri="{BB962C8B-B14F-4D97-AF65-F5344CB8AC3E}">
        <p14:creationId xmlns:p14="http://schemas.microsoft.com/office/powerpoint/2010/main" val="99695926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9FEEB4-977A-48E4-9D95-607FF370517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DE0958C-B112-40FC-B453-7A9BB9C8F275}"/>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F18F38-1CF9-4ADC-8023-3F77D9875B1B}"/>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D1915E8-C428-41AE-BBD4-7EAAC60D4E26}"/>
              </a:ext>
            </a:extLst>
          </p:cNvPr>
          <p:cNvSpPr>
            <a:spLocks noGrp="1"/>
          </p:cNvSpPr>
          <p:nvPr>
            <p:ph type="dt" sz="half" idx="10"/>
          </p:nvPr>
        </p:nvSpPr>
        <p:spPr/>
        <p:txBody>
          <a:bodyPr/>
          <a:lstStyle/>
          <a:p>
            <a:fld id="{D2A14248-1049-4DEB-B34D-B0CA1AE62116}" type="datetimeFigureOut">
              <a:rPr lang="zh-CN" altLang="en-US" smtClean="0"/>
              <a:t>2020/11/7</a:t>
            </a:fld>
            <a:endParaRPr lang="zh-CN" altLang="en-US"/>
          </a:p>
        </p:txBody>
      </p:sp>
      <p:sp>
        <p:nvSpPr>
          <p:cNvPr id="6" name="页脚占位符 5">
            <a:extLst>
              <a:ext uri="{FF2B5EF4-FFF2-40B4-BE49-F238E27FC236}">
                <a16:creationId xmlns:a16="http://schemas.microsoft.com/office/drawing/2014/main" id="{07405047-BBCC-4DB4-9930-8DC0FC314B57}"/>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38B0DFD4-3BD6-4FAB-AF74-F8215D61F4E2}"/>
              </a:ext>
            </a:extLst>
          </p:cNvPr>
          <p:cNvSpPr>
            <a:spLocks noGrp="1"/>
          </p:cNvSpPr>
          <p:nvPr>
            <p:ph type="sldNum" sz="quarter" idx="12"/>
          </p:nvPr>
        </p:nvSpPr>
        <p:spPr/>
        <p:txBody>
          <a:bodyPr/>
          <a:lstStyle/>
          <a:p>
            <a:fld id="{270CDCB7-EE9C-49DC-A5F6-B47F970F38D3}" type="slidenum">
              <a:rPr lang="zh-CN" altLang="en-US" smtClean="0"/>
              <a:t>‹#›</a:t>
            </a:fld>
            <a:endParaRPr lang="zh-CN" altLang="en-US"/>
          </a:p>
        </p:txBody>
      </p:sp>
    </p:spTree>
    <p:extLst>
      <p:ext uri="{BB962C8B-B14F-4D97-AF65-F5344CB8AC3E}">
        <p14:creationId xmlns:p14="http://schemas.microsoft.com/office/powerpoint/2010/main" val="131482174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E60575-BCC4-48AB-802C-184F996C032D}"/>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5EB4DF9-C33E-4178-B0D9-E9333D822FB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9501E26-0CDF-4663-9386-925640B66A1E}"/>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6D8E7CE-71A3-4A05-9C21-8C04B1F521B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E5DDB37-AD5A-473B-8405-8DD9C4273D2B}"/>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100140B-08E8-49D2-B7A4-7FF415A29EF6}"/>
              </a:ext>
            </a:extLst>
          </p:cNvPr>
          <p:cNvSpPr>
            <a:spLocks noGrp="1"/>
          </p:cNvSpPr>
          <p:nvPr>
            <p:ph type="dt" sz="half" idx="10"/>
          </p:nvPr>
        </p:nvSpPr>
        <p:spPr/>
        <p:txBody>
          <a:bodyPr/>
          <a:lstStyle/>
          <a:p>
            <a:fld id="{D2A14248-1049-4DEB-B34D-B0CA1AE62116}" type="datetimeFigureOut">
              <a:rPr lang="zh-CN" altLang="en-US" smtClean="0"/>
              <a:t>2020/11/7</a:t>
            </a:fld>
            <a:endParaRPr lang="zh-CN" altLang="en-US"/>
          </a:p>
        </p:txBody>
      </p:sp>
      <p:sp>
        <p:nvSpPr>
          <p:cNvPr id="8" name="页脚占位符 7">
            <a:extLst>
              <a:ext uri="{FF2B5EF4-FFF2-40B4-BE49-F238E27FC236}">
                <a16:creationId xmlns:a16="http://schemas.microsoft.com/office/drawing/2014/main" id="{7FCA81CA-9030-4931-9D2E-DB9058033A53}"/>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A126A801-3CDA-4F80-9779-5A9AABFF170D}"/>
              </a:ext>
            </a:extLst>
          </p:cNvPr>
          <p:cNvSpPr>
            <a:spLocks noGrp="1"/>
          </p:cNvSpPr>
          <p:nvPr>
            <p:ph type="sldNum" sz="quarter" idx="12"/>
          </p:nvPr>
        </p:nvSpPr>
        <p:spPr/>
        <p:txBody>
          <a:bodyPr/>
          <a:lstStyle/>
          <a:p>
            <a:fld id="{270CDCB7-EE9C-49DC-A5F6-B47F970F38D3}" type="slidenum">
              <a:rPr lang="zh-CN" altLang="en-US" smtClean="0"/>
              <a:t>‹#›</a:t>
            </a:fld>
            <a:endParaRPr lang="zh-CN" altLang="en-US"/>
          </a:p>
        </p:txBody>
      </p:sp>
    </p:spTree>
    <p:extLst>
      <p:ext uri="{BB962C8B-B14F-4D97-AF65-F5344CB8AC3E}">
        <p14:creationId xmlns:p14="http://schemas.microsoft.com/office/powerpoint/2010/main" val="74027486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300083-83F6-43FF-A613-3F846A231D7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B022A74-F96A-44CB-A617-3EF0568E985A}"/>
              </a:ext>
            </a:extLst>
          </p:cNvPr>
          <p:cNvSpPr>
            <a:spLocks noGrp="1"/>
          </p:cNvSpPr>
          <p:nvPr>
            <p:ph type="dt" sz="half" idx="10"/>
          </p:nvPr>
        </p:nvSpPr>
        <p:spPr/>
        <p:txBody>
          <a:bodyPr/>
          <a:lstStyle/>
          <a:p>
            <a:fld id="{D2A14248-1049-4DEB-B34D-B0CA1AE62116}" type="datetimeFigureOut">
              <a:rPr lang="zh-CN" altLang="en-US" smtClean="0"/>
              <a:t>2020/11/7</a:t>
            </a:fld>
            <a:endParaRPr lang="zh-CN" altLang="en-US"/>
          </a:p>
        </p:txBody>
      </p:sp>
      <p:sp>
        <p:nvSpPr>
          <p:cNvPr id="4" name="页脚占位符 3">
            <a:extLst>
              <a:ext uri="{FF2B5EF4-FFF2-40B4-BE49-F238E27FC236}">
                <a16:creationId xmlns:a16="http://schemas.microsoft.com/office/drawing/2014/main" id="{BBB293BC-6DFD-42AD-963E-9B8200E03CD3}"/>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114ED1A4-605F-47FB-B983-76387174B1A3}"/>
              </a:ext>
            </a:extLst>
          </p:cNvPr>
          <p:cNvSpPr>
            <a:spLocks noGrp="1"/>
          </p:cNvSpPr>
          <p:nvPr>
            <p:ph type="sldNum" sz="quarter" idx="12"/>
          </p:nvPr>
        </p:nvSpPr>
        <p:spPr/>
        <p:txBody>
          <a:bodyPr/>
          <a:lstStyle/>
          <a:p>
            <a:fld id="{270CDCB7-EE9C-49DC-A5F6-B47F970F38D3}" type="slidenum">
              <a:rPr lang="zh-CN" altLang="en-US" smtClean="0"/>
              <a:t>‹#›</a:t>
            </a:fld>
            <a:endParaRPr lang="zh-CN" altLang="en-US"/>
          </a:p>
        </p:txBody>
      </p:sp>
    </p:spTree>
    <p:extLst>
      <p:ext uri="{BB962C8B-B14F-4D97-AF65-F5344CB8AC3E}">
        <p14:creationId xmlns:p14="http://schemas.microsoft.com/office/powerpoint/2010/main" val="49605163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060075F-2FDA-4E5A-BBED-46650BF9270B}"/>
              </a:ext>
            </a:extLst>
          </p:cNvPr>
          <p:cNvSpPr>
            <a:spLocks noGrp="1"/>
          </p:cNvSpPr>
          <p:nvPr>
            <p:ph type="dt" sz="half" idx="10"/>
          </p:nvPr>
        </p:nvSpPr>
        <p:spPr/>
        <p:txBody>
          <a:bodyPr/>
          <a:lstStyle/>
          <a:p>
            <a:fld id="{D2A14248-1049-4DEB-B34D-B0CA1AE62116}" type="datetimeFigureOut">
              <a:rPr lang="zh-CN" altLang="en-US" smtClean="0"/>
              <a:t>2020/11/7</a:t>
            </a:fld>
            <a:endParaRPr lang="zh-CN" altLang="en-US"/>
          </a:p>
        </p:txBody>
      </p:sp>
      <p:sp>
        <p:nvSpPr>
          <p:cNvPr id="3" name="页脚占位符 2">
            <a:extLst>
              <a:ext uri="{FF2B5EF4-FFF2-40B4-BE49-F238E27FC236}">
                <a16:creationId xmlns:a16="http://schemas.microsoft.com/office/drawing/2014/main" id="{0714E2A4-4CB0-43CB-BFA7-140229C0C350}"/>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60396857-5EE5-40A4-993E-D12BC0F58BBF}"/>
              </a:ext>
            </a:extLst>
          </p:cNvPr>
          <p:cNvSpPr>
            <a:spLocks noGrp="1"/>
          </p:cNvSpPr>
          <p:nvPr>
            <p:ph type="sldNum" sz="quarter" idx="12"/>
          </p:nvPr>
        </p:nvSpPr>
        <p:spPr/>
        <p:txBody>
          <a:bodyPr/>
          <a:lstStyle/>
          <a:p>
            <a:fld id="{270CDCB7-EE9C-49DC-A5F6-B47F970F38D3}" type="slidenum">
              <a:rPr lang="zh-CN" altLang="en-US" smtClean="0"/>
              <a:t>‹#›</a:t>
            </a:fld>
            <a:endParaRPr lang="zh-CN" altLang="en-US"/>
          </a:p>
        </p:txBody>
      </p:sp>
    </p:spTree>
    <p:extLst>
      <p:ext uri="{BB962C8B-B14F-4D97-AF65-F5344CB8AC3E}">
        <p14:creationId xmlns:p14="http://schemas.microsoft.com/office/powerpoint/2010/main" val="350194334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0360B2E-B946-4249-9144-C7CFC6F515EE}"/>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BF5867A-0EC0-4936-A0D7-F43EDD6BFF9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B5AF53B-48F1-4379-BED1-C8631663271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8EFAF42-8DD1-401E-AAA7-4F20A8780C94}"/>
              </a:ext>
            </a:extLst>
          </p:cNvPr>
          <p:cNvSpPr>
            <a:spLocks noGrp="1"/>
          </p:cNvSpPr>
          <p:nvPr>
            <p:ph type="dt" sz="half" idx="10"/>
          </p:nvPr>
        </p:nvSpPr>
        <p:spPr/>
        <p:txBody>
          <a:bodyPr/>
          <a:lstStyle/>
          <a:p>
            <a:fld id="{D2A14248-1049-4DEB-B34D-B0CA1AE62116}" type="datetimeFigureOut">
              <a:rPr lang="zh-CN" altLang="en-US" smtClean="0"/>
              <a:t>2020/11/7</a:t>
            </a:fld>
            <a:endParaRPr lang="zh-CN" altLang="en-US"/>
          </a:p>
        </p:txBody>
      </p:sp>
      <p:sp>
        <p:nvSpPr>
          <p:cNvPr id="6" name="页脚占位符 5">
            <a:extLst>
              <a:ext uri="{FF2B5EF4-FFF2-40B4-BE49-F238E27FC236}">
                <a16:creationId xmlns:a16="http://schemas.microsoft.com/office/drawing/2014/main" id="{E44D924E-91D2-4BB0-9B82-4A90B9447E59}"/>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94FB3D48-ACA5-48E6-AE55-850BCC5644AB}"/>
              </a:ext>
            </a:extLst>
          </p:cNvPr>
          <p:cNvSpPr>
            <a:spLocks noGrp="1"/>
          </p:cNvSpPr>
          <p:nvPr>
            <p:ph type="sldNum" sz="quarter" idx="12"/>
          </p:nvPr>
        </p:nvSpPr>
        <p:spPr/>
        <p:txBody>
          <a:bodyPr/>
          <a:lstStyle/>
          <a:p>
            <a:fld id="{270CDCB7-EE9C-49DC-A5F6-B47F970F38D3}" type="slidenum">
              <a:rPr lang="zh-CN" altLang="en-US" smtClean="0"/>
              <a:t>‹#›</a:t>
            </a:fld>
            <a:endParaRPr lang="zh-CN" altLang="en-US"/>
          </a:p>
        </p:txBody>
      </p:sp>
    </p:spTree>
    <p:extLst>
      <p:ext uri="{BB962C8B-B14F-4D97-AF65-F5344CB8AC3E}">
        <p14:creationId xmlns:p14="http://schemas.microsoft.com/office/powerpoint/2010/main" val="28372096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9266006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EAA98C-78C7-4108-993E-243DE378B7EC}"/>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C3E3C27-5BAC-4D56-9384-376A2F115F1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E582188-C0C4-4C88-85D0-C77BAD55DA1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4E95CF7-56F6-4D6D-B468-60DB2F6A254E}"/>
              </a:ext>
            </a:extLst>
          </p:cNvPr>
          <p:cNvSpPr>
            <a:spLocks noGrp="1"/>
          </p:cNvSpPr>
          <p:nvPr>
            <p:ph type="dt" sz="half" idx="10"/>
          </p:nvPr>
        </p:nvSpPr>
        <p:spPr/>
        <p:txBody>
          <a:bodyPr/>
          <a:lstStyle/>
          <a:p>
            <a:fld id="{D2A14248-1049-4DEB-B34D-B0CA1AE62116}" type="datetimeFigureOut">
              <a:rPr lang="zh-CN" altLang="en-US" smtClean="0"/>
              <a:t>2020/11/7</a:t>
            </a:fld>
            <a:endParaRPr lang="zh-CN" altLang="en-US"/>
          </a:p>
        </p:txBody>
      </p:sp>
      <p:sp>
        <p:nvSpPr>
          <p:cNvPr id="6" name="页脚占位符 5">
            <a:extLst>
              <a:ext uri="{FF2B5EF4-FFF2-40B4-BE49-F238E27FC236}">
                <a16:creationId xmlns:a16="http://schemas.microsoft.com/office/drawing/2014/main" id="{27C35912-E61E-4DA0-A3B3-5B0ABE16EE08}"/>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FC4B08E5-0727-40E7-9B36-C003A956C4D8}"/>
              </a:ext>
            </a:extLst>
          </p:cNvPr>
          <p:cNvSpPr>
            <a:spLocks noGrp="1"/>
          </p:cNvSpPr>
          <p:nvPr>
            <p:ph type="sldNum" sz="quarter" idx="12"/>
          </p:nvPr>
        </p:nvSpPr>
        <p:spPr/>
        <p:txBody>
          <a:bodyPr/>
          <a:lstStyle/>
          <a:p>
            <a:fld id="{270CDCB7-EE9C-49DC-A5F6-B47F970F38D3}" type="slidenum">
              <a:rPr lang="zh-CN" altLang="en-US" smtClean="0"/>
              <a:t>‹#›</a:t>
            </a:fld>
            <a:endParaRPr lang="zh-CN" altLang="en-US"/>
          </a:p>
        </p:txBody>
      </p:sp>
    </p:spTree>
    <p:extLst>
      <p:ext uri="{BB962C8B-B14F-4D97-AF65-F5344CB8AC3E}">
        <p14:creationId xmlns:p14="http://schemas.microsoft.com/office/powerpoint/2010/main" val="182713219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8ED49F-E2C5-4764-8EA3-507FDC81243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EF70B27-D5A0-4E09-B858-2070AC504F3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A31D1E4-3AA7-480C-8D52-DDA5427711EF}"/>
              </a:ext>
            </a:extLst>
          </p:cNvPr>
          <p:cNvSpPr>
            <a:spLocks noGrp="1"/>
          </p:cNvSpPr>
          <p:nvPr>
            <p:ph type="dt" sz="half" idx="10"/>
          </p:nvPr>
        </p:nvSpPr>
        <p:spPr/>
        <p:txBody>
          <a:bodyPr/>
          <a:lstStyle/>
          <a:p>
            <a:fld id="{D2A14248-1049-4DEB-B34D-B0CA1AE62116}" type="datetimeFigureOut">
              <a:rPr lang="zh-CN" altLang="en-US" smtClean="0"/>
              <a:t>2020/11/7</a:t>
            </a:fld>
            <a:endParaRPr lang="zh-CN" altLang="en-US"/>
          </a:p>
        </p:txBody>
      </p:sp>
      <p:sp>
        <p:nvSpPr>
          <p:cNvPr id="5" name="页脚占位符 4">
            <a:extLst>
              <a:ext uri="{FF2B5EF4-FFF2-40B4-BE49-F238E27FC236}">
                <a16:creationId xmlns:a16="http://schemas.microsoft.com/office/drawing/2014/main" id="{65297107-D902-43DA-8D3A-15B03A57A5F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18555DC-AE6C-4A5C-AACA-AADD766FA56C}"/>
              </a:ext>
            </a:extLst>
          </p:cNvPr>
          <p:cNvSpPr>
            <a:spLocks noGrp="1"/>
          </p:cNvSpPr>
          <p:nvPr>
            <p:ph type="sldNum" sz="quarter" idx="12"/>
          </p:nvPr>
        </p:nvSpPr>
        <p:spPr/>
        <p:txBody>
          <a:bodyPr/>
          <a:lstStyle/>
          <a:p>
            <a:fld id="{270CDCB7-EE9C-49DC-A5F6-B47F970F38D3}" type="slidenum">
              <a:rPr lang="zh-CN" altLang="en-US" smtClean="0"/>
              <a:t>‹#›</a:t>
            </a:fld>
            <a:endParaRPr lang="zh-CN" altLang="en-US"/>
          </a:p>
        </p:txBody>
      </p:sp>
    </p:spTree>
    <p:extLst>
      <p:ext uri="{BB962C8B-B14F-4D97-AF65-F5344CB8AC3E}">
        <p14:creationId xmlns:p14="http://schemas.microsoft.com/office/powerpoint/2010/main" val="370668571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FE7A36A-5B9F-4F4D-A62B-6E45DCB34D17}"/>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F05EFAD-EE53-4D68-A829-93177D885ED5}"/>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DFEFF8C-3E8E-43EE-9C13-2A128365F183}"/>
              </a:ext>
            </a:extLst>
          </p:cNvPr>
          <p:cNvSpPr>
            <a:spLocks noGrp="1"/>
          </p:cNvSpPr>
          <p:nvPr>
            <p:ph type="dt" sz="half" idx="10"/>
          </p:nvPr>
        </p:nvSpPr>
        <p:spPr/>
        <p:txBody>
          <a:bodyPr/>
          <a:lstStyle/>
          <a:p>
            <a:fld id="{D2A14248-1049-4DEB-B34D-B0CA1AE62116}" type="datetimeFigureOut">
              <a:rPr lang="zh-CN" altLang="en-US" smtClean="0"/>
              <a:t>2020/11/7</a:t>
            </a:fld>
            <a:endParaRPr lang="zh-CN" altLang="en-US"/>
          </a:p>
        </p:txBody>
      </p:sp>
      <p:sp>
        <p:nvSpPr>
          <p:cNvPr id="5" name="页脚占位符 4">
            <a:extLst>
              <a:ext uri="{FF2B5EF4-FFF2-40B4-BE49-F238E27FC236}">
                <a16:creationId xmlns:a16="http://schemas.microsoft.com/office/drawing/2014/main" id="{4245C870-D4AD-4DD3-A0DA-1312109E43D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6681C39-C69E-4F21-9BEF-EBB71B3CD39A}"/>
              </a:ext>
            </a:extLst>
          </p:cNvPr>
          <p:cNvSpPr>
            <a:spLocks noGrp="1"/>
          </p:cNvSpPr>
          <p:nvPr>
            <p:ph type="sldNum" sz="quarter" idx="12"/>
          </p:nvPr>
        </p:nvSpPr>
        <p:spPr/>
        <p:txBody>
          <a:bodyPr/>
          <a:lstStyle/>
          <a:p>
            <a:fld id="{270CDCB7-EE9C-49DC-A5F6-B47F970F38D3}" type="slidenum">
              <a:rPr lang="zh-CN" altLang="en-US" smtClean="0"/>
              <a:t>‹#›</a:t>
            </a:fld>
            <a:endParaRPr lang="zh-CN" altLang="en-US"/>
          </a:p>
        </p:txBody>
      </p:sp>
    </p:spTree>
    <p:extLst>
      <p:ext uri="{BB962C8B-B14F-4D97-AF65-F5344CB8AC3E}">
        <p14:creationId xmlns:p14="http://schemas.microsoft.com/office/powerpoint/2010/main" val="38374342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3709764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0836325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5E0A57BE-82BA-4DCD-B0B6-AC816A5C5DB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430" y="0"/>
            <a:ext cx="12169140" cy="6858000"/>
          </a:xfrm>
          <a:prstGeom prst="rect">
            <a:avLst/>
          </a:prstGeom>
        </p:spPr>
      </p:pic>
      <p:pic>
        <p:nvPicPr>
          <p:cNvPr id="6" name="Picture 5"/>
          <p:cNvPicPr>
            <a:picLocks noChangeAspect="1"/>
          </p:cNvPicPr>
          <p:nvPr/>
        </p:nvPicPr>
        <p:blipFill rotWithShape="1">
          <a:blip r:embed="rId4" cstate="print">
            <a:extLst>
              <a:ext uri="{28A0092B-C50C-407E-A947-70E740481C1C}">
                <a14:useLocalDpi xmlns:a14="http://schemas.microsoft.com/office/drawing/2010/main"/>
              </a:ext>
            </a:extLst>
          </a:blip>
          <a:srcRect l="17176"/>
          <a:stretch/>
        </p:blipFill>
        <p:spPr>
          <a:xfrm>
            <a:off x="0" y="798242"/>
            <a:ext cx="5872872" cy="5096933"/>
          </a:xfrm>
          <a:prstGeom prst="rect">
            <a:avLst/>
          </a:prstGeom>
        </p:spPr>
      </p:pic>
      <p:grpSp>
        <p:nvGrpSpPr>
          <p:cNvPr id="5" name="Group 4">
            <a:extLst>
              <a:ext uri="{FF2B5EF4-FFF2-40B4-BE49-F238E27FC236}">
                <a16:creationId xmlns:a16="http://schemas.microsoft.com/office/drawing/2014/main" id="{90EF4A5C-345F-488C-AC5E-0AF3B8376036}"/>
              </a:ext>
            </a:extLst>
          </p:cNvPr>
          <p:cNvGrpSpPr/>
          <p:nvPr userDrawn="1"/>
        </p:nvGrpSpPr>
        <p:grpSpPr>
          <a:xfrm>
            <a:off x="3019127" y="448578"/>
            <a:ext cx="9646191" cy="6621296"/>
            <a:chOff x="3019127" y="448578"/>
            <a:chExt cx="9646191" cy="6621296"/>
          </a:xfrm>
        </p:grpSpPr>
        <p:pic>
          <p:nvPicPr>
            <p:cNvPr id="7" name="Picture 6">
              <a:extLst>
                <a:ext uri="{FF2B5EF4-FFF2-40B4-BE49-F238E27FC236}">
                  <a16:creationId xmlns:a16="http://schemas.microsoft.com/office/drawing/2014/main" id="{CC8E3C5F-48E2-412C-A5AF-F85384D5EE53}"/>
                </a:ext>
              </a:extLst>
            </p:cNvPr>
            <p:cNvPicPr>
              <a:picLocks noChangeAspect="1"/>
            </p:cNvPicPr>
            <p:nvPr userDrawn="1"/>
          </p:nvPicPr>
          <p:blipFill>
            <a:blip r:embed="rId5">
              <a:extLst>
                <a:ext uri="{28A0092B-C50C-407E-A947-70E740481C1C}">
                  <a14:useLocalDpi xmlns:a14="http://schemas.microsoft.com/office/drawing/2010/main"/>
                </a:ext>
              </a:extLst>
            </a:blip>
            <a:stretch>
              <a:fillRect/>
            </a:stretch>
          </p:blipFill>
          <p:spPr>
            <a:xfrm>
              <a:off x="3019127" y="448578"/>
              <a:ext cx="9172873" cy="6621296"/>
            </a:xfrm>
            <a:prstGeom prst="rect">
              <a:avLst/>
            </a:prstGeom>
          </p:spPr>
        </p:pic>
        <p:sp>
          <p:nvSpPr>
            <p:cNvPr id="8" name="TextBox 7">
              <a:extLst>
                <a:ext uri="{FF2B5EF4-FFF2-40B4-BE49-F238E27FC236}">
                  <a16:creationId xmlns:a16="http://schemas.microsoft.com/office/drawing/2014/main" id="{0A9EAD12-9B65-48D0-91A3-85F3DD932746}"/>
                </a:ext>
              </a:extLst>
            </p:cNvPr>
            <p:cNvSpPr txBox="1"/>
            <p:nvPr userDrawn="1"/>
          </p:nvSpPr>
          <p:spPr>
            <a:xfrm>
              <a:off x="10792557" y="3506769"/>
              <a:ext cx="1872761" cy="794064"/>
            </a:xfrm>
            <a:prstGeom prst="rect">
              <a:avLst/>
            </a:prstGeom>
            <a:noFill/>
          </p:spPr>
          <p:txBody>
            <a:bodyPr wrap="square" lIns="182880" tIns="146304" rIns="182880" bIns="146304" rtlCol="0">
              <a:spAutoFit/>
            </a:bodyPr>
            <a:lstStyle/>
            <a:p>
              <a:pPr>
                <a:lnSpc>
                  <a:spcPct val="90000"/>
                </a:lnSpc>
                <a:spcAft>
                  <a:spcPts val="600"/>
                </a:spcAft>
              </a:pPr>
              <a:r>
                <a:rPr lang="en-US" sz="3600">
                  <a:solidFill>
                    <a:schemeClr val="tx2">
                      <a:alpha val="49000"/>
                    </a:schemeClr>
                  </a:solidFill>
                </a:rPr>
                <a:t>.NET</a:t>
              </a:r>
            </a:p>
          </p:txBody>
        </p:sp>
      </p:grpSp>
    </p:spTree>
    <p:extLst>
      <p:ext uri="{BB962C8B-B14F-4D97-AF65-F5344CB8AC3E}">
        <p14:creationId xmlns:p14="http://schemas.microsoft.com/office/powerpoint/2010/main" val="3199952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85498" y="2881341"/>
            <a:ext cx="10010687" cy="1015663"/>
          </a:xfrm>
          <a:noFill/>
        </p:spPr>
        <p:txBody>
          <a:bodyPr wrap="square" tIns="91440" bIns="91440" anchor="t" anchorCtr="0">
            <a:spAutoFit/>
          </a:bodyPr>
          <a:lstStyle>
            <a:lvl1pPr>
              <a:defRPr sz="6000" spc="-98" baseline="0">
                <a:gradFill>
                  <a:gsLst>
                    <a:gs pos="0">
                      <a:schemeClr val="tx1"/>
                    </a:gs>
                    <a:gs pos="100000">
                      <a:schemeClr val="tx1"/>
                    </a:gs>
                  </a:gsLst>
                  <a:lin ang="5400000" scaled="0"/>
                </a:gradFill>
              </a:defRPr>
            </a:lvl1pPr>
          </a:lstStyle>
          <a:p>
            <a:r>
              <a:rPr lang="en-US"/>
              <a:t>Demo</a:t>
            </a:r>
          </a:p>
        </p:txBody>
      </p:sp>
      <p:sp>
        <p:nvSpPr>
          <p:cNvPr id="6" name="Rectangle 5"/>
          <p:cNvSpPr/>
          <p:nvPr/>
        </p:nvSpPr>
        <p:spPr bwMode="auto">
          <a:xfrm>
            <a:off x="880949" y="1070515"/>
            <a:ext cx="10415239" cy="4638908"/>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7" name="Group 6">
            <a:extLst>
              <a:ext uri="{FF2B5EF4-FFF2-40B4-BE49-F238E27FC236}">
                <a16:creationId xmlns:a16="http://schemas.microsoft.com/office/drawing/2014/main" id="{97550BA1-B17C-488A-B13B-EAE642576B33}"/>
              </a:ext>
            </a:extLst>
          </p:cNvPr>
          <p:cNvGrpSpPr/>
          <p:nvPr userDrawn="1"/>
        </p:nvGrpSpPr>
        <p:grpSpPr>
          <a:xfrm>
            <a:off x="2112911" y="118352"/>
            <a:ext cx="9646191" cy="6621296"/>
            <a:chOff x="3019127" y="448578"/>
            <a:chExt cx="9646191" cy="6621296"/>
          </a:xfrm>
        </p:grpSpPr>
        <p:pic>
          <p:nvPicPr>
            <p:cNvPr id="8" name="Picture 7">
              <a:extLst>
                <a:ext uri="{FF2B5EF4-FFF2-40B4-BE49-F238E27FC236}">
                  <a16:creationId xmlns:a16="http://schemas.microsoft.com/office/drawing/2014/main" id="{26C5F131-CDD3-4833-8C45-E235D5E9F73B}"/>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019127" y="448578"/>
              <a:ext cx="9172873" cy="6621296"/>
            </a:xfrm>
            <a:prstGeom prst="rect">
              <a:avLst/>
            </a:prstGeom>
          </p:spPr>
        </p:pic>
        <p:sp>
          <p:nvSpPr>
            <p:cNvPr id="9" name="TextBox 8">
              <a:extLst>
                <a:ext uri="{FF2B5EF4-FFF2-40B4-BE49-F238E27FC236}">
                  <a16:creationId xmlns:a16="http://schemas.microsoft.com/office/drawing/2014/main" id="{9DBC19F9-263B-4FF9-BEAE-41F5BF5689F3}"/>
                </a:ext>
              </a:extLst>
            </p:cNvPr>
            <p:cNvSpPr txBox="1"/>
            <p:nvPr userDrawn="1"/>
          </p:nvSpPr>
          <p:spPr>
            <a:xfrm>
              <a:off x="10792557" y="3506769"/>
              <a:ext cx="1872761" cy="794064"/>
            </a:xfrm>
            <a:prstGeom prst="rect">
              <a:avLst/>
            </a:prstGeom>
            <a:noFill/>
          </p:spPr>
          <p:txBody>
            <a:bodyPr wrap="square" lIns="182880" tIns="146304" rIns="182880" bIns="146304" rtlCol="0">
              <a:spAutoFit/>
            </a:bodyPr>
            <a:lstStyle/>
            <a:p>
              <a:pPr>
                <a:lnSpc>
                  <a:spcPct val="90000"/>
                </a:lnSpc>
                <a:spcAft>
                  <a:spcPts val="600"/>
                </a:spcAft>
              </a:pPr>
              <a:r>
                <a:rPr lang="en-US" sz="3600">
                  <a:solidFill>
                    <a:schemeClr val="tx2">
                      <a:alpha val="49000"/>
                    </a:schemeClr>
                  </a:solidFill>
                </a:rPr>
                <a:t>.NET</a:t>
              </a:r>
            </a:p>
          </p:txBody>
        </p:sp>
      </p:grpSp>
      <p:pic>
        <p:nvPicPr>
          <p:cNvPr id="3" name="Graphic 2">
            <a:extLst>
              <a:ext uri="{FF2B5EF4-FFF2-40B4-BE49-F238E27FC236}">
                <a16:creationId xmlns:a16="http://schemas.microsoft.com/office/drawing/2014/main" id="{01202919-2AB2-4208-B4CC-1AAF68D6BF3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430" y="0"/>
            <a:ext cx="12169140" cy="6858000"/>
          </a:xfrm>
          <a:prstGeom prst="rect">
            <a:avLst/>
          </a:prstGeom>
        </p:spPr>
      </p:pic>
    </p:spTree>
    <p:extLst>
      <p:ext uri="{BB962C8B-B14F-4D97-AF65-F5344CB8AC3E}">
        <p14:creationId xmlns:p14="http://schemas.microsoft.com/office/powerpoint/2010/main" val="6304530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ection Title Plain">
    <p:bg>
      <p:bgRef idx="1001">
        <a:schemeClr val="bg2"/>
      </p:bgRef>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344B1990-E922-475D-BDA2-9E23A047A14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430" y="0"/>
            <a:ext cx="12169140" cy="6858000"/>
          </a:xfrm>
          <a:prstGeom prst="rect">
            <a:avLst/>
          </a:prstGeom>
        </p:spPr>
      </p:pic>
      <p:sp>
        <p:nvSpPr>
          <p:cNvPr id="3" name="Title 1"/>
          <p:cNvSpPr>
            <a:spLocks noGrp="1"/>
          </p:cNvSpPr>
          <p:nvPr>
            <p:ph type="title" hasCustomPrompt="1"/>
          </p:nvPr>
        </p:nvSpPr>
        <p:spPr>
          <a:xfrm>
            <a:off x="568047" y="2084172"/>
            <a:ext cx="11354714" cy="1158793"/>
          </a:xfrm>
          <a:noFill/>
        </p:spPr>
        <p:txBody>
          <a:bodyPr wrap="square" tIns="91440" bIns="91440" anchor="t" anchorCtr="0">
            <a:spAutoFit/>
          </a:bodyPr>
          <a:lstStyle>
            <a:lvl1pPr>
              <a:defRPr sz="7058" spc="-98" baseline="0">
                <a:solidFill>
                  <a:schemeClr val="tx1"/>
                </a:solidFill>
              </a:defRPr>
            </a:lvl1pPr>
          </a:lstStyle>
          <a:p>
            <a:r>
              <a:rPr lang="en-US"/>
              <a:t>Section title</a:t>
            </a:r>
          </a:p>
        </p:txBody>
      </p:sp>
      <p:pic>
        <p:nvPicPr>
          <p:cNvPr id="17" name="Picture 16">
            <a:extLst>
              <a:ext uri="{FF2B5EF4-FFF2-40B4-BE49-F238E27FC236}">
                <a16:creationId xmlns:a16="http://schemas.microsoft.com/office/drawing/2014/main" id="{14FDA669-E474-4468-AC09-ED6F4A19D7A0}"/>
              </a:ext>
            </a:extLst>
          </p:cNvPr>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3009404" y="448578"/>
            <a:ext cx="9172873" cy="6621296"/>
          </a:xfrm>
          <a:prstGeom prst="rect">
            <a:avLst/>
          </a:prstGeom>
        </p:spPr>
      </p:pic>
      <p:sp>
        <p:nvSpPr>
          <p:cNvPr id="18" name="TextBox 17">
            <a:extLst>
              <a:ext uri="{FF2B5EF4-FFF2-40B4-BE49-F238E27FC236}">
                <a16:creationId xmlns:a16="http://schemas.microsoft.com/office/drawing/2014/main" id="{64B34822-29D0-402A-B058-E76EB9B985CC}"/>
              </a:ext>
            </a:extLst>
          </p:cNvPr>
          <p:cNvSpPr txBox="1"/>
          <p:nvPr userDrawn="1"/>
        </p:nvSpPr>
        <p:spPr>
          <a:xfrm>
            <a:off x="10792557" y="3506769"/>
            <a:ext cx="1872761" cy="794064"/>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3600" b="0" i="0" u="none" strike="noStrike" kern="0" cap="none" spc="0" normalizeH="0" baseline="0" noProof="0">
                <a:ln>
                  <a:noFill/>
                </a:ln>
                <a:solidFill>
                  <a:srgbClr val="F2F2F2">
                    <a:alpha val="49000"/>
                  </a:srgbClr>
                </a:solidFill>
                <a:effectLst/>
                <a:uLnTx/>
                <a:uFillTx/>
              </a:rPr>
              <a:t>.NET</a:t>
            </a:r>
          </a:p>
        </p:txBody>
      </p:sp>
    </p:spTree>
    <p:extLst>
      <p:ext uri="{BB962C8B-B14F-4D97-AF65-F5344CB8AC3E}">
        <p14:creationId xmlns:p14="http://schemas.microsoft.com/office/powerpoint/2010/main" val="9573217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72961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9.xml"/><Relationship Id="rId3" Type="http://schemas.openxmlformats.org/officeDocument/2006/relationships/slideLayout" Target="../slideLayouts/slideLayout24.xml"/><Relationship Id="rId7" Type="http://schemas.openxmlformats.org/officeDocument/2006/relationships/slideLayout" Target="../slideLayouts/slideLayout28.xml"/><Relationship Id="rId12" Type="http://schemas.openxmlformats.org/officeDocument/2006/relationships/theme" Target="../theme/theme2.xml"/><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0" Type="http://schemas.openxmlformats.org/officeDocument/2006/relationships/slideLayout" Target="../slideLayouts/slideLayout31.xml"/><Relationship Id="rId4" Type="http://schemas.openxmlformats.org/officeDocument/2006/relationships/slideLayout" Target="../slideLayouts/slideLayout25.xml"/><Relationship Id="rId9"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3" name="Group 2"/>
          <p:cNvGrpSpPr/>
          <p:nvPr/>
        </p:nvGrpSpPr>
        <p:grpSpPr>
          <a:xfrm>
            <a:off x="12370906" y="-217"/>
            <a:ext cx="935477" cy="5654619"/>
            <a:chOff x="12618967" y="-221"/>
            <a:chExt cx="954235" cy="5767187"/>
          </a:xfrm>
        </p:grpSpPr>
        <p:grpSp>
          <p:nvGrpSpPr>
            <p:cNvPr id="18" name="Group 17"/>
            <p:cNvGrpSpPr/>
            <p:nvPr userDrawn="1"/>
          </p:nvGrpSpPr>
          <p:grpSpPr>
            <a:xfrm>
              <a:off x="12618967" y="-221"/>
              <a:ext cx="954235" cy="5767187"/>
              <a:chOff x="12618967" y="-221"/>
              <a:chExt cx="954235" cy="5767187"/>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0 G:120 B:215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a:t>
                  </a:r>
                  <a:r>
                    <a:rPr lang="en-US" sz="490" baseline="0">
                      <a:gradFill>
                        <a:gsLst>
                          <a:gs pos="7965">
                            <a:srgbClr val="000000"/>
                          </a:gs>
                          <a:gs pos="28319">
                            <a:srgbClr val="000000"/>
                          </a:gs>
                        </a:gsLst>
                        <a:lin ang="5400000" scaled="0"/>
                      </a:gradFill>
                      <a:ea typeface="Segoe UI" pitchFamily="34" charset="0"/>
                      <a:cs typeface="Segoe UI" pitchFamily="34" charset="0"/>
                    </a:rPr>
                    <a:t>0 G:188 B:242</a:t>
                  </a:r>
                  <a:endParaRPr lang="en-US" sz="49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a:gradFill>
                        <a:gsLst>
                          <a:gs pos="92035">
                            <a:srgbClr val="505050"/>
                          </a:gs>
                          <a:gs pos="27000">
                            <a:srgbClr val="505050"/>
                          </a:gs>
                        </a:gsLst>
                        <a:lin ang="5400000" scaled="0"/>
                      </a:gradFill>
                      <a:ea typeface="Segoe UI" pitchFamily="34" charset="0"/>
                      <a:cs typeface="Segoe UI" pitchFamily="34" charset="0"/>
                    </a:rPr>
                    <a:t>R:</a:t>
                  </a:r>
                  <a:r>
                    <a:rPr lang="en-US" sz="490" baseline="0">
                      <a:gradFill>
                        <a:gsLst>
                          <a:gs pos="92035">
                            <a:srgbClr val="505050"/>
                          </a:gs>
                          <a:gs pos="27000">
                            <a:srgbClr val="505050"/>
                          </a:gs>
                        </a:gsLst>
                        <a:lin ang="5400000" scaled="0"/>
                      </a:gradFill>
                      <a:ea typeface="Segoe UI" pitchFamily="34" charset="0"/>
                      <a:cs typeface="Segoe UI" pitchFamily="34" charset="0"/>
                    </a:rPr>
                    <a:t>210 G:210 B:210</a:t>
                  </a:r>
                  <a:endParaRPr lang="en-US" sz="49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14102" fontAlgn="base">
                    <a:lnSpc>
                      <a:spcPct val="100000"/>
                    </a:lnSpc>
                    <a:spcBef>
                      <a:spcPct val="0"/>
                    </a:spcBef>
                    <a:spcAft>
                      <a:spcPct val="0"/>
                    </a:spcAft>
                  </a:pPr>
                  <a:r>
                    <a:rPr lang="en-US" sz="490">
                      <a:gradFill>
                        <a:gsLst>
                          <a:gs pos="0">
                            <a:srgbClr val="FFFFFF"/>
                          </a:gs>
                          <a:gs pos="100000">
                            <a:srgbClr val="FFFFFF"/>
                          </a:gs>
                        </a:gsLst>
                        <a:lin ang="5400000" scaled="0"/>
                      </a:gradFill>
                      <a:ea typeface="Segoe UI" pitchFamily="34" charset="0"/>
                      <a:cs typeface="Segoe UI" pitchFamily="34" charset="0"/>
                    </a:rPr>
                    <a:t>R:92</a:t>
                  </a:r>
                  <a:r>
                    <a:rPr lang="en-US" sz="490" baseline="0">
                      <a:gradFill>
                        <a:gsLst>
                          <a:gs pos="0">
                            <a:srgbClr val="FFFFFF"/>
                          </a:gs>
                          <a:gs pos="100000">
                            <a:srgbClr val="FFFFFF"/>
                          </a:gs>
                        </a:gsLst>
                        <a:lin ang="5400000" scaled="0"/>
                      </a:gradFill>
                      <a:ea typeface="Segoe UI" pitchFamily="34" charset="0"/>
                      <a:cs typeface="Segoe UI" pitchFamily="34" charset="0"/>
                    </a:rPr>
                    <a:t> G:45 B:145</a:t>
                  </a:r>
                  <a:endParaRPr lang="en-US" sz="49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80 G:80 B:80</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115 G:115 B:115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0970856" y="3489620"/>
                <a:ext cx="3925458" cy="629233"/>
                <a:chOff x="3254158" y="4203959"/>
                <a:chExt cx="3925458" cy="629233"/>
              </a:xfrm>
            </p:grpSpPr>
            <p:sp>
              <p:nvSpPr>
                <p:cNvPr id="33" name="Rectangle 32"/>
                <p:cNvSpPr/>
                <p:nvPr userDrawn="1"/>
              </p:nvSpPr>
              <p:spPr bwMode="auto">
                <a:xfrm>
                  <a:off x="5395286" y="4543426"/>
                  <a:ext cx="869930" cy="289766"/>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solidFill>
                        <a:srgbClr val="000000"/>
                      </a:solidFill>
                      <a:latin typeface="+mn-lt"/>
                      <a:ea typeface="Segoe UI" pitchFamily="34" charset="0"/>
                      <a:cs typeface="Segoe UI" pitchFamily="34" charset="0"/>
                    </a:rPr>
                    <a:t>Yellow</a:t>
                  </a:r>
                </a:p>
                <a:p>
                  <a:pPr marL="0" algn="l" defTabSz="914102" rtl="0" eaLnBrk="1" fontAlgn="base" latinLnBrk="0" hangingPunct="1">
                    <a:lnSpc>
                      <a:spcPct val="100000"/>
                    </a:lnSpc>
                    <a:spcBef>
                      <a:spcPct val="0"/>
                    </a:spcBef>
                    <a:spcAft>
                      <a:spcPct val="0"/>
                    </a:spcAft>
                  </a:pPr>
                  <a:r>
                    <a:rPr lang="en-US" sz="490" kern="1200">
                      <a:solidFill>
                        <a:srgbClr val="000000"/>
                      </a:solidFill>
                      <a:latin typeface="+mn-lt"/>
                      <a:ea typeface="Segoe UI" pitchFamily="34" charset="0"/>
                      <a:cs typeface="Segoe UI" pitchFamily="34" charset="0"/>
                    </a:rPr>
                    <a:t>R:255 G:185 B:0</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3254158" y="4203959"/>
                  <a:ext cx="869930" cy="289766"/>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Teal</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R:0</a:t>
                  </a:r>
                  <a:r>
                    <a:rPr lang="en-US" sz="490" baseline="0">
                      <a:gradFill>
                        <a:gsLst>
                          <a:gs pos="2092">
                            <a:srgbClr val="F8F8F8"/>
                          </a:gs>
                          <a:gs pos="10042">
                            <a:srgbClr val="F8F8F8"/>
                          </a:gs>
                        </a:gsLst>
                        <a:lin ang="5400000" scaled="0"/>
                      </a:gradFill>
                      <a:ea typeface="Segoe UI" pitchFamily="34" charset="0"/>
                      <a:cs typeface="Segoe UI" pitchFamily="34" charset="0"/>
                    </a:rPr>
                    <a:t> G:130 B:114</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Secondary colors (use only when</a:t>
                </a:r>
                <a:r>
                  <a:rPr lang="en-US" sz="980" baseline="0">
                    <a:gradFill>
                      <a:gsLst>
                        <a:gs pos="2917">
                          <a:schemeClr val="tx1"/>
                        </a:gs>
                        <a:gs pos="30000">
                          <a:schemeClr val="tx1"/>
                        </a:gs>
                      </a:gsLst>
                      <a:lin ang="5400000" scaled="0"/>
                    </a:gradFill>
                  </a:rPr>
                  <a:t> necessary)</a:t>
                </a:r>
                <a:endParaRPr lang="en-US" sz="980">
                  <a:gradFill>
                    <a:gsLst>
                      <a:gs pos="2917">
                        <a:schemeClr val="tx1"/>
                      </a:gs>
                      <a:gs pos="30000">
                        <a:schemeClr val="tx1"/>
                      </a:gs>
                    </a:gsLst>
                    <a:lin ang="5400000" scaled="0"/>
                  </a:gradFill>
                </a:endParaRPr>
              </a:p>
            </p:txBody>
          </p:sp>
        </p:grpSp>
        <p:sp>
          <p:nvSpPr>
            <p:cNvPr id="19" name="Rectangle 18"/>
            <p:cNvSpPr/>
            <p:nvPr userDrawn="1"/>
          </p:nvSpPr>
          <p:spPr bwMode="auto">
            <a:xfrm rot="5400000">
              <a:off x="12328885" y="3356233"/>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a:t>
              </a:r>
              <a:r>
                <a:rPr lang="en-US" sz="490" baseline="0">
                  <a:gradFill>
                    <a:gsLst>
                      <a:gs pos="7965">
                        <a:srgbClr val="000000"/>
                      </a:gs>
                      <a:gs pos="28319">
                        <a:srgbClr val="000000"/>
                      </a:gs>
                    </a:gsLst>
                    <a:lin ang="5400000" scaled="0"/>
                  </a:gradFill>
                  <a:ea typeface="Segoe UI" pitchFamily="34" charset="0"/>
                  <a:cs typeface="Segoe UI" pitchFamily="34" charset="0"/>
                </a:rPr>
                <a:t>0 G:188 B:242</a:t>
              </a:r>
              <a:endParaRPr lang="en-US" sz="490">
                <a:gradFill>
                  <a:gsLst>
                    <a:gs pos="7965">
                      <a:srgbClr val="000000"/>
                    </a:gs>
                    <a:gs pos="28319">
                      <a:srgbClr val="000000"/>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593001564"/>
      </p:ext>
    </p:extLst>
  </p:cSld>
  <p:clrMap bg1="lt1" tx1="dk1" bg2="lt2" tx2="dk2" accent1="accent1" accent2="accent2" accent3="accent3" accent4="accent4" accent5="accent5" accent6="accent6" hlink="hlink" folHlink="folHlink"/>
  <p:sldLayoutIdLst>
    <p:sldLayoutId id="2147483716" r:id="rId1"/>
    <p:sldLayoutId id="2147483717" r:id="rId2"/>
    <p:sldLayoutId id="2147483718" r:id="rId3"/>
    <p:sldLayoutId id="2147483719" r:id="rId4"/>
    <p:sldLayoutId id="2147483720" r:id="rId5"/>
    <p:sldLayoutId id="2147483722" r:id="rId6"/>
    <p:sldLayoutId id="2147483723" r:id="rId7"/>
    <p:sldLayoutId id="2147483725" r:id="rId8"/>
    <p:sldLayoutId id="2147483711" r:id="rId9"/>
    <p:sldLayoutId id="2147483714" r:id="rId10"/>
    <p:sldLayoutId id="2147483752" r:id="rId11"/>
    <p:sldLayoutId id="2147483753" r:id="rId12"/>
    <p:sldLayoutId id="2147483728" r:id="rId13"/>
    <p:sldLayoutId id="2147483726" r:id="rId14"/>
    <p:sldLayoutId id="2147483754" r:id="rId15"/>
    <p:sldLayoutId id="2147483755" r:id="rId16"/>
    <p:sldLayoutId id="2147483756" r:id="rId17"/>
    <p:sldLayoutId id="2147483757" r:id="rId18"/>
    <p:sldLayoutId id="2147483758" r:id="rId19"/>
    <p:sldLayoutId id="2147483759" r:id="rId20"/>
    <p:sldLayoutId id="2147483772" r:id="rId21"/>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90A713B4-BFD5-4E96-AE64-B2A9710C9E5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25152BFE-C8A6-4DED-9437-48BA73DC733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040B3E-4EEA-4E84-AF19-B7776B23074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2A14248-1049-4DEB-B34D-B0CA1AE62116}" type="datetimeFigureOut">
              <a:rPr lang="zh-CN" altLang="en-US" smtClean="0"/>
              <a:t>2020/11/7</a:t>
            </a:fld>
            <a:endParaRPr lang="zh-CN" altLang="en-US"/>
          </a:p>
        </p:txBody>
      </p:sp>
      <p:sp>
        <p:nvSpPr>
          <p:cNvPr id="5" name="页脚占位符 4">
            <a:extLst>
              <a:ext uri="{FF2B5EF4-FFF2-40B4-BE49-F238E27FC236}">
                <a16:creationId xmlns:a16="http://schemas.microsoft.com/office/drawing/2014/main" id="{0A809EE4-989F-42C7-90D1-D7FF82DCE47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F575A5CE-0E0D-4D24-BC7B-DE92D074F6B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70CDCB7-EE9C-49DC-A5F6-B47F970F38D3}" type="slidenum">
              <a:rPr lang="zh-CN" altLang="en-US" smtClean="0"/>
              <a:t>‹#›</a:t>
            </a:fld>
            <a:endParaRPr lang="zh-CN" altLang="en-US"/>
          </a:p>
        </p:txBody>
      </p:sp>
    </p:spTree>
    <p:extLst>
      <p:ext uri="{BB962C8B-B14F-4D97-AF65-F5344CB8AC3E}">
        <p14:creationId xmlns:p14="http://schemas.microsoft.com/office/powerpoint/2010/main" val="3559320888"/>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43.svg"/><Relationship Id="rId3" Type="http://schemas.openxmlformats.org/officeDocument/2006/relationships/image" Target="../media/image38.png"/><Relationship Id="rId7" Type="http://schemas.openxmlformats.org/officeDocument/2006/relationships/image" Target="../media/image42.png"/><Relationship Id="rId12"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14.xml"/><Relationship Id="rId6" Type="http://schemas.openxmlformats.org/officeDocument/2006/relationships/image" Target="../media/image41.png"/><Relationship Id="rId11" Type="http://schemas.openxmlformats.org/officeDocument/2006/relationships/image" Target="../media/image46.png"/><Relationship Id="rId5" Type="http://schemas.openxmlformats.org/officeDocument/2006/relationships/image" Target="../media/image40.png"/><Relationship Id="rId10" Type="http://schemas.openxmlformats.org/officeDocument/2006/relationships/image" Target="../media/image45.svg"/><Relationship Id="rId4" Type="http://schemas.openxmlformats.org/officeDocument/2006/relationships/image" Target="../media/image39.svg"/><Relationship Id="rId9" Type="http://schemas.openxmlformats.org/officeDocument/2006/relationships/image" Target="../media/image44.png"/></Relationships>
</file>

<file path=ppt/slides/_rels/slide11.xml.rels><?xml version="1.0" encoding="UTF-8" standalone="yes"?>
<Relationships xmlns="http://schemas.openxmlformats.org/package/2006/relationships"><Relationship Id="rId3" Type="http://schemas.openxmlformats.org/officeDocument/2006/relationships/image" Target="../media/image48.svg"/><Relationship Id="rId2" Type="http://schemas.openxmlformats.org/officeDocument/2006/relationships/image" Target="../media/image47.png"/><Relationship Id="rId1" Type="http://schemas.openxmlformats.org/officeDocument/2006/relationships/slideLayout" Target="../slideLayouts/slideLayout3.xml"/><Relationship Id="rId4" Type="http://schemas.openxmlformats.org/officeDocument/2006/relationships/image" Target="../media/image49.png"/></Relationships>
</file>

<file path=ppt/slides/_rels/slide12.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51.svg"/><Relationship Id="rId2" Type="http://schemas.openxmlformats.org/officeDocument/2006/relationships/notesSlide" Target="../notesSlides/notesSlide10.xml"/><Relationship Id="rId1" Type="http://schemas.openxmlformats.org/officeDocument/2006/relationships/slideLayout" Target="../slideLayouts/slideLayout14.xml"/><Relationship Id="rId6" Type="http://schemas.openxmlformats.org/officeDocument/2006/relationships/image" Target="../media/image42.png"/><Relationship Id="rId5" Type="http://schemas.openxmlformats.org/officeDocument/2006/relationships/image" Target="../media/image46.png"/><Relationship Id="rId4" Type="http://schemas.openxmlformats.org/officeDocument/2006/relationships/image" Target="../media/image50.svg"/></Relationships>
</file>

<file path=ppt/slides/_rels/slide1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1.xml"/><Relationship Id="rId1" Type="http://schemas.openxmlformats.org/officeDocument/2006/relationships/slideLayout" Target="../slideLayouts/slideLayout14.xml"/><Relationship Id="rId4" Type="http://schemas.openxmlformats.org/officeDocument/2006/relationships/image" Target="../media/image51.svg"/></Relationships>
</file>

<file path=ppt/slides/_rels/slide14.xml.rels><?xml version="1.0" encoding="UTF-8" standalone="yes"?>
<Relationships xmlns="http://schemas.openxmlformats.org/package/2006/relationships"><Relationship Id="rId3" Type="http://schemas.openxmlformats.org/officeDocument/2006/relationships/image" Target="../media/image52.png"/><Relationship Id="rId7" Type="http://schemas.openxmlformats.org/officeDocument/2006/relationships/image" Target="../media/image51.svg"/><Relationship Id="rId2" Type="http://schemas.openxmlformats.org/officeDocument/2006/relationships/notesSlide" Target="../notesSlides/notesSlide12.xml"/><Relationship Id="rId1" Type="http://schemas.openxmlformats.org/officeDocument/2006/relationships/slideLayout" Target="../slideLayouts/slideLayout14.xml"/><Relationship Id="rId6" Type="http://schemas.openxmlformats.org/officeDocument/2006/relationships/image" Target="../media/image53.png"/><Relationship Id="rId5" Type="http://schemas.openxmlformats.org/officeDocument/2006/relationships/image" Target="../media/image46.png"/><Relationship Id="rId4" Type="http://schemas.openxmlformats.org/officeDocument/2006/relationships/image" Target="../media/image50.svg"/></Relationships>
</file>

<file path=ppt/slides/_rels/slide1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3.xml"/><Relationship Id="rId1" Type="http://schemas.openxmlformats.org/officeDocument/2006/relationships/slideLayout" Target="../slideLayouts/slideLayout19.xml"/><Relationship Id="rId5" Type="http://schemas.openxmlformats.org/officeDocument/2006/relationships/image" Target="../media/image56.tiff"/><Relationship Id="rId4" Type="http://schemas.openxmlformats.org/officeDocument/2006/relationships/image" Target="../media/image55.tiff"/></Relationships>
</file>

<file path=ppt/slides/_rels/slide16.xml.rels><?xml version="1.0" encoding="UTF-8" standalone="yes"?>
<Relationships xmlns="http://schemas.openxmlformats.org/package/2006/relationships"><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hyperlink" Target="https://blazor.net/" TargetMode="External"/><Relationship Id="rId1" Type="http://schemas.openxmlformats.org/officeDocument/2006/relationships/slideLayout" Target="../slideLayouts/slideLayout3.xml"/><Relationship Id="rId6" Type="http://schemas.openxmlformats.org/officeDocument/2006/relationships/image" Target="../media/image60.png"/><Relationship Id="rId5" Type="http://schemas.openxmlformats.org/officeDocument/2006/relationships/image" Target="../media/image59.svg"/><Relationship Id="rId4" Type="http://schemas.openxmlformats.org/officeDocument/2006/relationships/image" Target="../media/image58.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hyperlink" Target="https://github.com/aspnet/AzureSignalR-samples/tree/master/samples/ServerSideBlazor" TargetMode="External"/><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19.xml"/><Relationship Id="rId5" Type="http://schemas.openxmlformats.org/officeDocument/2006/relationships/image" Target="../media/image15.png"/><Relationship Id="rId4" Type="http://schemas.openxmlformats.org/officeDocument/2006/relationships/image" Target="../media/image14.png"/></Relationships>
</file>

<file path=ppt/slides/_rels/slide2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7.xml"/><Relationship Id="rId1" Type="http://schemas.openxmlformats.org/officeDocument/2006/relationships/slideLayout" Target="../slideLayouts/slideLayout5.xml"/><Relationship Id="rId5" Type="http://schemas.openxmlformats.org/officeDocument/2006/relationships/image" Target="../media/image65.png"/><Relationship Id="rId4" Type="http://schemas.openxmlformats.org/officeDocument/2006/relationships/image" Target="../media/image64.svg"/></Relationships>
</file>

<file path=ppt/slides/_rels/slide2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8.xml"/><Relationship Id="rId1" Type="http://schemas.openxmlformats.org/officeDocument/2006/relationships/slideLayout" Target="../slideLayouts/slideLayout5.xml"/><Relationship Id="rId4" Type="http://schemas.openxmlformats.org/officeDocument/2006/relationships/image" Target="../media/image67.png"/></Relationships>
</file>

<file path=ppt/slides/_rels/slide2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9.xml"/><Relationship Id="rId1" Type="http://schemas.openxmlformats.org/officeDocument/2006/relationships/slideLayout" Target="../slideLayouts/slideLayout14.xml"/><Relationship Id="rId5" Type="http://schemas.openxmlformats.org/officeDocument/2006/relationships/image" Target="../media/image70.png"/><Relationship Id="rId4" Type="http://schemas.openxmlformats.org/officeDocument/2006/relationships/image" Target="../media/image69.png"/></Relationships>
</file>

<file path=ppt/slides/_rels/slide23.xml.rels><?xml version="1.0" encoding="UTF-8" standalone="yes"?>
<Relationships xmlns="http://schemas.openxmlformats.org/package/2006/relationships"><Relationship Id="rId2" Type="http://schemas.openxmlformats.org/officeDocument/2006/relationships/hyperlink" Target="https://aka.ms/awesomeblazor" TargetMode="Externa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hyperlink" Target="https://aka.ms/webwindow" TargetMode="External"/><Relationship Id="rId2" Type="http://schemas.openxmlformats.org/officeDocument/2006/relationships/hyperlink" Target="https://aka.ms/blazorelectron" TargetMode="Externa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0.xml"/><Relationship Id="rId1" Type="http://schemas.openxmlformats.org/officeDocument/2006/relationships/slideLayout" Target="../slideLayouts/slideLayout13.xml"/><Relationship Id="rId4" Type="http://schemas.openxmlformats.org/officeDocument/2006/relationships/image" Target="../media/image72.png"/></Relationships>
</file>

<file path=ppt/slides/_rels/slide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16.xml"/><Relationship Id="rId5" Type="http://schemas.openxmlformats.org/officeDocument/2006/relationships/image" Target="../media/image18.png"/><Relationship Id="rId4" Type="http://schemas.openxmlformats.org/officeDocument/2006/relationships/image" Target="../media/image17.svg"/></Relationships>
</file>

<file path=ppt/slides/_rels/slide3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73.png"/></Relationships>
</file>

<file path=ppt/slides/_rels/slide31.xml.rels><?xml version="1.0" encoding="UTF-8" standalone="yes"?>
<Relationships xmlns="http://schemas.openxmlformats.org/package/2006/relationships"><Relationship Id="rId2" Type="http://schemas.openxmlformats.org/officeDocument/2006/relationships/hyperlink" Target="https://docs.microsoft.com/zh-cn/learn/modules/build-blazor-webassembly-visual-studio-code/" TargetMode="Externa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image" Target="../media/image74.jpg"/><Relationship Id="rId7" Type="http://schemas.openxmlformats.org/officeDocument/2006/relationships/image" Target="../media/image78.png"/><Relationship Id="rId2" Type="http://schemas.openxmlformats.org/officeDocument/2006/relationships/slideLayout" Target="../slideLayouts/slideLayout21.xml"/><Relationship Id="rId1" Type="http://schemas.openxmlformats.org/officeDocument/2006/relationships/tags" Target="../tags/tag1.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 Id="rId9" Type="http://schemas.openxmlformats.org/officeDocument/2006/relationships/image" Target="../media/image80.sv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21.xml"/><Relationship Id="rId1" Type="http://schemas.openxmlformats.org/officeDocument/2006/relationships/tags" Target="../tags/tag2.xml"/></Relationships>
</file>

<file path=ppt/slides/_rels/slide34.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slideLayout" Target="../slideLayouts/slideLayout21.xml"/><Relationship Id="rId1" Type="http://schemas.openxmlformats.org/officeDocument/2006/relationships/tags" Target="../tags/tag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1.xml"/></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27.xml"/><Relationship Id="rId1" Type="http://schemas.openxmlformats.org/officeDocument/2006/relationships/tags" Target="../tags/tag4.xml"/></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7.xml"/><Relationship Id="rId1" Type="http://schemas.openxmlformats.org/officeDocument/2006/relationships/tags" Target="../tags/tag5.xml"/></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27.xml"/><Relationship Id="rId1" Type="http://schemas.openxmlformats.org/officeDocument/2006/relationships/tags" Target="../tags/tag6.xml"/></Relationships>
</file>

<file path=ppt/slides/_rels/slide45.xml.rels><?xml version="1.0" encoding="UTF-8" standalone="yes"?>
<Relationships xmlns="http://schemas.openxmlformats.org/package/2006/relationships"><Relationship Id="rId2" Type="http://schemas.openxmlformats.org/officeDocument/2006/relationships/hyperlink" Target="https://blazor.net/" TargetMode="Externa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hyperlink" Target="https://bit.ly/2xJbcIK" TargetMode="External"/><Relationship Id="rId2" Type="http://schemas.openxmlformats.org/officeDocument/2006/relationships/notesSlide" Target="../notesSlides/notesSlide24.xml"/><Relationship Id="rId1" Type="http://schemas.openxmlformats.org/officeDocument/2006/relationships/slideLayout" Target="../slideLayouts/slideLayout20.xml"/><Relationship Id="rId6" Type="http://schemas.openxmlformats.org/officeDocument/2006/relationships/hyperlink" Target="https://bit.ly/2LUJD7n" TargetMode="External"/><Relationship Id="rId5" Type="http://schemas.openxmlformats.org/officeDocument/2006/relationships/hyperlink" Target="https://bit.ly/2K9opyd" TargetMode="External"/><Relationship Id="rId4" Type="http://schemas.openxmlformats.org/officeDocument/2006/relationships/hyperlink" Target="https://bit.ly/2LSJrWy"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xml"/><Relationship Id="rId1" Type="http://schemas.openxmlformats.org/officeDocument/2006/relationships/slideLayout" Target="../slideLayouts/slideLayout19.xml"/><Relationship Id="rId5" Type="http://schemas.openxmlformats.org/officeDocument/2006/relationships/image" Target="../media/image26.png"/><Relationship Id="rId4" Type="http://schemas.openxmlformats.org/officeDocument/2006/relationships/hyperlink" Target="https://webassembly.org/docs/high-level-goals/" TargetMode="External"/></Relationships>
</file>

<file path=ppt/slides/_rels/slide6.xml.rels><?xml version="1.0" encoding="UTF-8" standalone="yes"?>
<Relationships xmlns="http://schemas.openxmlformats.org/package/2006/relationships"><Relationship Id="rId8" Type="http://schemas.openxmlformats.org/officeDocument/2006/relationships/image" Target="../media/image32.jpe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hyperlink" Target="https://bit.ly/32yDOCP" TargetMode="External"/><Relationship Id="rId1" Type="http://schemas.openxmlformats.org/officeDocument/2006/relationships/slideLayout" Target="../slideLayouts/slideLayout19.xml"/><Relationship Id="rId6" Type="http://schemas.openxmlformats.org/officeDocument/2006/relationships/image" Target="../media/image30.png"/><Relationship Id="rId11" Type="http://schemas.openxmlformats.org/officeDocument/2006/relationships/image" Target="../media/image35.png"/><Relationship Id="rId5" Type="http://schemas.openxmlformats.org/officeDocument/2006/relationships/image" Target="../media/image29.jpeg"/><Relationship Id="rId10" Type="http://schemas.openxmlformats.org/officeDocument/2006/relationships/image" Target="../media/image34.png"/><Relationship Id="rId4" Type="http://schemas.openxmlformats.org/officeDocument/2006/relationships/image" Target="../media/image28.png"/><Relationship Id="rId9" Type="http://schemas.openxmlformats.org/officeDocument/2006/relationships/image" Target="../media/image33.png"/></Relationships>
</file>

<file path=ppt/slides/_rels/slide7.xml.rels><?xml version="1.0" encoding="UTF-8" standalone="yes"?>
<Relationships xmlns="http://schemas.openxmlformats.org/package/2006/relationships"><Relationship Id="rId3" Type="http://schemas.openxmlformats.org/officeDocument/2006/relationships/hyperlink" Target="https://caniuse.com/#search=wasm" TargetMode="External"/><Relationship Id="rId2" Type="http://schemas.openxmlformats.org/officeDocument/2006/relationships/notesSlide" Target="../notesSlides/notesSlide6.xml"/><Relationship Id="rId1" Type="http://schemas.openxmlformats.org/officeDocument/2006/relationships/slideLayout" Target="../slideLayouts/slideLayout19.xml"/><Relationship Id="rId4" Type="http://schemas.openxmlformats.org/officeDocument/2006/relationships/image" Target="../media/image36.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9C7298-752B-48BD-843F-683A22D59A7E}"/>
              </a:ext>
            </a:extLst>
          </p:cNvPr>
          <p:cNvSpPr>
            <a:spLocks noGrp="1"/>
          </p:cNvSpPr>
          <p:nvPr>
            <p:ph type="title"/>
          </p:nvPr>
        </p:nvSpPr>
        <p:spPr/>
        <p:txBody>
          <a:bodyPr/>
          <a:lstStyle/>
          <a:p>
            <a:r>
              <a:rPr lang="zh-CN" altLang="en-US" dirty="0"/>
              <a:t>初识</a:t>
            </a:r>
            <a:r>
              <a:rPr lang="en-US" dirty="0" err="1"/>
              <a:t>Blazor</a:t>
            </a:r>
            <a:endParaRPr lang="en-US" dirty="0"/>
          </a:p>
        </p:txBody>
      </p:sp>
      <p:sp>
        <p:nvSpPr>
          <p:cNvPr id="5" name="文本占位符 4">
            <a:extLst>
              <a:ext uri="{FF2B5EF4-FFF2-40B4-BE49-F238E27FC236}">
                <a16:creationId xmlns:a16="http://schemas.microsoft.com/office/drawing/2014/main" id="{F1115D3E-1220-44E4-9B31-C5DB93EC0D96}"/>
              </a:ext>
            </a:extLst>
          </p:cNvPr>
          <p:cNvSpPr>
            <a:spLocks noGrp="1"/>
          </p:cNvSpPr>
          <p:nvPr>
            <p:ph type="body" sz="quarter" idx="12"/>
          </p:nvPr>
        </p:nvSpPr>
        <p:spPr/>
        <p:txBody>
          <a:bodyPr/>
          <a:lstStyle/>
          <a:p>
            <a:r>
              <a:rPr lang="zh-CN" altLang="en-US" dirty="0"/>
              <a:t>张善友</a:t>
            </a:r>
          </a:p>
        </p:txBody>
      </p:sp>
    </p:spTree>
    <p:extLst>
      <p:ext uri="{BB962C8B-B14F-4D97-AF65-F5344CB8AC3E}">
        <p14:creationId xmlns:p14="http://schemas.microsoft.com/office/powerpoint/2010/main" val="477504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1FBDA5B1-5AA2-4EC5-9FE6-DEF3EF70130E}"/>
              </a:ext>
            </a:extLst>
          </p:cNvPr>
          <p:cNvGrpSpPr/>
          <p:nvPr/>
        </p:nvGrpSpPr>
        <p:grpSpPr>
          <a:xfrm>
            <a:off x="708946" y="1137367"/>
            <a:ext cx="4748598" cy="4316605"/>
            <a:chOff x="6763966" y="1195735"/>
            <a:chExt cx="4748598" cy="4316605"/>
          </a:xfrm>
        </p:grpSpPr>
        <p:sp>
          <p:nvSpPr>
            <p:cNvPr id="26" name="Rectangle 25">
              <a:extLst>
                <a:ext uri="{FF2B5EF4-FFF2-40B4-BE49-F238E27FC236}">
                  <a16:creationId xmlns:a16="http://schemas.microsoft.com/office/drawing/2014/main" id="{B49CD8FE-9D7F-4675-B7C0-1B1DDD54565C}"/>
                </a:ext>
              </a:extLst>
            </p:cNvPr>
            <p:cNvSpPr/>
            <p:nvPr/>
          </p:nvSpPr>
          <p:spPr>
            <a:xfrm>
              <a:off x="6763966" y="1195735"/>
              <a:ext cx="4748598" cy="4316605"/>
            </a:xfrm>
            <a:prstGeom prst="rect">
              <a:avLst/>
            </a:prstGeom>
            <a:solidFill>
              <a:schemeClr val="bg1"/>
            </a:solidFill>
            <a:ln>
              <a:noFill/>
            </a:ln>
            <a:effectLst>
              <a:outerShdw blurRad="2032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a:extLst>
                <a:ext uri="{FF2B5EF4-FFF2-40B4-BE49-F238E27FC236}">
                  <a16:creationId xmlns:a16="http://schemas.microsoft.com/office/drawing/2014/main" id="{FF0DBF84-1FBD-448D-864B-DB205F085E2E}"/>
                </a:ext>
              </a:extLst>
            </p:cNvPr>
            <p:cNvSpPr/>
            <p:nvPr/>
          </p:nvSpPr>
          <p:spPr>
            <a:xfrm>
              <a:off x="6763966" y="1195735"/>
              <a:ext cx="4748598" cy="1004505"/>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Rectangle 27">
              <a:extLst>
                <a:ext uri="{FF2B5EF4-FFF2-40B4-BE49-F238E27FC236}">
                  <a16:creationId xmlns:a16="http://schemas.microsoft.com/office/drawing/2014/main" id="{2DC9AE64-326B-4F1C-A7C6-5A5F94BF6469}"/>
                </a:ext>
              </a:extLst>
            </p:cNvPr>
            <p:cNvSpPr/>
            <p:nvPr/>
          </p:nvSpPr>
          <p:spPr>
            <a:xfrm>
              <a:off x="7263319" y="1573393"/>
              <a:ext cx="3774150" cy="40950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1" i="0" u="none" strike="noStrike" kern="1200" cap="none" spc="0" normalizeH="0" baseline="0" noProof="0">
                  <a:ln>
                    <a:noFill/>
                  </a:ln>
                  <a:solidFill>
                    <a:prstClr val="black">
                      <a:lumMod val="75000"/>
                      <a:lumOff val="25000"/>
                    </a:prstClr>
                  </a:solidFill>
                  <a:effectLst/>
                  <a:uLnTx/>
                  <a:uFillTx/>
                  <a:latin typeface="Consolas" panose="020B0609020204030204" pitchFamily="49" charset="0"/>
                  <a:ea typeface="+mn-ea"/>
                  <a:cs typeface="+mn-cs"/>
                </a:rPr>
                <a:t>https://...</a:t>
              </a:r>
            </a:p>
          </p:txBody>
        </p:sp>
        <p:sp>
          <p:nvSpPr>
            <p:cNvPr id="29" name="Rectangle 28">
              <a:extLst>
                <a:ext uri="{FF2B5EF4-FFF2-40B4-BE49-F238E27FC236}">
                  <a16:creationId xmlns:a16="http://schemas.microsoft.com/office/drawing/2014/main" id="{F4509062-C9DE-4F40-92A3-AC90AFCF1410}"/>
                </a:ext>
              </a:extLst>
            </p:cNvPr>
            <p:cNvSpPr/>
            <p:nvPr/>
          </p:nvSpPr>
          <p:spPr>
            <a:xfrm>
              <a:off x="11116043" y="1195735"/>
              <a:ext cx="396521" cy="27826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Rectangle 29">
              <a:extLst>
                <a:ext uri="{FF2B5EF4-FFF2-40B4-BE49-F238E27FC236}">
                  <a16:creationId xmlns:a16="http://schemas.microsoft.com/office/drawing/2014/main" id="{672EB90E-BA3B-4A89-9AE3-E64D0466A715}"/>
                </a:ext>
              </a:extLst>
            </p:cNvPr>
            <p:cNvSpPr/>
            <p:nvPr/>
          </p:nvSpPr>
          <p:spPr>
            <a:xfrm>
              <a:off x="10659232" y="1195735"/>
              <a:ext cx="396521" cy="278268"/>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Rectangle 30">
              <a:extLst>
                <a:ext uri="{FF2B5EF4-FFF2-40B4-BE49-F238E27FC236}">
                  <a16:creationId xmlns:a16="http://schemas.microsoft.com/office/drawing/2014/main" id="{B5BBC40A-6B23-45E6-A1FD-3953238C1114}"/>
                </a:ext>
              </a:extLst>
            </p:cNvPr>
            <p:cNvSpPr/>
            <p:nvPr/>
          </p:nvSpPr>
          <p:spPr>
            <a:xfrm>
              <a:off x="10197388" y="1195735"/>
              <a:ext cx="396521" cy="278268"/>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Isosceles Triangle 31">
              <a:extLst>
                <a:ext uri="{FF2B5EF4-FFF2-40B4-BE49-F238E27FC236}">
                  <a16:creationId xmlns:a16="http://schemas.microsoft.com/office/drawing/2014/main" id="{E6FA25A3-6536-4629-B890-D2A6622C4746}"/>
                </a:ext>
              </a:extLst>
            </p:cNvPr>
            <p:cNvSpPr/>
            <p:nvPr/>
          </p:nvSpPr>
          <p:spPr>
            <a:xfrm rot="16200000">
              <a:off x="6876308" y="1698472"/>
              <a:ext cx="255155" cy="159346"/>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33" name="Straight Connector 32">
              <a:extLst>
                <a:ext uri="{FF2B5EF4-FFF2-40B4-BE49-F238E27FC236}">
                  <a16:creationId xmlns:a16="http://schemas.microsoft.com/office/drawing/2014/main" id="{969E559E-763B-4A45-BB72-F87D73AD7E30}"/>
                </a:ext>
              </a:extLst>
            </p:cNvPr>
            <p:cNvCxnSpPr>
              <a:cxnSpLocks/>
            </p:cNvCxnSpPr>
            <p:nvPr/>
          </p:nvCxnSpPr>
          <p:spPr>
            <a:xfrm>
              <a:off x="11135159" y="1650567"/>
              <a:ext cx="278938" cy="0"/>
            </a:xfrm>
            <a:prstGeom prst="line">
              <a:avLst/>
            </a:prstGeom>
            <a:ln w="412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FD29F0D7-8713-4865-B393-E72BF526D6B1}"/>
                </a:ext>
              </a:extLst>
            </p:cNvPr>
            <p:cNvCxnSpPr>
              <a:cxnSpLocks/>
            </p:cNvCxnSpPr>
            <p:nvPr/>
          </p:nvCxnSpPr>
          <p:spPr>
            <a:xfrm>
              <a:off x="11135159" y="1910364"/>
              <a:ext cx="278938" cy="0"/>
            </a:xfrm>
            <a:prstGeom prst="line">
              <a:avLst/>
            </a:prstGeom>
            <a:ln w="412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4E850284-E5DC-48AA-9B2B-EE83FDC0444A}"/>
                </a:ext>
              </a:extLst>
            </p:cNvPr>
            <p:cNvCxnSpPr>
              <a:cxnSpLocks/>
            </p:cNvCxnSpPr>
            <p:nvPr/>
          </p:nvCxnSpPr>
          <p:spPr>
            <a:xfrm>
              <a:off x="11135159" y="1780038"/>
              <a:ext cx="278938" cy="0"/>
            </a:xfrm>
            <a:prstGeom prst="line">
              <a:avLst/>
            </a:prstGeom>
            <a:ln w="412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5A49131C-D546-4072-9F34-4F4CE181504B}"/>
                </a:ext>
              </a:extLst>
            </p:cNvPr>
            <p:cNvGrpSpPr/>
            <p:nvPr/>
          </p:nvGrpSpPr>
          <p:grpSpPr>
            <a:xfrm>
              <a:off x="11231013" y="1272348"/>
              <a:ext cx="166584" cy="125041"/>
              <a:chOff x="7112262" y="1295498"/>
              <a:chExt cx="96702" cy="54274"/>
            </a:xfrm>
          </p:grpSpPr>
          <p:cxnSp>
            <p:nvCxnSpPr>
              <p:cNvPr id="44" name="Straight Connector 43">
                <a:extLst>
                  <a:ext uri="{FF2B5EF4-FFF2-40B4-BE49-F238E27FC236}">
                    <a16:creationId xmlns:a16="http://schemas.microsoft.com/office/drawing/2014/main" id="{E4499A3F-8816-4E3E-A03A-CF4885C31E46}"/>
                  </a:ext>
                </a:extLst>
              </p:cNvPr>
              <p:cNvCxnSpPr/>
              <p:nvPr/>
            </p:nvCxnSpPr>
            <p:spPr>
              <a:xfrm>
                <a:off x="7112262" y="1295498"/>
                <a:ext cx="96702" cy="54274"/>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971246C5-8B2C-40FF-8E07-11F27AC59454}"/>
                  </a:ext>
                </a:extLst>
              </p:cNvPr>
              <p:cNvCxnSpPr>
                <a:cxnSpLocks/>
              </p:cNvCxnSpPr>
              <p:nvPr/>
            </p:nvCxnSpPr>
            <p:spPr>
              <a:xfrm flipH="1">
                <a:off x="7112262" y="1295498"/>
                <a:ext cx="96702" cy="54274"/>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38" name="Straight Connector 37">
              <a:extLst>
                <a:ext uri="{FF2B5EF4-FFF2-40B4-BE49-F238E27FC236}">
                  <a16:creationId xmlns:a16="http://schemas.microsoft.com/office/drawing/2014/main" id="{C0DF868B-C29E-42D7-BB0D-94A7414DF34F}"/>
                </a:ext>
              </a:extLst>
            </p:cNvPr>
            <p:cNvCxnSpPr>
              <a:cxnSpLocks/>
            </p:cNvCxnSpPr>
            <p:nvPr/>
          </p:nvCxnSpPr>
          <p:spPr>
            <a:xfrm>
              <a:off x="10286853" y="1393086"/>
              <a:ext cx="217560"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39" name="Group 38">
              <a:extLst>
                <a:ext uri="{FF2B5EF4-FFF2-40B4-BE49-F238E27FC236}">
                  <a16:creationId xmlns:a16="http://schemas.microsoft.com/office/drawing/2014/main" id="{D4F5380F-9426-4441-A784-50D7DD20A012}"/>
                </a:ext>
              </a:extLst>
            </p:cNvPr>
            <p:cNvGrpSpPr/>
            <p:nvPr/>
          </p:nvGrpSpPr>
          <p:grpSpPr>
            <a:xfrm>
              <a:off x="10768068" y="1272348"/>
              <a:ext cx="198261" cy="120737"/>
              <a:chOff x="6731064" y="1250524"/>
              <a:chExt cx="126294" cy="56142"/>
            </a:xfrm>
          </p:grpSpPr>
          <p:cxnSp>
            <p:nvCxnSpPr>
              <p:cNvPr id="40" name="Straight Connector 39">
                <a:extLst>
                  <a:ext uri="{FF2B5EF4-FFF2-40B4-BE49-F238E27FC236}">
                    <a16:creationId xmlns:a16="http://schemas.microsoft.com/office/drawing/2014/main" id="{FE087D91-68FB-4680-8437-BCF48D636C40}"/>
                  </a:ext>
                </a:extLst>
              </p:cNvPr>
              <p:cNvCxnSpPr>
                <a:cxnSpLocks/>
              </p:cNvCxnSpPr>
              <p:nvPr/>
            </p:nvCxnSpPr>
            <p:spPr>
              <a:xfrm>
                <a:off x="6731064" y="1306666"/>
                <a:ext cx="126294"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877D68D4-FC2C-4DE2-B3A6-AAED2E457844}"/>
                  </a:ext>
                </a:extLst>
              </p:cNvPr>
              <p:cNvCxnSpPr>
                <a:cxnSpLocks/>
              </p:cNvCxnSpPr>
              <p:nvPr/>
            </p:nvCxnSpPr>
            <p:spPr>
              <a:xfrm>
                <a:off x="6731064" y="1252392"/>
                <a:ext cx="126294"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B34CDE95-F017-428B-8FA6-5A376D0A5E5E}"/>
                  </a:ext>
                </a:extLst>
              </p:cNvPr>
              <p:cNvCxnSpPr>
                <a:cxnSpLocks/>
              </p:cNvCxnSpPr>
              <p:nvPr/>
            </p:nvCxnSpPr>
            <p:spPr>
              <a:xfrm>
                <a:off x="6855420" y="1250524"/>
                <a:ext cx="0" cy="54274"/>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FB46B425-0DB1-49CE-8378-AF201F9DACBB}"/>
                  </a:ext>
                </a:extLst>
              </p:cNvPr>
              <p:cNvCxnSpPr>
                <a:cxnSpLocks/>
              </p:cNvCxnSpPr>
              <p:nvPr/>
            </p:nvCxnSpPr>
            <p:spPr>
              <a:xfrm>
                <a:off x="6734036" y="1250524"/>
                <a:ext cx="0" cy="54274"/>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grpSp>
      <p:pic>
        <p:nvPicPr>
          <p:cNvPr id="11" name="Graphic 10">
            <a:extLst>
              <a:ext uri="{FF2B5EF4-FFF2-40B4-BE49-F238E27FC236}">
                <a16:creationId xmlns:a16="http://schemas.microsoft.com/office/drawing/2014/main" id="{DFE1E9DC-A8FD-4C35-BAB4-87CE31AAA46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26653" y="2576564"/>
            <a:ext cx="955914" cy="1012814"/>
          </a:xfrm>
          <a:prstGeom prst="rect">
            <a:avLst/>
          </a:prstGeom>
        </p:spPr>
      </p:pic>
      <p:pic>
        <p:nvPicPr>
          <p:cNvPr id="14" name="Picture 13">
            <a:extLst>
              <a:ext uri="{FF2B5EF4-FFF2-40B4-BE49-F238E27FC236}">
                <a16:creationId xmlns:a16="http://schemas.microsoft.com/office/drawing/2014/main" id="{4D94904E-BD8D-42C8-BCF0-DAF626A2AD3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95537" y="2427638"/>
            <a:ext cx="1855154" cy="1310666"/>
          </a:xfrm>
          <a:prstGeom prst="rect">
            <a:avLst/>
          </a:prstGeom>
        </p:spPr>
      </p:pic>
      <p:pic>
        <p:nvPicPr>
          <p:cNvPr id="16" name="Picture 15">
            <a:extLst>
              <a:ext uri="{FF2B5EF4-FFF2-40B4-BE49-F238E27FC236}">
                <a16:creationId xmlns:a16="http://schemas.microsoft.com/office/drawing/2014/main" id="{379009CE-9270-49AA-914F-EE4FF9CD331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60606" y="2610050"/>
            <a:ext cx="1091565" cy="945841"/>
          </a:xfrm>
          <a:prstGeom prst="rect">
            <a:avLst/>
          </a:prstGeom>
        </p:spPr>
      </p:pic>
      <p:sp>
        <p:nvSpPr>
          <p:cNvPr id="17" name="Rectangle 16">
            <a:extLst>
              <a:ext uri="{FF2B5EF4-FFF2-40B4-BE49-F238E27FC236}">
                <a16:creationId xmlns:a16="http://schemas.microsoft.com/office/drawing/2014/main" id="{6C336232-8893-4D94-BAF3-969DCDA6AF22}"/>
              </a:ext>
            </a:extLst>
          </p:cNvPr>
          <p:cNvSpPr/>
          <p:nvPr/>
        </p:nvSpPr>
        <p:spPr>
          <a:xfrm>
            <a:off x="1057995" y="4064041"/>
            <a:ext cx="4050500" cy="945841"/>
          </a:xfrm>
          <a:prstGeom prst="rect">
            <a:avLst/>
          </a:prstGeom>
          <a:solidFill>
            <a:srgbClr val="FFDB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44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JS</a:t>
            </a:r>
          </a:p>
        </p:txBody>
      </p:sp>
      <p:grpSp>
        <p:nvGrpSpPr>
          <p:cNvPr id="6" name="Group 5">
            <a:extLst>
              <a:ext uri="{FF2B5EF4-FFF2-40B4-BE49-F238E27FC236}">
                <a16:creationId xmlns:a16="http://schemas.microsoft.com/office/drawing/2014/main" id="{8E6DF952-40B5-4BA2-BE85-F105359DC584}"/>
              </a:ext>
            </a:extLst>
          </p:cNvPr>
          <p:cNvGrpSpPr/>
          <p:nvPr/>
        </p:nvGrpSpPr>
        <p:grpSpPr>
          <a:xfrm rot="21106531">
            <a:off x="5390997" y="2157820"/>
            <a:ext cx="2274957" cy="2542359"/>
            <a:chOff x="4860128" y="2197348"/>
            <a:chExt cx="1590712" cy="2542359"/>
          </a:xfrm>
        </p:grpSpPr>
        <p:pic>
          <p:nvPicPr>
            <p:cNvPr id="21" name="Graphic 20" descr="Line Arrow: Clockwise curve">
              <a:extLst>
                <a:ext uri="{FF2B5EF4-FFF2-40B4-BE49-F238E27FC236}">
                  <a16:creationId xmlns:a16="http://schemas.microsoft.com/office/drawing/2014/main" id="{562C8EDC-19E5-43AB-ADC6-B74F88E1CE1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7200000">
              <a:off x="5052262" y="2197348"/>
              <a:ext cx="1398578" cy="1398578"/>
            </a:xfrm>
            <a:prstGeom prst="rect">
              <a:avLst/>
            </a:prstGeom>
          </p:spPr>
        </p:pic>
        <p:pic>
          <p:nvPicPr>
            <p:cNvPr id="47" name="Graphic 46" descr="Line Arrow: Clockwise curve">
              <a:extLst>
                <a:ext uri="{FF2B5EF4-FFF2-40B4-BE49-F238E27FC236}">
                  <a16:creationId xmlns:a16="http://schemas.microsoft.com/office/drawing/2014/main" id="{9BB20BAA-630C-4C2D-BA43-61EF2EECEB6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7200000" flipH="1" flipV="1">
              <a:off x="4860128" y="3341129"/>
              <a:ext cx="1398578" cy="1398578"/>
            </a:xfrm>
            <a:prstGeom prst="rect">
              <a:avLst/>
            </a:prstGeom>
          </p:spPr>
        </p:pic>
      </p:grpSp>
      <p:pic>
        <p:nvPicPr>
          <p:cNvPr id="8" name="Graphic 7" descr="Server">
            <a:extLst>
              <a:ext uri="{FF2B5EF4-FFF2-40B4-BE49-F238E27FC236}">
                <a16:creationId xmlns:a16="http://schemas.microsoft.com/office/drawing/2014/main" id="{77AE6B43-F085-4A5F-B69C-08B4B384277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737972" y="997626"/>
            <a:ext cx="3738664" cy="3738664"/>
          </a:xfrm>
          <a:prstGeom prst="rect">
            <a:avLst/>
          </a:prstGeom>
        </p:spPr>
      </p:pic>
      <p:grpSp>
        <p:nvGrpSpPr>
          <p:cNvPr id="65" name="Group 64">
            <a:extLst>
              <a:ext uri="{FF2B5EF4-FFF2-40B4-BE49-F238E27FC236}">
                <a16:creationId xmlns:a16="http://schemas.microsoft.com/office/drawing/2014/main" id="{274AED7D-40EC-417C-B7AB-CF9A032A32F8}"/>
              </a:ext>
            </a:extLst>
          </p:cNvPr>
          <p:cNvGrpSpPr/>
          <p:nvPr/>
        </p:nvGrpSpPr>
        <p:grpSpPr>
          <a:xfrm>
            <a:off x="7528157" y="2301360"/>
            <a:ext cx="4158294" cy="2767915"/>
            <a:chOff x="435991" y="2301360"/>
            <a:chExt cx="4158294" cy="2767915"/>
          </a:xfrm>
        </p:grpSpPr>
        <p:pic>
          <p:nvPicPr>
            <p:cNvPr id="24" name="Picture 23">
              <a:extLst>
                <a:ext uri="{FF2B5EF4-FFF2-40B4-BE49-F238E27FC236}">
                  <a16:creationId xmlns:a16="http://schemas.microsoft.com/office/drawing/2014/main" id="{79978B70-66DE-4E8F-B915-194EDB92DEFA}"/>
                </a:ext>
              </a:extLst>
            </p:cNvPr>
            <p:cNvPicPr>
              <a:picLocks noChangeAspect="1"/>
            </p:cNvPicPr>
            <p:nvPr/>
          </p:nvPicPr>
          <p:blipFill>
            <a:blip r:embed="rId11"/>
            <a:stretch>
              <a:fillRect/>
            </a:stretch>
          </p:blipFill>
          <p:spPr>
            <a:xfrm>
              <a:off x="435991" y="2301360"/>
              <a:ext cx="4158294" cy="2767915"/>
            </a:xfrm>
            <a:prstGeom prst="rect">
              <a:avLst/>
            </a:prstGeom>
            <a:effectLst>
              <a:outerShdw blurRad="50800" dist="38100" dir="5400000" algn="t" rotWithShape="0">
                <a:prstClr val="black">
                  <a:alpha val="27000"/>
                </a:prstClr>
              </a:outerShdw>
            </a:effectLst>
          </p:spPr>
        </p:pic>
        <p:sp>
          <p:nvSpPr>
            <p:cNvPr id="4" name="Freeform: Shape 3">
              <a:extLst>
                <a:ext uri="{FF2B5EF4-FFF2-40B4-BE49-F238E27FC236}">
                  <a16:creationId xmlns:a16="http://schemas.microsoft.com/office/drawing/2014/main" id="{4C48DCCC-3939-4E9D-95BE-CC99759ECC07}"/>
                </a:ext>
              </a:extLst>
            </p:cNvPr>
            <p:cNvSpPr/>
            <p:nvPr/>
          </p:nvSpPr>
          <p:spPr>
            <a:xfrm>
              <a:off x="590145" y="2575128"/>
              <a:ext cx="3819727" cy="2308698"/>
            </a:xfrm>
            <a:custGeom>
              <a:avLst/>
              <a:gdLst>
                <a:gd name="connsiteX0" fmla="*/ 103761 w 3819727"/>
                <a:gd name="connsiteY0" fmla="*/ 2075234 h 2308698"/>
                <a:gd name="connsiteX1" fmla="*/ 103761 w 3819727"/>
                <a:gd name="connsiteY1" fmla="*/ 2075234 h 2308698"/>
                <a:gd name="connsiteX2" fmla="*/ 103761 w 3819727"/>
                <a:gd name="connsiteY2" fmla="*/ 2010383 h 2308698"/>
                <a:gd name="connsiteX3" fmla="*/ 0 w 3819727"/>
                <a:gd name="connsiteY3" fmla="*/ 1504545 h 2308698"/>
                <a:gd name="connsiteX4" fmla="*/ 194553 w 3819727"/>
                <a:gd name="connsiteY4" fmla="*/ 1089498 h 2308698"/>
                <a:gd name="connsiteX5" fmla="*/ 810638 w 3819727"/>
                <a:gd name="connsiteY5" fmla="*/ 1005191 h 2308698"/>
                <a:gd name="connsiteX6" fmla="*/ 966281 w 3819727"/>
                <a:gd name="connsiteY6" fmla="*/ 603115 h 2308698"/>
                <a:gd name="connsiteX7" fmla="*/ 1420238 w 3819727"/>
                <a:gd name="connsiteY7" fmla="*/ 434502 h 2308698"/>
                <a:gd name="connsiteX8" fmla="*/ 1562910 w 3819727"/>
                <a:gd name="connsiteY8" fmla="*/ 505838 h 2308698"/>
                <a:gd name="connsiteX9" fmla="*/ 2016868 w 3819727"/>
                <a:gd name="connsiteY9" fmla="*/ 0 h 2308698"/>
                <a:gd name="connsiteX10" fmla="*/ 2808051 w 3819727"/>
                <a:gd name="connsiteY10" fmla="*/ 32425 h 2308698"/>
                <a:gd name="connsiteX11" fmla="*/ 3197157 w 3819727"/>
                <a:gd name="connsiteY11" fmla="*/ 499353 h 2308698"/>
                <a:gd name="connsiteX12" fmla="*/ 3281464 w 3819727"/>
                <a:gd name="connsiteY12" fmla="*/ 1024647 h 2308698"/>
                <a:gd name="connsiteX13" fmla="*/ 3709481 w 3819727"/>
                <a:gd name="connsiteY13" fmla="*/ 1238655 h 2308698"/>
                <a:gd name="connsiteX14" fmla="*/ 3819727 w 3819727"/>
                <a:gd name="connsiteY14" fmla="*/ 1614791 h 2308698"/>
                <a:gd name="connsiteX15" fmla="*/ 3631659 w 3819727"/>
                <a:gd name="connsiteY15" fmla="*/ 2068749 h 2308698"/>
                <a:gd name="connsiteX16" fmla="*/ 2866417 w 3819727"/>
                <a:gd name="connsiteY16" fmla="*/ 2308698 h 2308698"/>
                <a:gd name="connsiteX17" fmla="*/ 350195 w 3819727"/>
                <a:gd name="connsiteY17" fmla="*/ 2276272 h 2308698"/>
                <a:gd name="connsiteX18" fmla="*/ 103761 w 3819727"/>
                <a:gd name="connsiteY18" fmla="*/ 2075234 h 2308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819727" h="2308698">
                  <a:moveTo>
                    <a:pt x="103761" y="2075234"/>
                  </a:moveTo>
                  <a:lnTo>
                    <a:pt x="103761" y="2075234"/>
                  </a:lnTo>
                  <a:lnTo>
                    <a:pt x="103761" y="2010383"/>
                  </a:lnTo>
                  <a:lnTo>
                    <a:pt x="0" y="1504545"/>
                  </a:lnTo>
                  <a:lnTo>
                    <a:pt x="194553" y="1089498"/>
                  </a:lnTo>
                  <a:lnTo>
                    <a:pt x="810638" y="1005191"/>
                  </a:lnTo>
                  <a:lnTo>
                    <a:pt x="966281" y="603115"/>
                  </a:lnTo>
                  <a:lnTo>
                    <a:pt x="1420238" y="434502"/>
                  </a:lnTo>
                  <a:lnTo>
                    <a:pt x="1562910" y="505838"/>
                  </a:lnTo>
                  <a:lnTo>
                    <a:pt x="2016868" y="0"/>
                  </a:lnTo>
                  <a:lnTo>
                    <a:pt x="2808051" y="32425"/>
                  </a:lnTo>
                  <a:lnTo>
                    <a:pt x="3197157" y="499353"/>
                  </a:lnTo>
                  <a:lnTo>
                    <a:pt x="3281464" y="1024647"/>
                  </a:lnTo>
                  <a:lnTo>
                    <a:pt x="3709481" y="1238655"/>
                  </a:lnTo>
                  <a:lnTo>
                    <a:pt x="3819727" y="1614791"/>
                  </a:lnTo>
                  <a:lnTo>
                    <a:pt x="3631659" y="2068749"/>
                  </a:lnTo>
                  <a:lnTo>
                    <a:pt x="2866417" y="2308698"/>
                  </a:lnTo>
                  <a:lnTo>
                    <a:pt x="350195" y="2276272"/>
                  </a:lnTo>
                  <a:lnTo>
                    <a:pt x="103761" y="207523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2" name="Group 1">
            <a:extLst>
              <a:ext uri="{FF2B5EF4-FFF2-40B4-BE49-F238E27FC236}">
                <a16:creationId xmlns:a16="http://schemas.microsoft.com/office/drawing/2014/main" id="{41BD5B54-7F50-4437-B743-54FD8C02CFA6}"/>
              </a:ext>
            </a:extLst>
          </p:cNvPr>
          <p:cNvGrpSpPr/>
          <p:nvPr/>
        </p:nvGrpSpPr>
        <p:grpSpPr>
          <a:xfrm>
            <a:off x="1254055" y="3027604"/>
            <a:ext cx="3618881" cy="770317"/>
            <a:chOff x="1254055" y="3027604"/>
            <a:chExt cx="3618881" cy="770317"/>
          </a:xfrm>
        </p:grpSpPr>
        <p:grpSp>
          <p:nvGrpSpPr>
            <p:cNvPr id="52" name="Group 51">
              <a:extLst>
                <a:ext uri="{FF2B5EF4-FFF2-40B4-BE49-F238E27FC236}">
                  <a16:creationId xmlns:a16="http://schemas.microsoft.com/office/drawing/2014/main" id="{1BFB06E8-7A0D-4DB3-9291-C817FC4102CB}"/>
                </a:ext>
              </a:extLst>
            </p:cNvPr>
            <p:cNvGrpSpPr/>
            <p:nvPr/>
          </p:nvGrpSpPr>
          <p:grpSpPr>
            <a:xfrm>
              <a:off x="2216248" y="3102752"/>
              <a:ext cx="2656688" cy="624681"/>
              <a:chOff x="977953" y="2433131"/>
              <a:chExt cx="6182954" cy="1453829"/>
            </a:xfrm>
            <a:solidFill>
              <a:schemeClr val="tx1"/>
            </a:solidFill>
            <a:effectLst>
              <a:outerShdw blurRad="165100" dist="38100" dir="5400000" algn="t" rotWithShape="0">
                <a:prstClr val="black">
                  <a:alpha val="40000"/>
                </a:prstClr>
              </a:outerShdw>
            </a:effectLst>
          </p:grpSpPr>
          <p:sp>
            <p:nvSpPr>
              <p:cNvPr id="53" name="Freeform: Shape 52">
                <a:extLst>
                  <a:ext uri="{FF2B5EF4-FFF2-40B4-BE49-F238E27FC236}">
                    <a16:creationId xmlns:a16="http://schemas.microsoft.com/office/drawing/2014/main" id="{246E14C2-1C99-4B41-BB44-040955B9015E}"/>
                  </a:ext>
                </a:extLst>
              </p:cNvPr>
              <p:cNvSpPr/>
              <p:nvPr/>
            </p:nvSpPr>
            <p:spPr>
              <a:xfrm>
                <a:off x="2256408" y="2433131"/>
                <a:ext cx="290494" cy="1452467"/>
              </a:xfrm>
              <a:custGeom>
                <a:avLst/>
                <a:gdLst/>
                <a:ahLst/>
                <a:cxnLst/>
                <a:rect l="l" t="t" r="r" b="b"/>
                <a:pathLst>
                  <a:path w="290494" h="1452467">
                    <a:moveTo>
                      <a:pt x="0" y="0"/>
                    </a:moveTo>
                    <a:lnTo>
                      <a:pt x="290494" y="0"/>
                    </a:lnTo>
                    <a:lnTo>
                      <a:pt x="290494" y="1452467"/>
                    </a:lnTo>
                    <a:lnTo>
                      <a:pt x="0" y="1452467"/>
                    </a:lnTo>
                    <a:lnTo>
                      <a:pt x="0" y="0"/>
                    </a:lnTo>
                    <a:close/>
                  </a:path>
                </a:pathLst>
              </a:custGeom>
              <a:solidFill>
                <a:srgbClr val="231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4" name="Freeform: Shape 53">
                <a:extLst>
                  <a:ext uri="{FF2B5EF4-FFF2-40B4-BE49-F238E27FC236}">
                    <a16:creationId xmlns:a16="http://schemas.microsoft.com/office/drawing/2014/main" id="{E7B22F2F-AE9B-4825-A8B3-D457995A1F4A}"/>
                  </a:ext>
                </a:extLst>
              </p:cNvPr>
              <p:cNvSpPr/>
              <p:nvPr/>
            </p:nvSpPr>
            <p:spPr>
              <a:xfrm>
                <a:off x="977953" y="2435236"/>
                <a:ext cx="1159869" cy="1450362"/>
              </a:xfrm>
              <a:custGeom>
                <a:avLst/>
                <a:gdLst/>
                <a:ahLst/>
                <a:cxnLst/>
                <a:rect l="l" t="t" r="r" b="b"/>
                <a:pathLst>
                  <a:path w="1159869" h="1450362">
                    <a:moveTo>
                      <a:pt x="0" y="0"/>
                    </a:moveTo>
                    <a:lnTo>
                      <a:pt x="290493" y="0"/>
                    </a:lnTo>
                    <a:lnTo>
                      <a:pt x="290493" y="366274"/>
                    </a:lnTo>
                    <a:cubicBezTo>
                      <a:pt x="355047" y="329787"/>
                      <a:pt x="421356" y="306281"/>
                      <a:pt x="489418" y="295756"/>
                    </a:cubicBezTo>
                    <a:cubicBezTo>
                      <a:pt x="557481" y="285231"/>
                      <a:pt x="623789" y="286283"/>
                      <a:pt x="688343" y="298914"/>
                    </a:cubicBezTo>
                    <a:cubicBezTo>
                      <a:pt x="752897" y="311544"/>
                      <a:pt x="813592" y="334348"/>
                      <a:pt x="870428" y="367327"/>
                    </a:cubicBezTo>
                    <a:cubicBezTo>
                      <a:pt x="927264" y="400306"/>
                      <a:pt x="977082" y="441704"/>
                      <a:pt x="1019885" y="491523"/>
                    </a:cubicBezTo>
                    <a:cubicBezTo>
                      <a:pt x="1062687" y="541342"/>
                      <a:pt x="1096718" y="598178"/>
                      <a:pt x="1121978" y="662030"/>
                    </a:cubicBezTo>
                    <a:cubicBezTo>
                      <a:pt x="1147239" y="725883"/>
                      <a:pt x="1159869" y="794998"/>
                      <a:pt x="1159869" y="869375"/>
                    </a:cubicBezTo>
                    <a:cubicBezTo>
                      <a:pt x="1159869" y="949366"/>
                      <a:pt x="1144783" y="1024796"/>
                      <a:pt x="1114611" y="1095666"/>
                    </a:cubicBezTo>
                    <a:cubicBezTo>
                      <a:pt x="1084439" y="1166535"/>
                      <a:pt x="1043040" y="1228282"/>
                      <a:pt x="990414" y="1280908"/>
                    </a:cubicBezTo>
                    <a:cubicBezTo>
                      <a:pt x="937789" y="1333533"/>
                      <a:pt x="876392" y="1374932"/>
                      <a:pt x="806225" y="1405104"/>
                    </a:cubicBezTo>
                    <a:cubicBezTo>
                      <a:pt x="736057" y="1435276"/>
                      <a:pt x="660978" y="1450362"/>
                      <a:pt x="580987" y="1450362"/>
                    </a:cubicBezTo>
                    <a:cubicBezTo>
                      <a:pt x="500996" y="1450362"/>
                      <a:pt x="425566" y="1435276"/>
                      <a:pt x="354697" y="1405104"/>
                    </a:cubicBezTo>
                    <a:cubicBezTo>
                      <a:pt x="283827" y="1374932"/>
                      <a:pt x="222080" y="1333533"/>
                      <a:pt x="169454" y="1280908"/>
                    </a:cubicBezTo>
                    <a:cubicBezTo>
                      <a:pt x="116829" y="1228282"/>
                      <a:pt x="75430" y="1166535"/>
                      <a:pt x="45258" y="1095666"/>
                    </a:cubicBezTo>
                    <a:cubicBezTo>
                      <a:pt x="15086" y="1024796"/>
                      <a:pt x="0" y="949366"/>
                      <a:pt x="0" y="869375"/>
                    </a:cubicBezTo>
                    <a:lnTo>
                      <a:pt x="0" y="0"/>
                    </a:lnTo>
                    <a:close/>
                    <a:moveTo>
                      <a:pt x="580987" y="578882"/>
                    </a:moveTo>
                    <a:cubicBezTo>
                      <a:pt x="540290" y="578882"/>
                      <a:pt x="502399" y="586600"/>
                      <a:pt x="467316" y="602037"/>
                    </a:cubicBezTo>
                    <a:cubicBezTo>
                      <a:pt x="432232" y="617474"/>
                      <a:pt x="401709" y="638173"/>
                      <a:pt x="375747" y="664135"/>
                    </a:cubicBezTo>
                    <a:cubicBezTo>
                      <a:pt x="349785" y="690097"/>
                      <a:pt x="329085" y="720971"/>
                      <a:pt x="313649" y="756756"/>
                    </a:cubicBezTo>
                    <a:cubicBezTo>
                      <a:pt x="298212" y="792542"/>
                      <a:pt x="290493" y="830081"/>
                      <a:pt x="290493" y="869375"/>
                    </a:cubicBezTo>
                    <a:cubicBezTo>
                      <a:pt x="290493" y="910073"/>
                      <a:pt x="298212" y="947963"/>
                      <a:pt x="313649" y="983047"/>
                    </a:cubicBezTo>
                    <a:cubicBezTo>
                      <a:pt x="329085" y="1018130"/>
                      <a:pt x="349785" y="1048653"/>
                      <a:pt x="375747" y="1074615"/>
                    </a:cubicBezTo>
                    <a:cubicBezTo>
                      <a:pt x="401709" y="1100577"/>
                      <a:pt x="432232" y="1121277"/>
                      <a:pt x="467316" y="1136713"/>
                    </a:cubicBezTo>
                    <a:cubicBezTo>
                      <a:pt x="502399" y="1152150"/>
                      <a:pt x="540290" y="1159869"/>
                      <a:pt x="580987" y="1159869"/>
                    </a:cubicBezTo>
                    <a:cubicBezTo>
                      <a:pt x="620281" y="1159869"/>
                      <a:pt x="657470" y="1152150"/>
                      <a:pt x="692553" y="1136713"/>
                    </a:cubicBezTo>
                    <a:cubicBezTo>
                      <a:pt x="727637" y="1121277"/>
                      <a:pt x="758511" y="1100577"/>
                      <a:pt x="785174" y="1074615"/>
                    </a:cubicBezTo>
                    <a:cubicBezTo>
                      <a:pt x="811838" y="1048653"/>
                      <a:pt x="832537" y="1018130"/>
                      <a:pt x="847273" y="983047"/>
                    </a:cubicBezTo>
                    <a:cubicBezTo>
                      <a:pt x="862008" y="947963"/>
                      <a:pt x="869375" y="910073"/>
                      <a:pt x="869375" y="869375"/>
                    </a:cubicBezTo>
                    <a:cubicBezTo>
                      <a:pt x="869375" y="830081"/>
                      <a:pt x="862008" y="792542"/>
                      <a:pt x="847273" y="756756"/>
                    </a:cubicBezTo>
                    <a:cubicBezTo>
                      <a:pt x="832537" y="720971"/>
                      <a:pt x="811838" y="690097"/>
                      <a:pt x="785174" y="664135"/>
                    </a:cubicBezTo>
                    <a:cubicBezTo>
                      <a:pt x="758511" y="638173"/>
                      <a:pt x="727637" y="617474"/>
                      <a:pt x="692553" y="602037"/>
                    </a:cubicBezTo>
                    <a:cubicBezTo>
                      <a:pt x="657470" y="586600"/>
                      <a:pt x="620281" y="578882"/>
                      <a:pt x="580987" y="578882"/>
                    </a:cubicBezTo>
                    <a:close/>
                  </a:path>
                </a:pathLst>
              </a:custGeom>
              <a:solidFill>
                <a:srgbClr val="231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5" name="Freeform: Shape 54">
                <a:extLst>
                  <a:ext uri="{FF2B5EF4-FFF2-40B4-BE49-F238E27FC236}">
                    <a16:creationId xmlns:a16="http://schemas.microsoft.com/office/drawing/2014/main" id="{A4BF6DB2-DDFA-48B5-BA82-F2BA48CC86C6}"/>
                  </a:ext>
                </a:extLst>
              </p:cNvPr>
              <p:cNvSpPr/>
              <p:nvPr/>
            </p:nvSpPr>
            <p:spPr>
              <a:xfrm>
                <a:off x="6419938" y="2746780"/>
                <a:ext cx="740969" cy="1138818"/>
              </a:xfrm>
              <a:custGeom>
                <a:avLst/>
                <a:gdLst>
                  <a:gd name="connsiteX0" fmla="*/ 452311 w 740969"/>
                  <a:gd name="connsiteY0" fmla="*/ 15642 h 1138818"/>
                  <a:gd name="connsiteX1" fmla="*/ 359571 w 740969"/>
                  <a:gd name="connsiteY1" fmla="*/ 44332 h 1138818"/>
                  <a:gd name="connsiteX2" fmla="*/ 426268 w 740969"/>
                  <a:gd name="connsiteY2" fmla="*/ 21049 h 1138818"/>
                  <a:gd name="connsiteX3" fmla="*/ 467481 w 740969"/>
                  <a:gd name="connsiteY3" fmla="*/ 12492 h 1138818"/>
                  <a:gd name="connsiteX4" fmla="*/ 452311 w 740969"/>
                  <a:gd name="connsiteY4" fmla="*/ 15642 h 1138818"/>
                  <a:gd name="connsiteX5" fmla="*/ 460211 w 740969"/>
                  <a:gd name="connsiteY5" fmla="*/ 13198 h 1138818"/>
                  <a:gd name="connsiteX6" fmla="*/ 580987 w 740969"/>
                  <a:gd name="connsiteY6" fmla="*/ 0 h 1138818"/>
                  <a:gd name="connsiteX7" fmla="*/ 740969 w 740969"/>
                  <a:gd name="connsiteY7" fmla="*/ 0 h 1138818"/>
                  <a:gd name="connsiteX8" fmla="*/ 740969 w 740969"/>
                  <a:gd name="connsiteY8" fmla="*/ 28121 h 1138818"/>
                  <a:gd name="connsiteX9" fmla="*/ 740969 w 740969"/>
                  <a:gd name="connsiteY9" fmla="*/ 290493 h 1138818"/>
                  <a:gd name="connsiteX10" fmla="*/ 580987 w 740969"/>
                  <a:gd name="connsiteY10" fmla="*/ 290493 h 1138818"/>
                  <a:gd name="connsiteX11" fmla="*/ 467315 w 740969"/>
                  <a:gd name="connsiteY11" fmla="*/ 313648 h 1138818"/>
                  <a:gd name="connsiteX12" fmla="*/ 464958 w 740969"/>
                  <a:gd name="connsiteY12" fmla="*/ 314947 h 1138818"/>
                  <a:gd name="connsiteX13" fmla="*/ 464954 w 740969"/>
                  <a:gd name="connsiteY13" fmla="*/ 314948 h 1138818"/>
                  <a:gd name="connsiteX14" fmla="*/ 459713 w 740969"/>
                  <a:gd name="connsiteY14" fmla="*/ 317835 h 1138818"/>
                  <a:gd name="connsiteX15" fmla="*/ 382297 w 740969"/>
                  <a:gd name="connsiteY15" fmla="*/ 370335 h 1138818"/>
                  <a:gd name="connsiteX16" fmla="*/ 375747 w 740969"/>
                  <a:gd name="connsiteY16" fmla="*/ 375746 h 1138818"/>
                  <a:gd name="connsiteX17" fmla="*/ 313648 w 740969"/>
                  <a:gd name="connsiteY17" fmla="*/ 468367 h 1138818"/>
                  <a:gd name="connsiteX18" fmla="*/ 290493 w 740969"/>
                  <a:gd name="connsiteY18" fmla="*/ 580986 h 1138818"/>
                  <a:gd name="connsiteX19" fmla="*/ 290493 w 740969"/>
                  <a:gd name="connsiteY19" fmla="*/ 624778 h 1138818"/>
                  <a:gd name="connsiteX20" fmla="*/ 286283 w 740969"/>
                  <a:gd name="connsiteY20" fmla="*/ 582871 h 1138818"/>
                  <a:gd name="connsiteX21" fmla="*/ 286283 w 740969"/>
                  <a:gd name="connsiteY21" fmla="*/ 582872 h 1138818"/>
                  <a:gd name="connsiteX22" fmla="*/ 290493 w 740969"/>
                  <a:gd name="connsiteY22" fmla="*/ 624779 h 1138818"/>
                  <a:gd name="connsiteX23" fmla="*/ 290493 w 740969"/>
                  <a:gd name="connsiteY23" fmla="*/ 1087903 h 1138818"/>
                  <a:gd name="connsiteX24" fmla="*/ 290493 w 740969"/>
                  <a:gd name="connsiteY24" fmla="*/ 1138818 h 1138818"/>
                  <a:gd name="connsiteX25" fmla="*/ 286283 w 740969"/>
                  <a:gd name="connsiteY25" fmla="*/ 1138818 h 1138818"/>
                  <a:gd name="connsiteX26" fmla="*/ 0 w 740969"/>
                  <a:gd name="connsiteY26" fmla="*/ 1138818 h 1138818"/>
                  <a:gd name="connsiteX27" fmla="*/ 0 w 740969"/>
                  <a:gd name="connsiteY27" fmla="*/ 580987 h 1138818"/>
                  <a:gd name="connsiteX28" fmla="*/ 0 w 740969"/>
                  <a:gd name="connsiteY28" fmla="*/ 539501 h 1138818"/>
                  <a:gd name="connsiteX29" fmla="*/ 7105 w 740969"/>
                  <a:gd name="connsiteY29" fmla="*/ 466306 h 1138818"/>
                  <a:gd name="connsiteX30" fmla="*/ 41048 w 740969"/>
                  <a:gd name="connsiteY30" fmla="*/ 356581 h 1138818"/>
                  <a:gd name="connsiteX31" fmla="*/ 165244 w 740969"/>
                  <a:gd name="connsiteY31" fmla="*/ 171339 h 1138818"/>
                  <a:gd name="connsiteX32" fmla="*/ 251024 w 740969"/>
                  <a:gd name="connsiteY32" fmla="*/ 100821 h 1138818"/>
                  <a:gd name="connsiteX33" fmla="*/ 329572 w 740969"/>
                  <a:gd name="connsiteY33" fmla="*/ 58430 h 1138818"/>
                  <a:gd name="connsiteX34" fmla="*/ 350487 w 740969"/>
                  <a:gd name="connsiteY34" fmla="*/ 47143 h 1138818"/>
                  <a:gd name="connsiteX35" fmla="*/ 359571 w 740969"/>
                  <a:gd name="connsiteY35" fmla="*/ 44333 h 1138818"/>
                  <a:gd name="connsiteX36" fmla="*/ 452311 w 740969"/>
                  <a:gd name="connsiteY36" fmla="*/ 15643 h 1138818"/>
                  <a:gd name="connsiteX37" fmla="*/ 467481 w 740969"/>
                  <a:gd name="connsiteY37" fmla="*/ 12493 h 1138818"/>
                  <a:gd name="connsiteX38" fmla="*/ 502311 w 740969"/>
                  <a:gd name="connsiteY38" fmla="*/ 5262 h 1138818"/>
                  <a:gd name="connsiteX39" fmla="*/ 580987 w 740969"/>
                  <a:gd name="connsiteY39" fmla="*/ 0 h 1138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740969" h="1138818">
                    <a:moveTo>
                      <a:pt x="452311" y="15642"/>
                    </a:moveTo>
                    <a:lnTo>
                      <a:pt x="359571" y="44332"/>
                    </a:lnTo>
                    <a:lnTo>
                      <a:pt x="426268" y="21049"/>
                    </a:lnTo>
                    <a:close/>
                    <a:moveTo>
                      <a:pt x="467481" y="12492"/>
                    </a:moveTo>
                    <a:lnTo>
                      <a:pt x="452311" y="15642"/>
                    </a:lnTo>
                    <a:lnTo>
                      <a:pt x="460211" y="13198"/>
                    </a:lnTo>
                    <a:close/>
                    <a:moveTo>
                      <a:pt x="580987" y="0"/>
                    </a:moveTo>
                    <a:lnTo>
                      <a:pt x="740969" y="0"/>
                    </a:lnTo>
                    <a:lnTo>
                      <a:pt x="740969" y="28121"/>
                    </a:lnTo>
                    <a:lnTo>
                      <a:pt x="740969" y="290493"/>
                    </a:lnTo>
                    <a:lnTo>
                      <a:pt x="580987" y="290493"/>
                    </a:lnTo>
                    <a:cubicBezTo>
                      <a:pt x="540289" y="290493"/>
                      <a:pt x="502399" y="298212"/>
                      <a:pt x="467315" y="313648"/>
                    </a:cubicBezTo>
                    <a:lnTo>
                      <a:pt x="464958" y="314947"/>
                    </a:lnTo>
                    <a:lnTo>
                      <a:pt x="464954" y="314948"/>
                    </a:lnTo>
                    <a:lnTo>
                      <a:pt x="459713" y="317835"/>
                    </a:lnTo>
                    <a:lnTo>
                      <a:pt x="382297" y="370335"/>
                    </a:lnTo>
                    <a:lnTo>
                      <a:pt x="375747" y="375746"/>
                    </a:lnTo>
                    <a:cubicBezTo>
                      <a:pt x="349784" y="401708"/>
                      <a:pt x="329085" y="432581"/>
                      <a:pt x="313648" y="468367"/>
                    </a:cubicBezTo>
                    <a:cubicBezTo>
                      <a:pt x="298211" y="504152"/>
                      <a:pt x="290493" y="541692"/>
                      <a:pt x="290493" y="580986"/>
                    </a:cubicBezTo>
                    <a:lnTo>
                      <a:pt x="290493" y="624778"/>
                    </a:lnTo>
                    <a:lnTo>
                      <a:pt x="286283" y="582871"/>
                    </a:lnTo>
                    <a:lnTo>
                      <a:pt x="286283" y="582872"/>
                    </a:lnTo>
                    <a:lnTo>
                      <a:pt x="290493" y="624779"/>
                    </a:lnTo>
                    <a:lnTo>
                      <a:pt x="290493" y="1087903"/>
                    </a:lnTo>
                    <a:lnTo>
                      <a:pt x="290493" y="1138818"/>
                    </a:lnTo>
                    <a:lnTo>
                      <a:pt x="286283" y="1138818"/>
                    </a:lnTo>
                    <a:lnTo>
                      <a:pt x="0" y="1138818"/>
                    </a:lnTo>
                    <a:lnTo>
                      <a:pt x="0" y="580987"/>
                    </a:lnTo>
                    <a:lnTo>
                      <a:pt x="0" y="539501"/>
                    </a:lnTo>
                    <a:lnTo>
                      <a:pt x="7105" y="466306"/>
                    </a:lnTo>
                    <a:cubicBezTo>
                      <a:pt x="14648" y="428591"/>
                      <a:pt x="25962" y="392016"/>
                      <a:pt x="41048" y="356581"/>
                    </a:cubicBezTo>
                    <a:cubicBezTo>
                      <a:pt x="71220" y="285712"/>
                      <a:pt x="112619" y="223965"/>
                      <a:pt x="165244" y="171339"/>
                    </a:cubicBezTo>
                    <a:cubicBezTo>
                      <a:pt x="191557" y="145027"/>
                      <a:pt x="220150" y="121521"/>
                      <a:pt x="251024" y="100821"/>
                    </a:cubicBezTo>
                    <a:lnTo>
                      <a:pt x="329572" y="58430"/>
                    </a:lnTo>
                    <a:lnTo>
                      <a:pt x="350487" y="47143"/>
                    </a:lnTo>
                    <a:lnTo>
                      <a:pt x="359571" y="44333"/>
                    </a:lnTo>
                    <a:lnTo>
                      <a:pt x="452311" y="15643"/>
                    </a:lnTo>
                    <a:lnTo>
                      <a:pt x="467481" y="12493"/>
                    </a:lnTo>
                    <a:lnTo>
                      <a:pt x="502311" y="5262"/>
                    </a:lnTo>
                    <a:cubicBezTo>
                      <a:pt x="528098" y="1754"/>
                      <a:pt x="554323" y="0"/>
                      <a:pt x="580987" y="0"/>
                    </a:cubicBezTo>
                    <a:close/>
                  </a:path>
                </a:pathLst>
              </a:custGeom>
              <a:solidFill>
                <a:srgbClr val="231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6" name="Freeform: Shape 55">
                <a:extLst>
                  <a:ext uri="{FF2B5EF4-FFF2-40B4-BE49-F238E27FC236}">
                    <a16:creationId xmlns:a16="http://schemas.microsoft.com/office/drawing/2014/main" id="{BAC37AB4-A5F0-4598-BC03-C67C1DF38111}"/>
                  </a:ext>
                </a:extLst>
              </p:cNvPr>
              <p:cNvSpPr/>
              <p:nvPr/>
            </p:nvSpPr>
            <p:spPr>
              <a:xfrm>
                <a:off x="3937123" y="2723624"/>
                <a:ext cx="1138818" cy="1161974"/>
              </a:xfrm>
              <a:custGeom>
                <a:avLst/>
                <a:gdLst/>
                <a:ahLst/>
                <a:cxnLst/>
                <a:rect l="l" t="t" r="r" b="b"/>
                <a:pathLst>
                  <a:path w="1138818" h="1161974">
                    <a:moveTo>
                      <a:pt x="0" y="0"/>
                    </a:moveTo>
                    <a:lnTo>
                      <a:pt x="1138818" y="0"/>
                    </a:lnTo>
                    <a:lnTo>
                      <a:pt x="549411" y="871481"/>
                    </a:lnTo>
                    <a:lnTo>
                      <a:pt x="1138818" y="871481"/>
                    </a:lnTo>
                    <a:lnTo>
                      <a:pt x="1138818" y="1161974"/>
                    </a:lnTo>
                    <a:lnTo>
                      <a:pt x="0" y="1161974"/>
                    </a:lnTo>
                    <a:lnTo>
                      <a:pt x="591512" y="290494"/>
                    </a:lnTo>
                    <a:lnTo>
                      <a:pt x="0" y="290494"/>
                    </a:lnTo>
                    <a:lnTo>
                      <a:pt x="0" y="0"/>
                    </a:lnTo>
                    <a:close/>
                  </a:path>
                </a:pathLst>
              </a:custGeom>
              <a:solidFill>
                <a:srgbClr val="231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7" name="Freeform: Shape 56">
                <a:extLst>
                  <a:ext uri="{FF2B5EF4-FFF2-40B4-BE49-F238E27FC236}">
                    <a16:creationId xmlns:a16="http://schemas.microsoft.com/office/drawing/2014/main" id="{5BAE7E19-D69D-48AA-BF9E-CD7BE17E322C}"/>
                  </a:ext>
                </a:extLst>
              </p:cNvPr>
              <p:cNvSpPr/>
              <p:nvPr/>
            </p:nvSpPr>
            <p:spPr>
              <a:xfrm>
                <a:off x="5166953" y="2723624"/>
                <a:ext cx="1157763" cy="1161974"/>
              </a:xfrm>
              <a:custGeom>
                <a:avLst/>
                <a:gdLst/>
                <a:ahLst/>
                <a:cxnLst/>
                <a:rect l="l" t="t" r="r" b="b"/>
                <a:pathLst>
                  <a:path w="1157763" h="1161974">
                    <a:moveTo>
                      <a:pt x="578881" y="0"/>
                    </a:moveTo>
                    <a:cubicBezTo>
                      <a:pt x="654662" y="0"/>
                      <a:pt x="727286" y="14736"/>
                      <a:pt x="796751" y="44206"/>
                    </a:cubicBezTo>
                    <a:cubicBezTo>
                      <a:pt x="866217" y="73676"/>
                      <a:pt x="927965" y="114023"/>
                      <a:pt x="981993" y="165245"/>
                    </a:cubicBezTo>
                    <a:cubicBezTo>
                      <a:pt x="1036023" y="216467"/>
                      <a:pt x="1078825" y="277513"/>
                      <a:pt x="1110400" y="348382"/>
                    </a:cubicBezTo>
                    <a:cubicBezTo>
                      <a:pt x="1141975" y="419251"/>
                      <a:pt x="1157763" y="496786"/>
                      <a:pt x="1157763" y="580987"/>
                    </a:cubicBezTo>
                    <a:cubicBezTo>
                      <a:pt x="1157763" y="660978"/>
                      <a:pt x="1142677" y="736408"/>
                      <a:pt x="1112505" y="807278"/>
                    </a:cubicBezTo>
                    <a:cubicBezTo>
                      <a:pt x="1082333" y="878147"/>
                      <a:pt x="1040935" y="939894"/>
                      <a:pt x="988309" y="992520"/>
                    </a:cubicBezTo>
                    <a:cubicBezTo>
                      <a:pt x="935683" y="1045145"/>
                      <a:pt x="874287" y="1086544"/>
                      <a:pt x="804119" y="1116716"/>
                    </a:cubicBezTo>
                    <a:cubicBezTo>
                      <a:pt x="733952" y="1146888"/>
                      <a:pt x="658872" y="1161974"/>
                      <a:pt x="578881" y="1161974"/>
                    </a:cubicBezTo>
                    <a:cubicBezTo>
                      <a:pt x="503101" y="1161974"/>
                      <a:pt x="430477" y="1147239"/>
                      <a:pt x="361012" y="1117769"/>
                    </a:cubicBezTo>
                    <a:cubicBezTo>
                      <a:pt x="291546" y="1088298"/>
                      <a:pt x="229799" y="1047952"/>
                      <a:pt x="175769" y="996730"/>
                    </a:cubicBezTo>
                    <a:cubicBezTo>
                      <a:pt x="121740" y="945507"/>
                      <a:pt x="78938" y="884462"/>
                      <a:pt x="47363" y="813593"/>
                    </a:cubicBezTo>
                    <a:cubicBezTo>
                      <a:pt x="15788" y="742723"/>
                      <a:pt x="0" y="665188"/>
                      <a:pt x="0" y="580987"/>
                    </a:cubicBezTo>
                    <a:cubicBezTo>
                      <a:pt x="0" y="500996"/>
                      <a:pt x="15086" y="425917"/>
                      <a:pt x="45258" y="355750"/>
                    </a:cubicBezTo>
                    <a:cubicBezTo>
                      <a:pt x="75430" y="285582"/>
                      <a:pt x="116829" y="224186"/>
                      <a:pt x="169454" y="171560"/>
                    </a:cubicBezTo>
                    <a:cubicBezTo>
                      <a:pt x="222080" y="118934"/>
                      <a:pt x="283477" y="77185"/>
                      <a:pt x="353644" y="46311"/>
                    </a:cubicBezTo>
                    <a:cubicBezTo>
                      <a:pt x="423811" y="15437"/>
                      <a:pt x="498891" y="0"/>
                      <a:pt x="578881" y="0"/>
                    </a:cubicBezTo>
                    <a:close/>
                    <a:moveTo>
                      <a:pt x="578881" y="290494"/>
                    </a:moveTo>
                    <a:cubicBezTo>
                      <a:pt x="538184" y="290494"/>
                      <a:pt x="500294" y="298212"/>
                      <a:pt x="465210" y="313649"/>
                    </a:cubicBezTo>
                    <a:cubicBezTo>
                      <a:pt x="430126" y="329086"/>
                      <a:pt x="399604" y="349785"/>
                      <a:pt x="373642" y="375747"/>
                    </a:cubicBezTo>
                    <a:cubicBezTo>
                      <a:pt x="347680" y="401709"/>
                      <a:pt x="326980" y="432583"/>
                      <a:pt x="311544" y="468368"/>
                    </a:cubicBezTo>
                    <a:cubicBezTo>
                      <a:pt x="296107" y="504154"/>
                      <a:pt x="288388" y="541693"/>
                      <a:pt x="288388" y="580987"/>
                    </a:cubicBezTo>
                    <a:cubicBezTo>
                      <a:pt x="288388" y="621685"/>
                      <a:pt x="296107" y="659575"/>
                      <a:pt x="311544" y="694659"/>
                    </a:cubicBezTo>
                    <a:cubicBezTo>
                      <a:pt x="326980" y="729742"/>
                      <a:pt x="347680" y="760265"/>
                      <a:pt x="373642" y="786227"/>
                    </a:cubicBezTo>
                    <a:cubicBezTo>
                      <a:pt x="399604" y="812189"/>
                      <a:pt x="430126" y="832889"/>
                      <a:pt x="465210" y="848325"/>
                    </a:cubicBezTo>
                    <a:cubicBezTo>
                      <a:pt x="500294" y="863762"/>
                      <a:pt x="538184" y="871481"/>
                      <a:pt x="578881" y="871481"/>
                    </a:cubicBezTo>
                    <a:cubicBezTo>
                      <a:pt x="618175" y="871481"/>
                      <a:pt x="655364" y="863762"/>
                      <a:pt x="690448" y="848325"/>
                    </a:cubicBezTo>
                    <a:cubicBezTo>
                      <a:pt x="725532" y="832889"/>
                      <a:pt x="756405" y="812189"/>
                      <a:pt x="783069" y="786227"/>
                    </a:cubicBezTo>
                    <a:cubicBezTo>
                      <a:pt x="809732" y="760265"/>
                      <a:pt x="830432" y="729742"/>
                      <a:pt x="845167" y="694659"/>
                    </a:cubicBezTo>
                    <a:cubicBezTo>
                      <a:pt x="859902" y="659575"/>
                      <a:pt x="867270" y="621685"/>
                      <a:pt x="867270" y="580987"/>
                    </a:cubicBezTo>
                    <a:cubicBezTo>
                      <a:pt x="867270" y="541693"/>
                      <a:pt x="859902" y="504154"/>
                      <a:pt x="845167" y="468368"/>
                    </a:cubicBezTo>
                    <a:cubicBezTo>
                      <a:pt x="830432" y="432583"/>
                      <a:pt x="809732" y="401709"/>
                      <a:pt x="783069" y="375747"/>
                    </a:cubicBezTo>
                    <a:cubicBezTo>
                      <a:pt x="756405" y="349785"/>
                      <a:pt x="725532" y="329086"/>
                      <a:pt x="690448" y="313649"/>
                    </a:cubicBezTo>
                    <a:cubicBezTo>
                      <a:pt x="655364" y="298212"/>
                      <a:pt x="618175" y="290494"/>
                      <a:pt x="578881" y="290494"/>
                    </a:cubicBezTo>
                    <a:close/>
                  </a:path>
                </a:pathLst>
              </a:custGeom>
              <a:solidFill>
                <a:srgbClr val="231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9" name="Freeform: Shape 58">
                <a:extLst>
                  <a:ext uri="{FF2B5EF4-FFF2-40B4-BE49-F238E27FC236}">
                    <a16:creationId xmlns:a16="http://schemas.microsoft.com/office/drawing/2014/main" id="{BCCA213E-AB15-45AE-B31E-E534C2AEE7EA}"/>
                  </a:ext>
                </a:extLst>
              </p:cNvPr>
              <p:cNvSpPr/>
              <p:nvPr/>
            </p:nvSpPr>
            <p:spPr>
              <a:xfrm>
                <a:off x="2662878" y="2724367"/>
                <a:ext cx="1159868" cy="1162593"/>
              </a:xfrm>
              <a:custGeom>
                <a:avLst/>
                <a:gdLst/>
                <a:ahLst/>
                <a:cxnLst/>
                <a:rect l="l" t="t" r="r" b="b"/>
                <a:pathLst>
                  <a:path w="1159868" h="1162593">
                    <a:moveTo>
                      <a:pt x="570462" y="310"/>
                    </a:moveTo>
                    <a:cubicBezTo>
                      <a:pt x="672906" y="-3199"/>
                      <a:pt x="772544" y="23114"/>
                      <a:pt x="869375" y="79248"/>
                    </a:cubicBezTo>
                    <a:lnTo>
                      <a:pt x="869375" y="1362"/>
                    </a:lnTo>
                    <a:lnTo>
                      <a:pt x="1159868" y="1362"/>
                    </a:lnTo>
                    <a:lnTo>
                      <a:pt x="1159868" y="1161231"/>
                    </a:lnTo>
                    <a:lnTo>
                      <a:pt x="869375" y="1161231"/>
                    </a:lnTo>
                    <a:lnTo>
                      <a:pt x="869375" y="1083345"/>
                    </a:lnTo>
                    <a:cubicBezTo>
                      <a:pt x="772544" y="1139479"/>
                      <a:pt x="672906" y="1165792"/>
                      <a:pt x="570462" y="1162284"/>
                    </a:cubicBezTo>
                    <a:cubicBezTo>
                      <a:pt x="468017" y="1158775"/>
                      <a:pt x="374343" y="1132813"/>
                      <a:pt x="289441" y="1084398"/>
                    </a:cubicBezTo>
                    <a:cubicBezTo>
                      <a:pt x="204538" y="1035982"/>
                      <a:pt x="135072" y="968271"/>
                      <a:pt x="81043" y="881263"/>
                    </a:cubicBezTo>
                    <a:cubicBezTo>
                      <a:pt x="27014" y="794255"/>
                      <a:pt x="0" y="694617"/>
                      <a:pt x="0" y="582349"/>
                    </a:cubicBezTo>
                    <a:cubicBezTo>
                      <a:pt x="0" y="470081"/>
                      <a:pt x="27014" y="370443"/>
                      <a:pt x="81043" y="283436"/>
                    </a:cubicBezTo>
                    <a:cubicBezTo>
                      <a:pt x="135072" y="196428"/>
                      <a:pt x="204538" y="128366"/>
                      <a:pt x="289441" y="79248"/>
                    </a:cubicBezTo>
                    <a:cubicBezTo>
                      <a:pt x="374343" y="30131"/>
                      <a:pt x="468017" y="3818"/>
                      <a:pt x="570462" y="310"/>
                    </a:cubicBezTo>
                    <a:close/>
                    <a:moveTo>
                      <a:pt x="578882" y="291856"/>
                    </a:moveTo>
                    <a:cubicBezTo>
                      <a:pt x="538185" y="291856"/>
                      <a:pt x="500294" y="299224"/>
                      <a:pt x="465210" y="313959"/>
                    </a:cubicBezTo>
                    <a:cubicBezTo>
                      <a:pt x="430127" y="328694"/>
                      <a:pt x="399604" y="349393"/>
                      <a:pt x="373642" y="376057"/>
                    </a:cubicBezTo>
                    <a:cubicBezTo>
                      <a:pt x="347680" y="402721"/>
                      <a:pt x="326980" y="433594"/>
                      <a:pt x="311544" y="468678"/>
                    </a:cubicBezTo>
                    <a:cubicBezTo>
                      <a:pt x="296107" y="503762"/>
                      <a:pt x="288388" y="541652"/>
                      <a:pt x="288388" y="582349"/>
                    </a:cubicBezTo>
                    <a:cubicBezTo>
                      <a:pt x="288388" y="623046"/>
                      <a:pt x="296107" y="660586"/>
                      <a:pt x="311544" y="694968"/>
                    </a:cubicBezTo>
                    <a:cubicBezTo>
                      <a:pt x="326980" y="729350"/>
                      <a:pt x="347680" y="759873"/>
                      <a:pt x="373642" y="786537"/>
                    </a:cubicBezTo>
                    <a:cubicBezTo>
                      <a:pt x="399604" y="813200"/>
                      <a:pt x="430127" y="833900"/>
                      <a:pt x="465210" y="848635"/>
                    </a:cubicBezTo>
                    <a:cubicBezTo>
                      <a:pt x="500294" y="863370"/>
                      <a:pt x="538185" y="870738"/>
                      <a:pt x="578882" y="870738"/>
                    </a:cubicBezTo>
                    <a:cubicBezTo>
                      <a:pt x="618176" y="870738"/>
                      <a:pt x="655013" y="863721"/>
                      <a:pt x="689395" y="849687"/>
                    </a:cubicBezTo>
                    <a:cubicBezTo>
                      <a:pt x="723778" y="835654"/>
                      <a:pt x="754300" y="816007"/>
                      <a:pt x="780964" y="790747"/>
                    </a:cubicBezTo>
                    <a:cubicBezTo>
                      <a:pt x="807628" y="765486"/>
                      <a:pt x="828678" y="736016"/>
                      <a:pt x="844115" y="702336"/>
                    </a:cubicBezTo>
                    <a:cubicBezTo>
                      <a:pt x="859552" y="668655"/>
                      <a:pt x="867972" y="632168"/>
                      <a:pt x="869375" y="592874"/>
                    </a:cubicBezTo>
                    <a:lnTo>
                      <a:pt x="869375" y="590769"/>
                    </a:lnTo>
                    <a:lnTo>
                      <a:pt x="869375" y="582349"/>
                    </a:lnTo>
                    <a:lnTo>
                      <a:pt x="869375" y="571824"/>
                    </a:lnTo>
                    <a:lnTo>
                      <a:pt x="869375" y="569719"/>
                    </a:lnTo>
                    <a:cubicBezTo>
                      <a:pt x="867972" y="530425"/>
                      <a:pt x="859552" y="493938"/>
                      <a:pt x="844115" y="460258"/>
                    </a:cubicBezTo>
                    <a:cubicBezTo>
                      <a:pt x="828678" y="426578"/>
                      <a:pt x="807628" y="397107"/>
                      <a:pt x="780964" y="371847"/>
                    </a:cubicBezTo>
                    <a:cubicBezTo>
                      <a:pt x="754300" y="346586"/>
                      <a:pt x="723778" y="326940"/>
                      <a:pt x="689395" y="312906"/>
                    </a:cubicBezTo>
                    <a:cubicBezTo>
                      <a:pt x="655013" y="298873"/>
                      <a:pt x="618176" y="291856"/>
                      <a:pt x="578882" y="291856"/>
                    </a:cubicBezTo>
                    <a:close/>
                  </a:path>
                </a:pathLst>
              </a:custGeom>
              <a:solidFill>
                <a:srgbClr val="231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62" name="Picture 61" descr="A picture containing object, ball, drawing, clock&#10;&#10;Description automatically generated">
              <a:extLst>
                <a:ext uri="{FF2B5EF4-FFF2-40B4-BE49-F238E27FC236}">
                  <a16:creationId xmlns:a16="http://schemas.microsoft.com/office/drawing/2014/main" id="{5C172638-FFBC-4EB0-A192-F0953E7FD83E}"/>
                </a:ext>
              </a:extLst>
            </p:cNvPr>
            <p:cNvPicPr>
              <a:picLocks noChangeAspect="1"/>
            </p:cNvPicPr>
            <p:nvPr/>
          </p:nvPicPr>
          <p:blipFill>
            <a:blip r:embed="rId12"/>
            <a:stretch>
              <a:fillRect/>
            </a:stretch>
          </p:blipFill>
          <p:spPr>
            <a:xfrm>
              <a:off x="1254055" y="3027604"/>
              <a:ext cx="770317" cy="770317"/>
            </a:xfrm>
            <a:prstGeom prst="rect">
              <a:avLst/>
            </a:prstGeom>
          </p:spPr>
        </p:pic>
      </p:grpSp>
      <p:grpSp>
        <p:nvGrpSpPr>
          <p:cNvPr id="9" name="Group 8">
            <a:extLst>
              <a:ext uri="{FF2B5EF4-FFF2-40B4-BE49-F238E27FC236}">
                <a16:creationId xmlns:a16="http://schemas.microsoft.com/office/drawing/2014/main" id="{13AEAA58-48B6-47E9-8205-3C636E67DDB2}"/>
              </a:ext>
            </a:extLst>
          </p:cNvPr>
          <p:cNvGrpSpPr/>
          <p:nvPr/>
        </p:nvGrpSpPr>
        <p:grpSpPr>
          <a:xfrm>
            <a:off x="8972606" y="3244157"/>
            <a:ext cx="1326770" cy="1292804"/>
            <a:chOff x="8972606" y="3244157"/>
            <a:chExt cx="1326770" cy="1292804"/>
          </a:xfrm>
        </p:grpSpPr>
        <p:sp>
          <p:nvSpPr>
            <p:cNvPr id="5" name="Rectangle 4">
              <a:extLst>
                <a:ext uri="{FF2B5EF4-FFF2-40B4-BE49-F238E27FC236}">
                  <a16:creationId xmlns:a16="http://schemas.microsoft.com/office/drawing/2014/main" id="{FCE32DB6-8961-491C-B850-4E7C8F343C18}"/>
                </a:ext>
              </a:extLst>
            </p:cNvPr>
            <p:cNvSpPr/>
            <p:nvPr/>
          </p:nvSpPr>
          <p:spPr bwMode="auto">
            <a:xfrm>
              <a:off x="8972606" y="3244157"/>
              <a:ext cx="1313567" cy="129280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3200" spc="100">
                <a:solidFill>
                  <a:schemeClr val="bg1"/>
                </a:solidFill>
                <a:latin typeface="Segoe UI" panose="020B0502040204020203" pitchFamily="34" charset="0"/>
                <a:ea typeface="Segoe UI" panose="020B0502040204020203" pitchFamily="34" charset="0"/>
                <a:cs typeface="Segoe UI" panose="020B0502040204020203" pitchFamily="34" charset="0"/>
              </a:endParaRPr>
            </a:p>
          </p:txBody>
        </p:sp>
        <p:sp>
          <p:nvSpPr>
            <p:cNvPr id="7" name="TextBox 6">
              <a:extLst>
                <a:ext uri="{FF2B5EF4-FFF2-40B4-BE49-F238E27FC236}">
                  <a16:creationId xmlns:a16="http://schemas.microsoft.com/office/drawing/2014/main" id="{8DD4D283-7253-4356-8CA5-B132B77D490B}"/>
                </a:ext>
              </a:extLst>
            </p:cNvPr>
            <p:cNvSpPr txBox="1"/>
            <p:nvPr/>
          </p:nvSpPr>
          <p:spPr>
            <a:xfrm>
              <a:off x="8972606" y="3522516"/>
              <a:ext cx="1326770" cy="780214"/>
            </a:xfrm>
            <a:prstGeom prst="rect">
              <a:avLst/>
            </a:prstGeom>
            <a:noFill/>
          </p:spPr>
          <p:txBody>
            <a:bodyPr wrap="square" lIns="182880" tIns="146304" rIns="182880" bIns="146304" rtlCol="0" anchor="ctr">
              <a:spAutoFit/>
            </a:bodyPr>
            <a:lstStyle/>
            <a:p>
              <a:pPr algn="ctr">
                <a:lnSpc>
                  <a:spcPct val="90000"/>
                </a:lnSpc>
                <a:spcAft>
                  <a:spcPts val="600"/>
                </a:spcAft>
              </a:pPr>
              <a:r>
                <a:rPr lang="en-US" sz="3500" spc="100">
                  <a:solidFill>
                    <a:schemeClr val="bg1"/>
                  </a:solidFill>
                  <a:latin typeface="Segoe UI" panose="020B0502040204020203" pitchFamily="34" charset="0"/>
                  <a:ea typeface="Segoe UI" panose="020B0502040204020203" pitchFamily="34" charset="0"/>
                  <a:cs typeface="Segoe UI" panose="020B0502040204020203" pitchFamily="34" charset="0"/>
                </a:rPr>
                <a:t>.NET</a:t>
              </a:r>
              <a:endParaRPr lang="en-US" sz="3500">
                <a:gradFill>
                  <a:gsLst>
                    <a:gs pos="2917">
                      <a:schemeClr val="tx1"/>
                    </a:gs>
                    <a:gs pos="30000">
                      <a:schemeClr val="tx1"/>
                    </a:gs>
                  </a:gsLst>
                  <a:lin ang="5400000" scaled="0"/>
                </a:gradFill>
              </a:endParaRPr>
            </a:p>
          </p:txBody>
        </p:sp>
      </p:grpSp>
    </p:spTree>
    <p:extLst>
      <p:ext uri="{BB962C8B-B14F-4D97-AF65-F5344CB8AC3E}">
        <p14:creationId xmlns:p14="http://schemas.microsoft.com/office/powerpoint/2010/main" val="10839889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childTnLst>
                          </p:cTn>
                        </p:par>
                        <p:par>
                          <p:cTn id="17" fill="hold">
                            <p:stCondLst>
                              <p:cond delay="1000"/>
                            </p:stCondLst>
                            <p:childTnLst>
                              <p:par>
                                <p:cTn id="18" presetID="10" presetClass="entr" presetSubtype="0" fill="hold" nodeType="after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fade">
                                      <p:cBhvr>
                                        <p:cTn id="20" dur="500"/>
                                        <p:tgtEl>
                                          <p:spTgt spid="16"/>
                                        </p:tgtEl>
                                      </p:cBhvr>
                                    </p:animEffect>
                                  </p:childTnLst>
                                </p:cTn>
                              </p:par>
                            </p:childTnLst>
                          </p:cTn>
                        </p:par>
                        <p:par>
                          <p:cTn id="21" fill="hold">
                            <p:stCondLst>
                              <p:cond delay="1500"/>
                            </p:stCondLst>
                            <p:childTnLst>
                              <p:par>
                                <p:cTn id="22" presetID="10" presetClass="entr" presetSubtype="0" fill="hold" grpId="0" nodeType="after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fade">
                                      <p:cBhvr>
                                        <p:cTn id="24" dur="500"/>
                                        <p:tgtEl>
                                          <p:spTgt spid="17"/>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
                                        </p:tgtEl>
                                        <p:attrNameLst>
                                          <p:attrName>style.visibility</p:attrName>
                                        </p:attrNameLst>
                                      </p:cBhvr>
                                      <p:to>
                                        <p:strVal val="visible"/>
                                      </p:to>
                                    </p:set>
                                  </p:childTnLst>
                                </p:cTn>
                              </p:par>
                              <p:par>
                                <p:cTn id="29" presetID="10" presetClass="exit" presetSubtype="0" fill="hold" nodeType="withEffect">
                                  <p:stCondLst>
                                    <p:cond delay="0"/>
                                  </p:stCondLst>
                                  <p:childTnLst>
                                    <p:animEffect transition="out" filter="fade">
                                      <p:cBhvr>
                                        <p:cTn id="30" dur="500"/>
                                        <p:tgtEl>
                                          <p:spTgt spid="11"/>
                                        </p:tgtEl>
                                      </p:cBhvr>
                                    </p:animEffect>
                                    <p:set>
                                      <p:cBhvr>
                                        <p:cTn id="31" dur="1" fill="hold">
                                          <p:stCondLst>
                                            <p:cond delay="499"/>
                                          </p:stCondLst>
                                        </p:cTn>
                                        <p:tgtEl>
                                          <p:spTgt spid="11"/>
                                        </p:tgtEl>
                                        <p:attrNameLst>
                                          <p:attrName>style.visibility</p:attrName>
                                        </p:attrNameLst>
                                      </p:cBhvr>
                                      <p:to>
                                        <p:strVal val="hidden"/>
                                      </p:to>
                                    </p:set>
                                  </p:childTnLst>
                                </p:cTn>
                              </p:par>
                              <p:par>
                                <p:cTn id="32" presetID="10" presetClass="exit" presetSubtype="0" fill="hold" nodeType="withEffect">
                                  <p:stCondLst>
                                    <p:cond delay="0"/>
                                  </p:stCondLst>
                                  <p:childTnLst>
                                    <p:animEffect transition="out" filter="fade">
                                      <p:cBhvr>
                                        <p:cTn id="33" dur="500"/>
                                        <p:tgtEl>
                                          <p:spTgt spid="14"/>
                                        </p:tgtEl>
                                      </p:cBhvr>
                                    </p:animEffect>
                                    <p:set>
                                      <p:cBhvr>
                                        <p:cTn id="34" dur="1" fill="hold">
                                          <p:stCondLst>
                                            <p:cond delay="499"/>
                                          </p:stCondLst>
                                        </p:cTn>
                                        <p:tgtEl>
                                          <p:spTgt spid="14"/>
                                        </p:tgtEl>
                                        <p:attrNameLst>
                                          <p:attrName>style.visibility</p:attrName>
                                        </p:attrNameLst>
                                      </p:cBhvr>
                                      <p:to>
                                        <p:strVal val="hidden"/>
                                      </p:to>
                                    </p:set>
                                  </p:childTnLst>
                                </p:cTn>
                              </p:par>
                              <p:par>
                                <p:cTn id="35" presetID="10" presetClass="exit" presetSubtype="0" fill="hold" nodeType="withEffect">
                                  <p:stCondLst>
                                    <p:cond delay="0"/>
                                  </p:stCondLst>
                                  <p:childTnLst>
                                    <p:animEffect transition="out" filter="fade">
                                      <p:cBhvr>
                                        <p:cTn id="36" dur="500"/>
                                        <p:tgtEl>
                                          <p:spTgt spid="16"/>
                                        </p:tgtEl>
                                      </p:cBhvr>
                                    </p:animEffect>
                                    <p:set>
                                      <p:cBhvr>
                                        <p:cTn id="37" dur="1" fill="hold">
                                          <p:stCondLst>
                                            <p:cond delay="499"/>
                                          </p:stCondLst>
                                        </p:cTn>
                                        <p:tgtEl>
                                          <p:spTgt spid="16"/>
                                        </p:tgtEl>
                                        <p:attrNameLst>
                                          <p:attrName>style.visibility</p:attrName>
                                        </p:attrNameLst>
                                      </p:cBhvr>
                                      <p:to>
                                        <p:strVal val="hidden"/>
                                      </p:to>
                                    </p:set>
                                  </p:childTnLst>
                                </p:cTn>
                              </p:par>
                              <p:par>
                                <p:cTn id="38" presetID="10" presetClass="exit" presetSubtype="0" fill="hold" grpId="1" nodeType="withEffect">
                                  <p:stCondLst>
                                    <p:cond delay="0"/>
                                  </p:stCondLst>
                                  <p:childTnLst>
                                    <p:animEffect transition="out" filter="fade">
                                      <p:cBhvr>
                                        <p:cTn id="39" dur="500"/>
                                        <p:tgtEl>
                                          <p:spTgt spid="17"/>
                                        </p:tgtEl>
                                      </p:cBhvr>
                                    </p:animEffect>
                                    <p:set>
                                      <p:cBhvr>
                                        <p:cTn id="40" dur="1" fill="hold">
                                          <p:stCondLst>
                                            <p:cond delay="499"/>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7" grpId="1"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C7027B-8B2B-4E43-98E4-694E71D72187}"/>
              </a:ext>
            </a:extLst>
          </p:cNvPr>
          <p:cNvSpPr>
            <a:spLocks noGrp="1"/>
          </p:cNvSpPr>
          <p:nvPr>
            <p:ph type="title"/>
          </p:nvPr>
        </p:nvSpPr>
        <p:spPr/>
        <p:txBody>
          <a:bodyPr/>
          <a:lstStyle/>
          <a:p>
            <a:r>
              <a:rPr lang="en-US"/>
              <a:t>      Blazor</a:t>
            </a:r>
          </a:p>
        </p:txBody>
      </p:sp>
      <p:sp>
        <p:nvSpPr>
          <p:cNvPr id="3" name="Text Placeholder 2">
            <a:extLst>
              <a:ext uri="{FF2B5EF4-FFF2-40B4-BE49-F238E27FC236}">
                <a16:creationId xmlns:a16="http://schemas.microsoft.com/office/drawing/2014/main" id="{90B0E85C-F67D-4C60-96CF-FE478C62CD37}"/>
              </a:ext>
            </a:extLst>
          </p:cNvPr>
          <p:cNvSpPr>
            <a:spLocks noGrp="1"/>
          </p:cNvSpPr>
          <p:nvPr>
            <p:ph sz="quarter" idx="10"/>
          </p:nvPr>
        </p:nvSpPr>
        <p:spPr>
          <a:xfrm>
            <a:off x="269239" y="1189177"/>
            <a:ext cx="11653523" cy="2511457"/>
          </a:xfrm>
        </p:spPr>
        <p:txBody>
          <a:bodyPr/>
          <a:lstStyle/>
          <a:p>
            <a:r>
              <a:rPr lang="zh-CN" altLang="en-US" sz="3600" dirty="0"/>
              <a:t>使用</a:t>
            </a:r>
            <a:r>
              <a:rPr lang="en-US" sz="3600" dirty="0"/>
              <a:t>.NET </a:t>
            </a:r>
            <a:r>
              <a:rPr lang="zh-CN" altLang="en-US" sz="3600" dirty="0"/>
              <a:t>替代</a:t>
            </a:r>
            <a:r>
              <a:rPr lang="en-US" sz="3600" dirty="0"/>
              <a:t>JavaScript</a:t>
            </a:r>
            <a:r>
              <a:rPr lang="zh-CN" altLang="en-US" sz="3600" dirty="0"/>
              <a:t>构建 客户端</a:t>
            </a:r>
            <a:r>
              <a:rPr lang="en-US" altLang="zh-CN" sz="3600" dirty="0"/>
              <a:t>web UI</a:t>
            </a:r>
            <a:r>
              <a:rPr lang="zh-CN" altLang="en-US" sz="3600" dirty="0"/>
              <a:t> </a:t>
            </a:r>
            <a:endParaRPr lang="en-US" sz="3600" dirty="0"/>
          </a:p>
          <a:p>
            <a:r>
              <a:rPr lang="zh-CN" altLang="en-US" sz="3600" dirty="0"/>
              <a:t>使用</a:t>
            </a:r>
            <a:r>
              <a:rPr lang="en-US" sz="3600" dirty="0"/>
              <a:t> C# </a:t>
            </a:r>
            <a:r>
              <a:rPr lang="zh-CN" altLang="en-US" sz="3600" dirty="0"/>
              <a:t>和</a:t>
            </a:r>
            <a:r>
              <a:rPr lang="en-US" sz="3600" dirty="0"/>
              <a:t> Razor</a:t>
            </a:r>
            <a:r>
              <a:rPr lang="zh-CN" altLang="en-US" sz="3600" dirty="0"/>
              <a:t>编写重用的</a:t>
            </a:r>
            <a:r>
              <a:rPr lang="en-US" altLang="zh-CN" sz="3600" dirty="0"/>
              <a:t>web UI </a:t>
            </a:r>
            <a:r>
              <a:rPr lang="zh-CN" altLang="en-US" sz="3600" dirty="0"/>
              <a:t>组件</a:t>
            </a:r>
            <a:r>
              <a:rPr lang="en-US" altLang="zh-CN" sz="3600" dirty="0"/>
              <a:t> </a:t>
            </a:r>
            <a:endParaRPr lang="en-US" sz="3600" dirty="0"/>
          </a:p>
          <a:p>
            <a:r>
              <a:rPr lang="zh-CN" altLang="en-US" sz="3600" dirty="0"/>
              <a:t>在客户端和服务端共享</a:t>
            </a:r>
            <a:r>
              <a:rPr lang="en-US" altLang="zh-CN" sz="3600" dirty="0"/>
              <a:t>.NET</a:t>
            </a:r>
            <a:r>
              <a:rPr lang="zh-CN" altLang="en-US" sz="3600" dirty="0"/>
              <a:t>代码</a:t>
            </a:r>
            <a:r>
              <a:rPr lang="en-US" sz="3600" dirty="0"/>
              <a:t> </a:t>
            </a:r>
          </a:p>
          <a:p>
            <a:r>
              <a:rPr lang="zh-CN" altLang="en-US" sz="3600" dirty="0"/>
              <a:t>根据需要调用 </a:t>
            </a:r>
            <a:r>
              <a:rPr lang="en-US" sz="3600" dirty="0"/>
              <a:t>JavaScript libraries &amp; </a:t>
            </a:r>
            <a:r>
              <a:rPr lang="zh-CN" altLang="en-US" sz="3600" dirty="0"/>
              <a:t>浏览器</a:t>
            </a:r>
            <a:r>
              <a:rPr lang="en-US" sz="3600" dirty="0"/>
              <a:t> APIs</a:t>
            </a:r>
          </a:p>
        </p:txBody>
      </p:sp>
      <p:pic>
        <p:nvPicPr>
          <p:cNvPr id="11" name="Graphic 10" descr="Internet">
            <a:extLst>
              <a:ext uri="{FF2B5EF4-FFF2-40B4-BE49-F238E27FC236}">
                <a16:creationId xmlns:a16="http://schemas.microsoft.com/office/drawing/2014/main" id="{EAE1DC0A-EE0F-4BD6-B259-7505FC7E317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712209" y="3267970"/>
            <a:ext cx="4263189" cy="4263189"/>
          </a:xfrm>
          <a:prstGeom prst="rect">
            <a:avLst/>
          </a:prstGeom>
        </p:spPr>
      </p:pic>
      <p:sp>
        <p:nvSpPr>
          <p:cNvPr id="12" name="TextBox 11">
            <a:extLst>
              <a:ext uri="{FF2B5EF4-FFF2-40B4-BE49-F238E27FC236}">
                <a16:creationId xmlns:a16="http://schemas.microsoft.com/office/drawing/2014/main" id="{1436D849-DA86-4DA0-83E3-090D0F58368A}"/>
              </a:ext>
            </a:extLst>
          </p:cNvPr>
          <p:cNvSpPr txBox="1"/>
          <p:nvPr/>
        </p:nvSpPr>
        <p:spPr>
          <a:xfrm>
            <a:off x="9129962" y="4891734"/>
            <a:ext cx="1540042" cy="1015663"/>
          </a:xfrm>
          <a:prstGeom prst="rect">
            <a:avLst/>
          </a:prstGeom>
          <a:noFill/>
        </p:spPr>
        <p:txBody>
          <a:bodyPr wrap="square" lIns="0" tIns="0" rIns="0" bIns="0" rtlCol="0">
            <a:spAutoFit/>
          </a:bodyPr>
          <a:lstStyle/>
          <a:p>
            <a:pPr algn="ctr"/>
            <a:r>
              <a:rPr lang="en-US" sz="6600" b="1">
                <a:solidFill>
                  <a:srgbClr val="5C2D91"/>
                </a:solidFill>
              </a:rPr>
              <a:t>C#</a:t>
            </a:r>
          </a:p>
        </p:txBody>
      </p:sp>
      <p:pic>
        <p:nvPicPr>
          <p:cNvPr id="14" name="Picture 13">
            <a:extLst>
              <a:ext uri="{FF2B5EF4-FFF2-40B4-BE49-F238E27FC236}">
                <a16:creationId xmlns:a16="http://schemas.microsoft.com/office/drawing/2014/main" id="{67F7DEF4-A546-475D-BF5B-54F3EF96767B}"/>
              </a:ext>
            </a:extLst>
          </p:cNvPr>
          <p:cNvPicPr>
            <a:picLocks noChangeAspect="1"/>
          </p:cNvPicPr>
          <p:nvPr/>
        </p:nvPicPr>
        <p:blipFill>
          <a:blip r:embed="rId4"/>
          <a:stretch>
            <a:fillRect/>
          </a:stretch>
        </p:blipFill>
        <p:spPr>
          <a:xfrm>
            <a:off x="586390" y="331901"/>
            <a:ext cx="682676" cy="682676"/>
          </a:xfrm>
          <a:prstGeom prst="rect">
            <a:avLst/>
          </a:prstGeom>
        </p:spPr>
      </p:pic>
    </p:spTree>
    <p:extLst>
      <p:ext uri="{BB962C8B-B14F-4D97-AF65-F5344CB8AC3E}">
        <p14:creationId xmlns:p14="http://schemas.microsoft.com/office/powerpoint/2010/main" val="3803692779"/>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663B8-0F9D-42B6-B15B-E1A3C4258EBD}"/>
              </a:ext>
            </a:extLst>
          </p:cNvPr>
          <p:cNvSpPr>
            <a:spLocks noGrp="1"/>
          </p:cNvSpPr>
          <p:nvPr>
            <p:ph type="title" idx="4294967295"/>
          </p:nvPr>
        </p:nvSpPr>
        <p:spPr>
          <a:xfrm>
            <a:off x="536575" y="288925"/>
            <a:ext cx="11655425" cy="900113"/>
          </a:xfrm>
        </p:spPr>
        <p:txBody>
          <a:bodyPr/>
          <a:lstStyle/>
          <a:p>
            <a:r>
              <a:rPr lang="en-US" dirty="0" err="1">
                <a:solidFill>
                  <a:schemeClr val="bg1"/>
                </a:solidFill>
              </a:rPr>
              <a:t>Blazor</a:t>
            </a:r>
            <a:r>
              <a:rPr lang="en-US" dirty="0">
                <a:solidFill>
                  <a:schemeClr val="bg1"/>
                </a:solidFill>
              </a:rPr>
              <a:t> </a:t>
            </a:r>
            <a:r>
              <a:rPr lang="zh-CN" altLang="en-US" dirty="0">
                <a:solidFill>
                  <a:schemeClr val="bg1"/>
                </a:solidFill>
              </a:rPr>
              <a:t>工作原理</a:t>
            </a:r>
            <a:endParaRPr lang="en-US" dirty="0">
              <a:solidFill>
                <a:schemeClr val="bg1"/>
              </a:solidFill>
            </a:endParaRPr>
          </a:p>
        </p:txBody>
      </p:sp>
      <p:pic>
        <p:nvPicPr>
          <p:cNvPr id="108" name="Graphic 107" descr="Server">
            <a:extLst>
              <a:ext uri="{FF2B5EF4-FFF2-40B4-BE49-F238E27FC236}">
                <a16:creationId xmlns:a16="http://schemas.microsoft.com/office/drawing/2014/main" id="{27CAA8E3-C0C5-478D-88F5-227BC997928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039269" y="1862051"/>
            <a:ext cx="3532339" cy="3310456"/>
          </a:xfrm>
          <a:prstGeom prst="rect">
            <a:avLst/>
          </a:prstGeom>
        </p:spPr>
      </p:pic>
      <p:grpSp>
        <p:nvGrpSpPr>
          <p:cNvPr id="3" name="Group 2">
            <a:extLst>
              <a:ext uri="{FF2B5EF4-FFF2-40B4-BE49-F238E27FC236}">
                <a16:creationId xmlns:a16="http://schemas.microsoft.com/office/drawing/2014/main" id="{0425F2E1-69D0-4E59-B900-E630CDEE9FAE}"/>
              </a:ext>
            </a:extLst>
          </p:cNvPr>
          <p:cNvGrpSpPr/>
          <p:nvPr/>
        </p:nvGrpSpPr>
        <p:grpSpPr>
          <a:xfrm>
            <a:off x="2842805" y="2935954"/>
            <a:ext cx="3756141" cy="2791184"/>
            <a:chOff x="5624219" y="3540444"/>
            <a:chExt cx="3094572" cy="2059862"/>
          </a:xfrm>
        </p:grpSpPr>
        <p:pic>
          <p:nvPicPr>
            <p:cNvPr id="109" name="Picture 108">
              <a:extLst>
                <a:ext uri="{FF2B5EF4-FFF2-40B4-BE49-F238E27FC236}">
                  <a16:creationId xmlns:a16="http://schemas.microsoft.com/office/drawing/2014/main" id="{208E1CEA-ADD8-406B-9D3D-6D10D9F1EDED}"/>
                </a:ext>
              </a:extLst>
            </p:cNvPr>
            <p:cNvPicPr>
              <a:picLocks noChangeAspect="1"/>
            </p:cNvPicPr>
            <p:nvPr/>
          </p:nvPicPr>
          <p:blipFill>
            <a:blip r:embed="rId5"/>
            <a:stretch>
              <a:fillRect/>
            </a:stretch>
          </p:blipFill>
          <p:spPr>
            <a:xfrm>
              <a:off x="5624219" y="3540444"/>
              <a:ext cx="3094572" cy="2059862"/>
            </a:xfrm>
            <a:prstGeom prst="rect">
              <a:avLst/>
            </a:prstGeom>
            <a:effectLst>
              <a:outerShdw blurRad="50800" dist="38100" dir="5400000" algn="t" rotWithShape="0">
                <a:prstClr val="black">
                  <a:alpha val="27000"/>
                </a:prstClr>
              </a:outerShdw>
            </a:effectLst>
          </p:spPr>
        </p:pic>
        <p:sp>
          <p:nvSpPr>
            <p:cNvPr id="110" name="Freeform: Shape 109">
              <a:extLst>
                <a:ext uri="{FF2B5EF4-FFF2-40B4-BE49-F238E27FC236}">
                  <a16:creationId xmlns:a16="http://schemas.microsoft.com/office/drawing/2014/main" id="{3D50AC14-2B18-4A12-B2F9-CA0DD5D2B729}"/>
                </a:ext>
              </a:extLst>
            </p:cNvPr>
            <p:cNvSpPr/>
            <p:nvPr/>
          </p:nvSpPr>
          <p:spPr>
            <a:xfrm>
              <a:off x="5738938" y="3744180"/>
              <a:ext cx="2842612" cy="1718116"/>
            </a:xfrm>
            <a:custGeom>
              <a:avLst/>
              <a:gdLst>
                <a:gd name="connsiteX0" fmla="*/ 103761 w 3819727"/>
                <a:gd name="connsiteY0" fmla="*/ 2075234 h 2308698"/>
                <a:gd name="connsiteX1" fmla="*/ 103761 w 3819727"/>
                <a:gd name="connsiteY1" fmla="*/ 2075234 h 2308698"/>
                <a:gd name="connsiteX2" fmla="*/ 103761 w 3819727"/>
                <a:gd name="connsiteY2" fmla="*/ 2010383 h 2308698"/>
                <a:gd name="connsiteX3" fmla="*/ 0 w 3819727"/>
                <a:gd name="connsiteY3" fmla="*/ 1504545 h 2308698"/>
                <a:gd name="connsiteX4" fmla="*/ 194553 w 3819727"/>
                <a:gd name="connsiteY4" fmla="*/ 1089498 h 2308698"/>
                <a:gd name="connsiteX5" fmla="*/ 810638 w 3819727"/>
                <a:gd name="connsiteY5" fmla="*/ 1005191 h 2308698"/>
                <a:gd name="connsiteX6" fmla="*/ 966281 w 3819727"/>
                <a:gd name="connsiteY6" fmla="*/ 603115 h 2308698"/>
                <a:gd name="connsiteX7" fmla="*/ 1420238 w 3819727"/>
                <a:gd name="connsiteY7" fmla="*/ 434502 h 2308698"/>
                <a:gd name="connsiteX8" fmla="*/ 1562910 w 3819727"/>
                <a:gd name="connsiteY8" fmla="*/ 505838 h 2308698"/>
                <a:gd name="connsiteX9" fmla="*/ 2016868 w 3819727"/>
                <a:gd name="connsiteY9" fmla="*/ 0 h 2308698"/>
                <a:gd name="connsiteX10" fmla="*/ 2808051 w 3819727"/>
                <a:gd name="connsiteY10" fmla="*/ 32425 h 2308698"/>
                <a:gd name="connsiteX11" fmla="*/ 3197157 w 3819727"/>
                <a:gd name="connsiteY11" fmla="*/ 499353 h 2308698"/>
                <a:gd name="connsiteX12" fmla="*/ 3281464 w 3819727"/>
                <a:gd name="connsiteY12" fmla="*/ 1024647 h 2308698"/>
                <a:gd name="connsiteX13" fmla="*/ 3709481 w 3819727"/>
                <a:gd name="connsiteY13" fmla="*/ 1238655 h 2308698"/>
                <a:gd name="connsiteX14" fmla="*/ 3819727 w 3819727"/>
                <a:gd name="connsiteY14" fmla="*/ 1614791 h 2308698"/>
                <a:gd name="connsiteX15" fmla="*/ 3631659 w 3819727"/>
                <a:gd name="connsiteY15" fmla="*/ 2068749 h 2308698"/>
                <a:gd name="connsiteX16" fmla="*/ 2866417 w 3819727"/>
                <a:gd name="connsiteY16" fmla="*/ 2308698 h 2308698"/>
                <a:gd name="connsiteX17" fmla="*/ 350195 w 3819727"/>
                <a:gd name="connsiteY17" fmla="*/ 2276272 h 2308698"/>
                <a:gd name="connsiteX18" fmla="*/ 103761 w 3819727"/>
                <a:gd name="connsiteY18" fmla="*/ 2075234 h 2308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819727" h="2308698">
                  <a:moveTo>
                    <a:pt x="103761" y="2075234"/>
                  </a:moveTo>
                  <a:lnTo>
                    <a:pt x="103761" y="2075234"/>
                  </a:lnTo>
                  <a:lnTo>
                    <a:pt x="103761" y="2010383"/>
                  </a:lnTo>
                  <a:lnTo>
                    <a:pt x="0" y="1504545"/>
                  </a:lnTo>
                  <a:lnTo>
                    <a:pt x="194553" y="1089498"/>
                  </a:lnTo>
                  <a:lnTo>
                    <a:pt x="810638" y="1005191"/>
                  </a:lnTo>
                  <a:lnTo>
                    <a:pt x="966281" y="603115"/>
                  </a:lnTo>
                  <a:lnTo>
                    <a:pt x="1420238" y="434502"/>
                  </a:lnTo>
                  <a:lnTo>
                    <a:pt x="1562910" y="505838"/>
                  </a:lnTo>
                  <a:lnTo>
                    <a:pt x="2016868" y="0"/>
                  </a:lnTo>
                  <a:lnTo>
                    <a:pt x="2808051" y="32425"/>
                  </a:lnTo>
                  <a:lnTo>
                    <a:pt x="3197157" y="499353"/>
                  </a:lnTo>
                  <a:lnTo>
                    <a:pt x="3281464" y="1024647"/>
                  </a:lnTo>
                  <a:lnTo>
                    <a:pt x="3709481" y="1238655"/>
                  </a:lnTo>
                  <a:lnTo>
                    <a:pt x="3819727" y="1614791"/>
                  </a:lnTo>
                  <a:lnTo>
                    <a:pt x="3631659" y="2068749"/>
                  </a:lnTo>
                  <a:lnTo>
                    <a:pt x="2866417" y="2308698"/>
                  </a:lnTo>
                  <a:lnTo>
                    <a:pt x="350195" y="2276272"/>
                  </a:lnTo>
                  <a:lnTo>
                    <a:pt x="103761" y="2075234"/>
                  </a:lnTo>
                  <a:close/>
                </a:path>
              </a:pathLst>
            </a:custGeom>
            <a:solidFill>
              <a:sysClr val="window" lastClr="FFFFFF"/>
            </a:solidFill>
            <a:ln w="12700" cap="flat" cmpd="sng" algn="ctr">
              <a:noFill/>
              <a:prstDash val="solid"/>
              <a:miter lim="800000"/>
            </a:ln>
            <a:effectLst/>
          </p:spPr>
          <p:txBody>
            <a:bodyPr rtlCol="0" anchor="ctr"/>
            <a:lstStyle/>
            <a:p>
              <a:pPr algn="ctr">
                <a:defRPr/>
              </a:pPr>
              <a:endParaRPr lang="en-GB" kern="0">
                <a:solidFill>
                  <a:prstClr val="white"/>
                </a:solidFill>
                <a:latin typeface="Calibri" panose="020F0502020204030204"/>
              </a:endParaRPr>
            </a:p>
          </p:txBody>
        </p:sp>
      </p:grpSp>
      <p:grpSp>
        <p:nvGrpSpPr>
          <p:cNvPr id="111" name="Group 110">
            <a:extLst>
              <a:ext uri="{FF2B5EF4-FFF2-40B4-BE49-F238E27FC236}">
                <a16:creationId xmlns:a16="http://schemas.microsoft.com/office/drawing/2014/main" id="{4C3F4D7F-CA80-4F5B-A986-A150ABC25F8F}"/>
              </a:ext>
            </a:extLst>
          </p:cNvPr>
          <p:cNvGrpSpPr/>
          <p:nvPr/>
        </p:nvGrpSpPr>
        <p:grpSpPr>
          <a:xfrm>
            <a:off x="7285118" y="2206022"/>
            <a:ext cx="1950483" cy="3364279"/>
            <a:chOff x="7698994" y="1757819"/>
            <a:chExt cx="1950483" cy="3364279"/>
          </a:xfrm>
        </p:grpSpPr>
        <p:grpSp>
          <p:nvGrpSpPr>
            <p:cNvPr id="112" name="Group 111">
              <a:extLst>
                <a:ext uri="{FF2B5EF4-FFF2-40B4-BE49-F238E27FC236}">
                  <a16:creationId xmlns:a16="http://schemas.microsoft.com/office/drawing/2014/main" id="{B15AD6AA-8E91-4F25-8EFA-A0622CA043EC}"/>
                </a:ext>
              </a:extLst>
            </p:cNvPr>
            <p:cNvGrpSpPr/>
            <p:nvPr/>
          </p:nvGrpSpPr>
          <p:grpSpPr>
            <a:xfrm>
              <a:off x="7698994" y="1757819"/>
              <a:ext cx="1950483" cy="3364279"/>
              <a:chOff x="6763968" y="1188192"/>
              <a:chExt cx="3257666" cy="4202149"/>
            </a:xfrm>
          </p:grpSpPr>
          <p:sp>
            <p:nvSpPr>
              <p:cNvPr id="114" name="Rectangle 113">
                <a:extLst>
                  <a:ext uri="{FF2B5EF4-FFF2-40B4-BE49-F238E27FC236}">
                    <a16:creationId xmlns:a16="http://schemas.microsoft.com/office/drawing/2014/main" id="{8C831615-EFD2-42EB-BB0B-4B64777CB17C}"/>
                  </a:ext>
                </a:extLst>
              </p:cNvPr>
              <p:cNvSpPr/>
              <p:nvPr/>
            </p:nvSpPr>
            <p:spPr>
              <a:xfrm>
                <a:off x="6763968" y="1195735"/>
                <a:ext cx="3256460" cy="4194606"/>
              </a:xfrm>
              <a:prstGeom prst="rect">
                <a:avLst/>
              </a:prstGeom>
              <a:solidFill>
                <a:sysClr val="window" lastClr="FFFFFF"/>
              </a:solidFill>
              <a:ln w="12700" cap="flat" cmpd="sng" algn="ctr">
                <a:noFill/>
                <a:prstDash val="solid"/>
                <a:miter lim="800000"/>
              </a:ln>
              <a:effectLst>
                <a:outerShdw blurRad="203200" sx="102000" sy="102000" algn="ctr" rotWithShape="0">
                  <a:prstClr val="black">
                    <a:alpha val="40000"/>
                  </a:prstClr>
                </a:outerShdw>
              </a:effectLst>
            </p:spPr>
            <p:txBody>
              <a:bodyPr rtlCol="0" anchor="ctr"/>
              <a:lstStyle/>
              <a:p>
                <a:pPr algn="ctr">
                  <a:defRPr/>
                </a:pPr>
                <a:endParaRPr lang="en-GB" kern="0">
                  <a:solidFill>
                    <a:prstClr val="white"/>
                  </a:solidFill>
                  <a:latin typeface="Calibri" panose="020F0502020204030204"/>
                </a:endParaRPr>
              </a:p>
            </p:txBody>
          </p:sp>
          <p:sp>
            <p:nvSpPr>
              <p:cNvPr id="115" name="Rectangle 114">
                <a:extLst>
                  <a:ext uri="{FF2B5EF4-FFF2-40B4-BE49-F238E27FC236}">
                    <a16:creationId xmlns:a16="http://schemas.microsoft.com/office/drawing/2014/main" id="{B65A9D25-1DE2-4EF7-8A83-70F4183E3DDE}"/>
                  </a:ext>
                </a:extLst>
              </p:cNvPr>
              <p:cNvSpPr/>
              <p:nvPr/>
            </p:nvSpPr>
            <p:spPr>
              <a:xfrm>
                <a:off x="6763968" y="1190113"/>
                <a:ext cx="3256460" cy="1004505"/>
              </a:xfrm>
              <a:prstGeom prst="rect">
                <a:avLst/>
              </a:prstGeom>
              <a:solidFill>
                <a:sysClr val="window" lastClr="FFFFFF">
                  <a:lumMod val="65000"/>
                </a:sysClr>
              </a:solidFill>
              <a:ln w="12700" cap="flat" cmpd="sng" algn="ctr">
                <a:noFill/>
                <a:prstDash val="solid"/>
                <a:miter lim="800000"/>
              </a:ln>
              <a:effectLst/>
            </p:spPr>
            <p:txBody>
              <a:bodyPr rtlCol="0" anchor="ctr"/>
              <a:lstStyle/>
              <a:p>
                <a:pPr algn="ctr">
                  <a:defRPr/>
                </a:pPr>
                <a:endParaRPr lang="en-GB" kern="0">
                  <a:solidFill>
                    <a:prstClr val="white"/>
                  </a:solidFill>
                  <a:latin typeface="Calibri" panose="020F0502020204030204"/>
                </a:endParaRPr>
              </a:p>
            </p:txBody>
          </p:sp>
          <p:sp>
            <p:nvSpPr>
              <p:cNvPr id="116" name="Rectangle 115">
                <a:extLst>
                  <a:ext uri="{FF2B5EF4-FFF2-40B4-BE49-F238E27FC236}">
                    <a16:creationId xmlns:a16="http://schemas.microsoft.com/office/drawing/2014/main" id="{611624F9-005A-4E2E-9D9A-5CF127DD6261}"/>
                  </a:ext>
                </a:extLst>
              </p:cNvPr>
              <p:cNvSpPr/>
              <p:nvPr/>
            </p:nvSpPr>
            <p:spPr>
              <a:xfrm>
                <a:off x="7263315" y="1573392"/>
                <a:ext cx="2297263" cy="418165"/>
              </a:xfrm>
              <a:prstGeom prst="rect">
                <a:avLst/>
              </a:prstGeom>
              <a:solidFill>
                <a:sysClr val="window" lastClr="FFFFFF">
                  <a:lumMod val="95000"/>
                </a:sysClr>
              </a:solidFill>
              <a:ln w="12700" cap="flat" cmpd="sng" algn="ctr">
                <a:noFill/>
                <a:prstDash val="solid"/>
                <a:miter lim="800000"/>
              </a:ln>
              <a:effectLst/>
            </p:spPr>
            <p:txBody>
              <a:bodyPr rtlCol="0" anchor="ctr"/>
              <a:lstStyle/>
              <a:p>
                <a:pPr>
                  <a:defRPr/>
                </a:pPr>
                <a:r>
                  <a:rPr lang="en-GB" sz="2000" b="1" kern="0">
                    <a:solidFill>
                      <a:prstClr val="white">
                        <a:lumMod val="65000"/>
                      </a:prstClr>
                    </a:solidFill>
                    <a:latin typeface="Consolas" panose="020B0609020204030204" pitchFamily="49" charset="0"/>
                  </a:rPr>
                  <a:t>https...</a:t>
                </a:r>
              </a:p>
            </p:txBody>
          </p:sp>
          <p:sp>
            <p:nvSpPr>
              <p:cNvPr id="117" name="Rectangle 116">
                <a:extLst>
                  <a:ext uri="{FF2B5EF4-FFF2-40B4-BE49-F238E27FC236}">
                    <a16:creationId xmlns:a16="http://schemas.microsoft.com/office/drawing/2014/main" id="{756AF8CA-4173-4416-8C82-A4C170672F09}"/>
                  </a:ext>
                </a:extLst>
              </p:cNvPr>
              <p:cNvSpPr/>
              <p:nvPr/>
            </p:nvSpPr>
            <p:spPr>
              <a:xfrm>
                <a:off x="9625114" y="1188192"/>
                <a:ext cx="396520" cy="278268"/>
              </a:xfrm>
              <a:prstGeom prst="rect">
                <a:avLst/>
              </a:prstGeom>
              <a:solidFill>
                <a:srgbClr val="C00000"/>
              </a:solidFill>
              <a:ln w="12700" cap="flat" cmpd="sng" algn="ctr">
                <a:noFill/>
                <a:prstDash val="solid"/>
                <a:miter lim="800000"/>
              </a:ln>
              <a:effectLst/>
            </p:spPr>
            <p:txBody>
              <a:bodyPr rtlCol="0" anchor="ctr"/>
              <a:lstStyle/>
              <a:p>
                <a:pPr algn="ctr">
                  <a:defRPr/>
                </a:pPr>
                <a:endParaRPr lang="en-GB" kern="0">
                  <a:solidFill>
                    <a:prstClr val="white"/>
                  </a:solidFill>
                  <a:latin typeface="Calibri" panose="020F0502020204030204"/>
                </a:endParaRPr>
              </a:p>
            </p:txBody>
          </p:sp>
          <p:sp>
            <p:nvSpPr>
              <p:cNvPr id="118" name="Rectangle 117">
                <a:extLst>
                  <a:ext uri="{FF2B5EF4-FFF2-40B4-BE49-F238E27FC236}">
                    <a16:creationId xmlns:a16="http://schemas.microsoft.com/office/drawing/2014/main" id="{A5A609AB-55B3-4BE9-AEED-1C867C4272F4}"/>
                  </a:ext>
                </a:extLst>
              </p:cNvPr>
              <p:cNvSpPr/>
              <p:nvPr/>
            </p:nvSpPr>
            <p:spPr>
              <a:xfrm>
                <a:off x="9164059" y="1188192"/>
                <a:ext cx="396520" cy="278268"/>
              </a:xfrm>
              <a:prstGeom prst="rect">
                <a:avLst/>
              </a:prstGeom>
              <a:solidFill>
                <a:sysClr val="windowText" lastClr="000000">
                  <a:lumMod val="65000"/>
                  <a:lumOff val="35000"/>
                </a:sysClr>
              </a:solidFill>
              <a:ln w="12700" cap="flat" cmpd="sng" algn="ctr">
                <a:noFill/>
                <a:prstDash val="solid"/>
                <a:miter lim="800000"/>
              </a:ln>
              <a:effectLst/>
            </p:spPr>
            <p:txBody>
              <a:bodyPr rtlCol="0" anchor="ctr"/>
              <a:lstStyle/>
              <a:p>
                <a:pPr algn="ctr">
                  <a:defRPr/>
                </a:pPr>
                <a:endParaRPr lang="en-GB" kern="0">
                  <a:solidFill>
                    <a:prstClr val="white"/>
                  </a:solidFill>
                  <a:latin typeface="Calibri" panose="020F0502020204030204"/>
                </a:endParaRPr>
              </a:p>
            </p:txBody>
          </p:sp>
          <p:sp>
            <p:nvSpPr>
              <p:cNvPr id="119" name="Rectangle 118">
                <a:extLst>
                  <a:ext uri="{FF2B5EF4-FFF2-40B4-BE49-F238E27FC236}">
                    <a16:creationId xmlns:a16="http://schemas.microsoft.com/office/drawing/2014/main" id="{F413A09F-616B-45D8-AC43-F72452AB91C1}"/>
                  </a:ext>
                </a:extLst>
              </p:cNvPr>
              <p:cNvSpPr/>
              <p:nvPr/>
            </p:nvSpPr>
            <p:spPr>
              <a:xfrm>
                <a:off x="8702217" y="1188192"/>
                <a:ext cx="396520" cy="278268"/>
              </a:xfrm>
              <a:prstGeom prst="rect">
                <a:avLst/>
              </a:prstGeom>
              <a:solidFill>
                <a:sysClr val="windowText" lastClr="000000">
                  <a:lumMod val="65000"/>
                  <a:lumOff val="35000"/>
                </a:sysClr>
              </a:solidFill>
              <a:ln w="12700" cap="flat" cmpd="sng" algn="ctr">
                <a:noFill/>
                <a:prstDash val="solid"/>
                <a:miter lim="800000"/>
              </a:ln>
              <a:effectLst/>
            </p:spPr>
            <p:txBody>
              <a:bodyPr rtlCol="0" anchor="ctr"/>
              <a:lstStyle/>
              <a:p>
                <a:pPr algn="ctr">
                  <a:defRPr/>
                </a:pPr>
                <a:endParaRPr lang="en-GB" kern="0">
                  <a:solidFill>
                    <a:prstClr val="white"/>
                  </a:solidFill>
                  <a:latin typeface="Calibri" panose="020F0502020204030204"/>
                </a:endParaRPr>
              </a:p>
            </p:txBody>
          </p:sp>
          <p:sp>
            <p:nvSpPr>
              <p:cNvPr id="120" name="Isosceles Triangle 119">
                <a:extLst>
                  <a:ext uri="{FF2B5EF4-FFF2-40B4-BE49-F238E27FC236}">
                    <a16:creationId xmlns:a16="http://schemas.microsoft.com/office/drawing/2014/main" id="{C4139E99-0778-4675-8FD9-D423B547A1CD}"/>
                  </a:ext>
                </a:extLst>
              </p:cNvPr>
              <p:cNvSpPr/>
              <p:nvPr/>
            </p:nvSpPr>
            <p:spPr>
              <a:xfrm rot="16200000">
                <a:off x="6876308" y="1698472"/>
                <a:ext cx="255155" cy="159346"/>
              </a:xfrm>
              <a:prstGeom prst="triangle">
                <a:avLst/>
              </a:prstGeom>
              <a:solidFill>
                <a:sysClr val="windowText" lastClr="000000">
                  <a:lumMod val="75000"/>
                  <a:lumOff val="25000"/>
                </a:sysClr>
              </a:solidFill>
              <a:ln w="12700" cap="flat" cmpd="sng" algn="ctr">
                <a:noFill/>
                <a:prstDash val="solid"/>
                <a:miter lim="800000"/>
              </a:ln>
              <a:effectLst/>
            </p:spPr>
            <p:txBody>
              <a:bodyPr rtlCol="0" anchor="ctr"/>
              <a:lstStyle/>
              <a:p>
                <a:pPr algn="ctr">
                  <a:defRPr/>
                </a:pPr>
                <a:endParaRPr lang="en-GB" kern="0">
                  <a:solidFill>
                    <a:prstClr val="white"/>
                  </a:solidFill>
                  <a:latin typeface="Calibri" panose="020F0502020204030204"/>
                </a:endParaRPr>
              </a:p>
            </p:txBody>
          </p:sp>
          <p:cxnSp>
            <p:nvCxnSpPr>
              <p:cNvPr id="121" name="Straight Connector 120">
                <a:extLst>
                  <a:ext uri="{FF2B5EF4-FFF2-40B4-BE49-F238E27FC236}">
                    <a16:creationId xmlns:a16="http://schemas.microsoft.com/office/drawing/2014/main" id="{77D3EB8A-2026-400B-9C42-A6ABBC7AAD2C}"/>
                  </a:ext>
                </a:extLst>
              </p:cNvPr>
              <p:cNvCxnSpPr>
                <a:cxnSpLocks/>
              </p:cNvCxnSpPr>
              <p:nvPr/>
            </p:nvCxnSpPr>
            <p:spPr>
              <a:xfrm>
                <a:off x="9639983" y="1650941"/>
                <a:ext cx="278937" cy="0"/>
              </a:xfrm>
              <a:prstGeom prst="line">
                <a:avLst/>
              </a:prstGeom>
              <a:noFill/>
              <a:ln w="41275" cap="flat" cmpd="sng" algn="ctr">
                <a:solidFill>
                  <a:sysClr val="windowText" lastClr="000000">
                    <a:lumMod val="65000"/>
                    <a:lumOff val="35000"/>
                  </a:sysClr>
                </a:solidFill>
                <a:prstDash val="solid"/>
                <a:miter lim="800000"/>
              </a:ln>
              <a:effectLst/>
            </p:spPr>
          </p:cxnSp>
          <p:cxnSp>
            <p:nvCxnSpPr>
              <p:cNvPr id="122" name="Straight Connector 121">
                <a:extLst>
                  <a:ext uri="{FF2B5EF4-FFF2-40B4-BE49-F238E27FC236}">
                    <a16:creationId xmlns:a16="http://schemas.microsoft.com/office/drawing/2014/main" id="{0AB293B2-2792-4A89-9CF3-DFAB84D86B79}"/>
                  </a:ext>
                </a:extLst>
              </p:cNvPr>
              <p:cNvCxnSpPr>
                <a:cxnSpLocks/>
              </p:cNvCxnSpPr>
              <p:nvPr/>
            </p:nvCxnSpPr>
            <p:spPr>
              <a:xfrm>
                <a:off x="9639983" y="1910737"/>
                <a:ext cx="278937" cy="0"/>
              </a:xfrm>
              <a:prstGeom prst="line">
                <a:avLst/>
              </a:prstGeom>
              <a:noFill/>
              <a:ln w="41275" cap="flat" cmpd="sng" algn="ctr">
                <a:solidFill>
                  <a:sysClr val="windowText" lastClr="000000">
                    <a:lumMod val="65000"/>
                    <a:lumOff val="35000"/>
                  </a:sysClr>
                </a:solidFill>
                <a:prstDash val="solid"/>
                <a:miter lim="800000"/>
              </a:ln>
              <a:effectLst/>
            </p:spPr>
          </p:cxnSp>
          <p:cxnSp>
            <p:nvCxnSpPr>
              <p:cNvPr id="123" name="Straight Connector 122">
                <a:extLst>
                  <a:ext uri="{FF2B5EF4-FFF2-40B4-BE49-F238E27FC236}">
                    <a16:creationId xmlns:a16="http://schemas.microsoft.com/office/drawing/2014/main" id="{CFB24E4C-E8FB-48FE-97DA-CD91DCAC62CF}"/>
                  </a:ext>
                </a:extLst>
              </p:cNvPr>
              <p:cNvCxnSpPr>
                <a:cxnSpLocks/>
              </p:cNvCxnSpPr>
              <p:nvPr/>
            </p:nvCxnSpPr>
            <p:spPr>
              <a:xfrm>
                <a:off x="9639983" y="1780411"/>
                <a:ext cx="278937" cy="0"/>
              </a:xfrm>
              <a:prstGeom prst="line">
                <a:avLst/>
              </a:prstGeom>
              <a:noFill/>
              <a:ln w="41275" cap="flat" cmpd="sng" algn="ctr">
                <a:solidFill>
                  <a:sysClr val="windowText" lastClr="000000">
                    <a:lumMod val="65000"/>
                    <a:lumOff val="35000"/>
                  </a:sysClr>
                </a:solidFill>
                <a:prstDash val="solid"/>
                <a:miter lim="800000"/>
              </a:ln>
              <a:effectLst/>
            </p:spPr>
          </p:cxnSp>
          <p:grpSp>
            <p:nvGrpSpPr>
              <p:cNvPr id="124" name="Group 123">
                <a:extLst>
                  <a:ext uri="{FF2B5EF4-FFF2-40B4-BE49-F238E27FC236}">
                    <a16:creationId xmlns:a16="http://schemas.microsoft.com/office/drawing/2014/main" id="{5DA20A19-B53A-4F1F-9CE4-653D93B72E81}"/>
                  </a:ext>
                </a:extLst>
              </p:cNvPr>
              <p:cNvGrpSpPr/>
              <p:nvPr/>
            </p:nvGrpSpPr>
            <p:grpSpPr>
              <a:xfrm>
                <a:off x="9745492" y="1259858"/>
                <a:ext cx="166801" cy="125053"/>
                <a:chOff x="6250177" y="1290073"/>
                <a:chExt cx="96832" cy="54279"/>
              </a:xfrm>
            </p:grpSpPr>
            <p:cxnSp>
              <p:nvCxnSpPr>
                <p:cNvPr id="131" name="Straight Connector 130">
                  <a:extLst>
                    <a:ext uri="{FF2B5EF4-FFF2-40B4-BE49-F238E27FC236}">
                      <a16:creationId xmlns:a16="http://schemas.microsoft.com/office/drawing/2014/main" id="{DBF67F3B-995D-4C2F-AFDE-2EFB3558400D}"/>
                    </a:ext>
                  </a:extLst>
                </p:cNvPr>
                <p:cNvCxnSpPr/>
                <p:nvPr/>
              </p:nvCxnSpPr>
              <p:spPr>
                <a:xfrm>
                  <a:off x="6250307" y="1290078"/>
                  <a:ext cx="96702" cy="54274"/>
                </a:xfrm>
                <a:prstGeom prst="line">
                  <a:avLst/>
                </a:prstGeom>
                <a:noFill/>
                <a:ln w="25400" cap="flat" cmpd="sng" algn="ctr">
                  <a:solidFill>
                    <a:sysClr val="window" lastClr="FFFFFF"/>
                  </a:solidFill>
                  <a:prstDash val="solid"/>
                  <a:miter lim="800000"/>
                </a:ln>
                <a:effectLst/>
              </p:spPr>
            </p:cxnSp>
            <p:cxnSp>
              <p:nvCxnSpPr>
                <p:cNvPr id="132" name="Straight Connector 131">
                  <a:extLst>
                    <a:ext uri="{FF2B5EF4-FFF2-40B4-BE49-F238E27FC236}">
                      <a16:creationId xmlns:a16="http://schemas.microsoft.com/office/drawing/2014/main" id="{3B57B947-6743-4FB3-9F13-29C6019A60CB}"/>
                    </a:ext>
                  </a:extLst>
                </p:cNvPr>
                <p:cNvCxnSpPr>
                  <a:cxnSpLocks/>
                </p:cNvCxnSpPr>
                <p:nvPr/>
              </p:nvCxnSpPr>
              <p:spPr>
                <a:xfrm flipH="1">
                  <a:off x="6250177" y="1290073"/>
                  <a:ext cx="96702" cy="54274"/>
                </a:xfrm>
                <a:prstGeom prst="line">
                  <a:avLst/>
                </a:prstGeom>
                <a:noFill/>
                <a:ln w="25400" cap="flat" cmpd="sng" algn="ctr">
                  <a:solidFill>
                    <a:sysClr val="window" lastClr="FFFFFF"/>
                  </a:solidFill>
                  <a:prstDash val="solid"/>
                  <a:miter lim="800000"/>
                </a:ln>
                <a:effectLst/>
              </p:spPr>
            </p:cxnSp>
          </p:grpSp>
          <p:cxnSp>
            <p:nvCxnSpPr>
              <p:cNvPr id="125" name="Straight Connector 124">
                <a:extLst>
                  <a:ext uri="{FF2B5EF4-FFF2-40B4-BE49-F238E27FC236}">
                    <a16:creationId xmlns:a16="http://schemas.microsoft.com/office/drawing/2014/main" id="{33D7AB6A-9D2D-4D83-B4C5-6336980C1ACB}"/>
                  </a:ext>
                </a:extLst>
              </p:cNvPr>
              <p:cNvCxnSpPr>
                <a:cxnSpLocks/>
              </p:cNvCxnSpPr>
              <p:nvPr/>
            </p:nvCxnSpPr>
            <p:spPr>
              <a:xfrm>
                <a:off x="8791682" y="1393459"/>
                <a:ext cx="217560" cy="0"/>
              </a:xfrm>
              <a:prstGeom prst="line">
                <a:avLst/>
              </a:prstGeom>
              <a:noFill/>
              <a:ln w="25400" cap="flat" cmpd="sng" algn="ctr">
                <a:solidFill>
                  <a:sysClr val="window" lastClr="FFFFFF"/>
                </a:solidFill>
                <a:prstDash val="solid"/>
                <a:miter lim="800000"/>
              </a:ln>
              <a:effectLst/>
            </p:spPr>
          </p:cxnSp>
          <p:grpSp>
            <p:nvGrpSpPr>
              <p:cNvPr id="126" name="Group 125">
                <a:extLst>
                  <a:ext uri="{FF2B5EF4-FFF2-40B4-BE49-F238E27FC236}">
                    <a16:creationId xmlns:a16="http://schemas.microsoft.com/office/drawing/2014/main" id="{1B65B358-3458-4118-9BAB-41E51FEAECC0}"/>
                  </a:ext>
                </a:extLst>
              </p:cNvPr>
              <p:cNvGrpSpPr/>
              <p:nvPr/>
            </p:nvGrpSpPr>
            <p:grpSpPr>
              <a:xfrm>
                <a:off x="9260184" y="1260021"/>
                <a:ext cx="198355" cy="120716"/>
                <a:chOff x="5770527" y="1244809"/>
                <a:chExt cx="126354" cy="56133"/>
              </a:xfrm>
            </p:grpSpPr>
            <p:cxnSp>
              <p:nvCxnSpPr>
                <p:cNvPr id="127" name="Straight Connector 126">
                  <a:extLst>
                    <a:ext uri="{FF2B5EF4-FFF2-40B4-BE49-F238E27FC236}">
                      <a16:creationId xmlns:a16="http://schemas.microsoft.com/office/drawing/2014/main" id="{4BA67724-8598-45BE-885E-13640BC4AF79}"/>
                    </a:ext>
                  </a:extLst>
                </p:cNvPr>
                <p:cNvCxnSpPr>
                  <a:cxnSpLocks/>
                </p:cNvCxnSpPr>
                <p:nvPr/>
              </p:nvCxnSpPr>
              <p:spPr>
                <a:xfrm>
                  <a:off x="5770527" y="1300942"/>
                  <a:ext cx="126293" cy="0"/>
                </a:xfrm>
                <a:prstGeom prst="line">
                  <a:avLst/>
                </a:prstGeom>
                <a:noFill/>
                <a:ln w="25400" cap="flat" cmpd="sng" algn="ctr">
                  <a:solidFill>
                    <a:sysClr val="window" lastClr="FFFFFF"/>
                  </a:solidFill>
                  <a:prstDash val="solid"/>
                  <a:miter lim="800000"/>
                </a:ln>
                <a:effectLst/>
              </p:spPr>
            </p:cxnSp>
            <p:cxnSp>
              <p:nvCxnSpPr>
                <p:cNvPr id="128" name="Straight Connector 127">
                  <a:extLst>
                    <a:ext uri="{FF2B5EF4-FFF2-40B4-BE49-F238E27FC236}">
                      <a16:creationId xmlns:a16="http://schemas.microsoft.com/office/drawing/2014/main" id="{F46B67FC-8DEB-4FE7-99ED-B424478F8DD5}"/>
                    </a:ext>
                  </a:extLst>
                </p:cNvPr>
                <p:cNvCxnSpPr>
                  <a:cxnSpLocks/>
                </p:cNvCxnSpPr>
                <p:nvPr/>
              </p:nvCxnSpPr>
              <p:spPr>
                <a:xfrm>
                  <a:off x="5770583" y="1245205"/>
                  <a:ext cx="126298" cy="0"/>
                </a:xfrm>
                <a:prstGeom prst="line">
                  <a:avLst/>
                </a:prstGeom>
                <a:noFill/>
                <a:ln w="25400" cap="flat" cmpd="sng" algn="ctr">
                  <a:solidFill>
                    <a:sysClr val="window" lastClr="FFFFFF"/>
                  </a:solidFill>
                  <a:prstDash val="solid"/>
                  <a:miter lim="800000"/>
                </a:ln>
                <a:effectLst/>
              </p:spPr>
            </p:cxnSp>
            <p:cxnSp>
              <p:nvCxnSpPr>
                <p:cNvPr id="129" name="Straight Connector 128">
                  <a:extLst>
                    <a:ext uri="{FF2B5EF4-FFF2-40B4-BE49-F238E27FC236}">
                      <a16:creationId xmlns:a16="http://schemas.microsoft.com/office/drawing/2014/main" id="{79F52A67-2AB2-490B-842A-432607A5DD49}"/>
                    </a:ext>
                  </a:extLst>
                </p:cNvPr>
                <p:cNvCxnSpPr>
                  <a:cxnSpLocks/>
                </p:cNvCxnSpPr>
                <p:nvPr/>
              </p:nvCxnSpPr>
              <p:spPr>
                <a:xfrm>
                  <a:off x="5894816" y="1244809"/>
                  <a:ext cx="0" cy="54274"/>
                </a:xfrm>
                <a:prstGeom prst="line">
                  <a:avLst/>
                </a:prstGeom>
                <a:noFill/>
                <a:ln w="25400" cap="flat" cmpd="sng" algn="ctr">
                  <a:solidFill>
                    <a:sysClr val="window" lastClr="FFFFFF"/>
                  </a:solidFill>
                  <a:prstDash val="solid"/>
                  <a:miter lim="800000"/>
                </a:ln>
                <a:effectLst/>
              </p:spPr>
            </p:cxnSp>
            <p:cxnSp>
              <p:nvCxnSpPr>
                <p:cNvPr id="130" name="Straight Connector 129">
                  <a:extLst>
                    <a:ext uri="{FF2B5EF4-FFF2-40B4-BE49-F238E27FC236}">
                      <a16:creationId xmlns:a16="http://schemas.microsoft.com/office/drawing/2014/main" id="{DF84FBE0-9452-434E-9306-F1C670744C35}"/>
                    </a:ext>
                  </a:extLst>
                </p:cNvPr>
                <p:cNvCxnSpPr>
                  <a:cxnSpLocks/>
                </p:cNvCxnSpPr>
                <p:nvPr/>
              </p:nvCxnSpPr>
              <p:spPr>
                <a:xfrm>
                  <a:off x="5773407" y="1244817"/>
                  <a:ext cx="0" cy="54274"/>
                </a:xfrm>
                <a:prstGeom prst="line">
                  <a:avLst/>
                </a:prstGeom>
                <a:noFill/>
                <a:ln w="25400" cap="flat" cmpd="sng" algn="ctr">
                  <a:solidFill>
                    <a:sysClr val="window" lastClr="FFFFFF"/>
                  </a:solidFill>
                  <a:prstDash val="solid"/>
                  <a:miter lim="800000"/>
                </a:ln>
                <a:effectLst/>
              </p:spPr>
            </p:cxnSp>
          </p:grpSp>
        </p:grpSp>
        <p:sp>
          <p:nvSpPr>
            <p:cNvPr id="113" name="Rectangle 112">
              <a:extLst>
                <a:ext uri="{FF2B5EF4-FFF2-40B4-BE49-F238E27FC236}">
                  <a16:creationId xmlns:a16="http://schemas.microsoft.com/office/drawing/2014/main" id="{DFC31141-5D79-4E82-84AE-17DB38192352}"/>
                </a:ext>
              </a:extLst>
            </p:cNvPr>
            <p:cNvSpPr/>
            <p:nvPr/>
          </p:nvSpPr>
          <p:spPr>
            <a:xfrm>
              <a:off x="8193032" y="3732363"/>
              <a:ext cx="982555" cy="584775"/>
            </a:xfrm>
            <a:prstGeom prst="rect">
              <a:avLst/>
            </a:prstGeom>
            <a:solidFill>
              <a:srgbClr val="E2C200"/>
            </a:solidFill>
          </p:spPr>
          <p:txBody>
            <a:bodyPr wrap="square">
              <a:spAutoFit/>
            </a:bodyPr>
            <a:lstStyle/>
            <a:p>
              <a:pPr algn="ctr"/>
              <a:r>
                <a:rPr lang="en-GB" sz="3200" b="1">
                  <a:solidFill>
                    <a:prstClr val="black">
                      <a:lumMod val="65000"/>
                      <a:lumOff val="35000"/>
                    </a:prstClr>
                  </a:solidFill>
                  <a:latin typeface="Consolas" panose="020B0609020204030204" pitchFamily="49" charset="0"/>
                </a:rPr>
                <a:t>DOM</a:t>
              </a:r>
              <a:endParaRPr lang="en-GB" sz="3200">
                <a:solidFill>
                  <a:prstClr val="black">
                    <a:lumMod val="65000"/>
                    <a:lumOff val="35000"/>
                  </a:prstClr>
                </a:solidFill>
                <a:latin typeface="Calibri" panose="020F0502020204030204"/>
              </a:endParaRPr>
            </a:p>
          </p:txBody>
        </p:sp>
      </p:grpSp>
      <p:sp>
        <p:nvSpPr>
          <p:cNvPr id="135" name="TextBox 134">
            <a:extLst>
              <a:ext uri="{FF2B5EF4-FFF2-40B4-BE49-F238E27FC236}">
                <a16:creationId xmlns:a16="http://schemas.microsoft.com/office/drawing/2014/main" id="{000C837E-6F01-4B69-A6B9-73E443E982A2}"/>
              </a:ext>
            </a:extLst>
          </p:cNvPr>
          <p:cNvSpPr txBox="1"/>
          <p:nvPr/>
        </p:nvSpPr>
        <p:spPr>
          <a:xfrm>
            <a:off x="3831113" y="3579769"/>
            <a:ext cx="2065822" cy="461665"/>
          </a:xfrm>
          <a:prstGeom prst="rect">
            <a:avLst/>
          </a:prstGeom>
          <a:noFill/>
        </p:spPr>
        <p:txBody>
          <a:bodyPr wrap="none" rtlCol="0">
            <a:spAutoFit/>
          </a:bodyPr>
          <a:lstStyle/>
          <a:p>
            <a:r>
              <a:rPr lang="en-US" sz="2400" b="1">
                <a:solidFill>
                  <a:prstClr val="black"/>
                </a:solidFill>
                <a:latin typeface="+mj-lt"/>
              </a:rPr>
              <a:t>ASP.NET Core</a:t>
            </a:r>
          </a:p>
        </p:txBody>
      </p:sp>
      <p:pic>
        <p:nvPicPr>
          <p:cNvPr id="136" name="Graphic 135" descr="Line Arrow: Clockwise curve">
            <a:extLst>
              <a:ext uri="{FF2B5EF4-FFF2-40B4-BE49-F238E27FC236}">
                <a16:creationId xmlns:a16="http://schemas.microsoft.com/office/drawing/2014/main" id="{AEE7D39D-884C-4DC0-8557-489E4F21460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7097434">
            <a:off x="6430908" y="3963270"/>
            <a:ext cx="911865" cy="1492262"/>
          </a:xfrm>
          <a:prstGeom prst="rect">
            <a:avLst/>
          </a:prstGeom>
          <a:effectLst/>
        </p:spPr>
      </p:pic>
      <p:pic>
        <p:nvPicPr>
          <p:cNvPr id="137" name="Graphic 136" descr="Line Arrow: Clockwise curve">
            <a:extLst>
              <a:ext uri="{FF2B5EF4-FFF2-40B4-BE49-F238E27FC236}">
                <a16:creationId xmlns:a16="http://schemas.microsoft.com/office/drawing/2014/main" id="{7893083A-0448-4A22-BFBB-5111F89B011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7097434" flipH="1" flipV="1">
            <a:off x="6467133" y="3520016"/>
            <a:ext cx="911864" cy="1492262"/>
          </a:xfrm>
          <a:prstGeom prst="rect">
            <a:avLst/>
          </a:prstGeom>
          <a:effectLst/>
        </p:spPr>
      </p:pic>
      <p:sp>
        <p:nvSpPr>
          <p:cNvPr id="138" name="TextBox 137">
            <a:extLst>
              <a:ext uri="{FF2B5EF4-FFF2-40B4-BE49-F238E27FC236}">
                <a16:creationId xmlns:a16="http://schemas.microsoft.com/office/drawing/2014/main" id="{1224A91F-626B-4095-9AF2-52376EA424E7}"/>
              </a:ext>
            </a:extLst>
          </p:cNvPr>
          <p:cNvSpPr txBox="1"/>
          <p:nvPr/>
        </p:nvSpPr>
        <p:spPr>
          <a:xfrm>
            <a:off x="6482078" y="4288360"/>
            <a:ext cx="881973" cy="369332"/>
          </a:xfrm>
          <a:prstGeom prst="rect">
            <a:avLst/>
          </a:prstGeom>
          <a:noFill/>
        </p:spPr>
        <p:txBody>
          <a:bodyPr wrap="none" rtlCol="0">
            <a:spAutoFit/>
          </a:bodyPr>
          <a:lstStyle/>
          <a:p>
            <a:r>
              <a:rPr lang="en-US">
                <a:solidFill>
                  <a:schemeClr val="bg1"/>
                </a:solidFill>
                <a:latin typeface="Calibri" panose="020F0502020204030204"/>
              </a:rPr>
              <a:t>SignalR</a:t>
            </a:r>
          </a:p>
        </p:txBody>
      </p:sp>
      <p:sp>
        <p:nvSpPr>
          <p:cNvPr id="142" name="TextBox 141">
            <a:extLst>
              <a:ext uri="{FF2B5EF4-FFF2-40B4-BE49-F238E27FC236}">
                <a16:creationId xmlns:a16="http://schemas.microsoft.com/office/drawing/2014/main" id="{0D27C2E0-E635-4952-A763-09DF24A02498}"/>
              </a:ext>
            </a:extLst>
          </p:cNvPr>
          <p:cNvSpPr txBox="1"/>
          <p:nvPr/>
        </p:nvSpPr>
        <p:spPr>
          <a:xfrm>
            <a:off x="4762609" y="1189038"/>
            <a:ext cx="2571410" cy="738664"/>
          </a:xfrm>
          <a:prstGeom prst="rect">
            <a:avLst/>
          </a:prstGeom>
          <a:noFill/>
        </p:spPr>
        <p:txBody>
          <a:bodyPr wrap="none" lIns="182880" tIns="146304" rIns="182880" bIns="146304" rtlCol="0">
            <a:spAutoFit/>
          </a:bodyPr>
          <a:lstStyle/>
          <a:p>
            <a:pPr>
              <a:lnSpc>
                <a:spcPct val="90000"/>
              </a:lnSpc>
              <a:spcAft>
                <a:spcPts val="600"/>
              </a:spcAft>
            </a:pPr>
            <a:r>
              <a:rPr lang="en-US" sz="3200" spc="-100" dirty="0">
                <a:ln w="3175">
                  <a:noFill/>
                </a:ln>
                <a:solidFill>
                  <a:schemeClr val="bg1"/>
                </a:solidFill>
                <a:cs typeface="Segoe UI" pitchFamily="34" charset="0"/>
              </a:rPr>
              <a:t>Blazor Server</a:t>
            </a:r>
          </a:p>
        </p:txBody>
      </p:sp>
      <p:grpSp>
        <p:nvGrpSpPr>
          <p:cNvPr id="76" name="Group 75">
            <a:extLst>
              <a:ext uri="{FF2B5EF4-FFF2-40B4-BE49-F238E27FC236}">
                <a16:creationId xmlns:a16="http://schemas.microsoft.com/office/drawing/2014/main" id="{0B9CD836-6997-4F72-8905-1098A8E0CB22}"/>
              </a:ext>
            </a:extLst>
          </p:cNvPr>
          <p:cNvGrpSpPr/>
          <p:nvPr/>
        </p:nvGrpSpPr>
        <p:grpSpPr>
          <a:xfrm>
            <a:off x="3664420" y="4061811"/>
            <a:ext cx="2259720" cy="1453971"/>
            <a:chOff x="2044967" y="2752181"/>
            <a:chExt cx="2259720" cy="1453971"/>
          </a:xfrm>
        </p:grpSpPr>
        <p:grpSp>
          <p:nvGrpSpPr>
            <p:cNvPr id="77" name="Group 76">
              <a:extLst>
                <a:ext uri="{FF2B5EF4-FFF2-40B4-BE49-F238E27FC236}">
                  <a16:creationId xmlns:a16="http://schemas.microsoft.com/office/drawing/2014/main" id="{E3AB6488-3E31-45AD-A6C5-42A1900F88A0}"/>
                </a:ext>
              </a:extLst>
            </p:cNvPr>
            <p:cNvGrpSpPr/>
            <p:nvPr/>
          </p:nvGrpSpPr>
          <p:grpSpPr>
            <a:xfrm>
              <a:off x="2044967" y="2752181"/>
              <a:ext cx="2259720" cy="1453971"/>
              <a:chOff x="784337" y="2272787"/>
              <a:chExt cx="2259720" cy="1453971"/>
            </a:xfrm>
          </p:grpSpPr>
          <p:sp>
            <p:nvSpPr>
              <p:cNvPr id="81" name="Rectangle: Rounded Corners 80">
                <a:extLst>
                  <a:ext uri="{FF2B5EF4-FFF2-40B4-BE49-F238E27FC236}">
                    <a16:creationId xmlns:a16="http://schemas.microsoft.com/office/drawing/2014/main" id="{113629AD-D1DA-449B-90F6-A0800006048E}"/>
                  </a:ext>
                </a:extLst>
              </p:cNvPr>
              <p:cNvSpPr/>
              <p:nvPr/>
            </p:nvSpPr>
            <p:spPr>
              <a:xfrm>
                <a:off x="784337" y="2272787"/>
                <a:ext cx="2259720" cy="1453971"/>
              </a:xfrm>
              <a:prstGeom prst="roundRect">
                <a:avLst>
                  <a:gd name="adj" fmla="val 6024"/>
                </a:avLst>
              </a:prstGeom>
              <a:solidFill>
                <a:sysClr val="window" lastClr="FFFFFF">
                  <a:lumMod val="8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grpSp>
            <p:nvGrpSpPr>
              <p:cNvPr id="82" name="Group 81">
                <a:extLst>
                  <a:ext uri="{FF2B5EF4-FFF2-40B4-BE49-F238E27FC236}">
                    <a16:creationId xmlns:a16="http://schemas.microsoft.com/office/drawing/2014/main" id="{F804680F-4D0C-4D23-865E-BE564387B7E8}"/>
                  </a:ext>
                </a:extLst>
              </p:cNvPr>
              <p:cNvGrpSpPr/>
              <p:nvPr/>
            </p:nvGrpSpPr>
            <p:grpSpPr>
              <a:xfrm>
                <a:off x="1204474" y="2411592"/>
                <a:ext cx="1442545" cy="339191"/>
                <a:chOff x="977953" y="2433131"/>
                <a:chExt cx="6182954" cy="1453829"/>
              </a:xfrm>
              <a:solidFill>
                <a:sysClr val="windowText" lastClr="000000"/>
              </a:solidFill>
              <a:effectLst/>
            </p:grpSpPr>
            <p:sp>
              <p:nvSpPr>
                <p:cNvPr id="83" name="Freeform: Shape 82">
                  <a:extLst>
                    <a:ext uri="{FF2B5EF4-FFF2-40B4-BE49-F238E27FC236}">
                      <a16:creationId xmlns:a16="http://schemas.microsoft.com/office/drawing/2014/main" id="{A9BEB48C-B304-4BD2-9BDB-CEF0A84E0489}"/>
                    </a:ext>
                  </a:extLst>
                </p:cNvPr>
                <p:cNvSpPr/>
                <p:nvPr/>
              </p:nvSpPr>
              <p:spPr>
                <a:xfrm>
                  <a:off x="2256408" y="2433131"/>
                  <a:ext cx="290494" cy="1452467"/>
                </a:xfrm>
                <a:custGeom>
                  <a:avLst/>
                  <a:gdLst/>
                  <a:ahLst/>
                  <a:cxnLst/>
                  <a:rect l="l" t="t" r="r" b="b"/>
                  <a:pathLst>
                    <a:path w="290494" h="1452467">
                      <a:moveTo>
                        <a:pt x="0" y="0"/>
                      </a:moveTo>
                      <a:lnTo>
                        <a:pt x="290494" y="0"/>
                      </a:lnTo>
                      <a:lnTo>
                        <a:pt x="290494" y="1452467"/>
                      </a:lnTo>
                      <a:lnTo>
                        <a:pt x="0" y="1452467"/>
                      </a:lnTo>
                      <a:lnTo>
                        <a:pt x="0" y="0"/>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84" name="Freeform: Shape 83">
                  <a:extLst>
                    <a:ext uri="{FF2B5EF4-FFF2-40B4-BE49-F238E27FC236}">
                      <a16:creationId xmlns:a16="http://schemas.microsoft.com/office/drawing/2014/main" id="{07CE2548-04A9-4E6C-8E72-3A2372B267BE}"/>
                    </a:ext>
                  </a:extLst>
                </p:cNvPr>
                <p:cNvSpPr/>
                <p:nvPr/>
              </p:nvSpPr>
              <p:spPr>
                <a:xfrm>
                  <a:off x="977953" y="2435236"/>
                  <a:ext cx="1159869" cy="1450362"/>
                </a:xfrm>
                <a:custGeom>
                  <a:avLst/>
                  <a:gdLst/>
                  <a:ahLst/>
                  <a:cxnLst/>
                  <a:rect l="l" t="t" r="r" b="b"/>
                  <a:pathLst>
                    <a:path w="1159869" h="1450362">
                      <a:moveTo>
                        <a:pt x="0" y="0"/>
                      </a:moveTo>
                      <a:lnTo>
                        <a:pt x="290493" y="0"/>
                      </a:lnTo>
                      <a:lnTo>
                        <a:pt x="290493" y="366274"/>
                      </a:lnTo>
                      <a:cubicBezTo>
                        <a:pt x="355047" y="329787"/>
                        <a:pt x="421356" y="306281"/>
                        <a:pt x="489418" y="295756"/>
                      </a:cubicBezTo>
                      <a:cubicBezTo>
                        <a:pt x="557481" y="285231"/>
                        <a:pt x="623789" y="286283"/>
                        <a:pt x="688343" y="298914"/>
                      </a:cubicBezTo>
                      <a:cubicBezTo>
                        <a:pt x="752897" y="311544"/>
                        <a:pt x="813592" y="334348"/>
                        <a:pt x="870428" y="367327"/>
                      </a:cubicBezTo>
                      <a:cubicBezTo>
                        <a:pt x="927264" y="400306"/>
                        <a:pt x="977082" y="441704"/>
                        <a:pt x="1019885" y="491523"/>
                      </a:cubicBezTo>
                      <a:cubicBezTo>
                        <a:pt x="1062687" y="541342"/>
                        <a:pt x="1096718" y="598178"/>
                        <a:pt x="1121978" y="662030"/>
                      </a:cubicBezTo>
                      <a:cubicBezTo>
                        <a:pt x="1147239" y="725883"/>
                        <a:pt x="1159869" y="794998"/>
                        <a:pt x="1159869" y="869375"/>
                      </a:cubicBezTo>
                      <a:cubicBezTo>
                        <a:pt x="1159869" y="949366"/>
                        <a:pt x="1144783" y="1024796"/>
                        <a:pt x="1114611" y="1095666"/>
                      </a:cubicBezTo>
                      <a:cubicBezTo>
                        <a:pt x="1084439" y="1166535"/>
                        <a:pt x="1043040" y="1228282"/>
                        <a:pt x="990414" y="1280908"/>
                      </a:cubicBezTo>
                      <a:cubicBezTo>
                        <a:pt x="937789" y="1333533"/>
                        <a:pt x="876392" y="1374932"/>
                        <a:pt x="806225" y="1405104"/>
                      </a:cubicBezTo>
                      <a:cubicBezTo>
                        <a:pt x="736057" y="1435276"/>
                        <a:pt x="660978" y="1450362"/>
                        <a:pt x="580987" y="1450362"/>
                      </a:cubicBezTo>
                      <a:cubicBezTo>
                        <a:pt x="500996" y="1450362"/>
                        <a:pt x="425566" y="1435276"/>
                        <a:pt x="354697" y="1405104"/>
                      </a:cubicBezTo>
                      <a:cubicBezTo>
                        <a:pt x="283827" y="1374932"/>
                        <a:pt x="222080" y="1333533"/>
                        <a:pt x="169454" y="1280908"/>
                      </a:cubicBezTo>
                      <a:cubicBezTo>
                        <a:pt x="116829" y="1228282"/>
                        <a:pt x="75430" y="1166535"/>
                        <a:pt x="45258" y="1095666"/>
                      </a:cubicBezTo>
                      <a:cubicBezTo>
                        <a:pt x="15086" y="1024796"/>
                        <a:pt x="0" y="949366"/>
                        <a:pt x="0" y="869375"/>
                      </a:cubicBezTo>
                      <a:lnTo>
                        <a:pt x="0" y="0"/>
                      </a:lnTo>
                      <a:close/>
                      <a:moveTo>
                        <a:pt x="580987" y="578882"/>
                      </a:moveTo>
                      <a:cubicBezTo>
                        <a:pt x="540290" y="578882"/>
                        <a:pt x="502399" y="586600"/>
                        <a:pt x="467316" y="602037"/>
                      </a:cubicBezTo>
                      <a:cubicBezTo>
                        <a:pt x="432232" y="617474"/>
                        <a:pt x="401709" y="638173"/>
                        <a:pt x="375747" y="664135"/>
                      </a:cubicBezTo>
                      <a:cubicBezTo>
                        <a:pt x="349785" y="690097"/>
                        <a:pt x="329085" y="720971"/>
                        <a:pt x="313649" y="756756"/>
                      </a:cubicBezTo>
                      <a:cubicBezTo>
                        <a:pt x="298212" y="792542"/>
                        <a:pt x="290493" y="830081"/>
                        <a:pt x="290493" y="869375"/>
                      </a:cubicBezTo>
                      <a:cubicBezTo>
                        <a:pt x="290493" y="910073"/>
                        <a:pt x="298212" y="947963"/>
                        <a:pt x="313649" y="983047"/>
                      </a:cubicBezTo>
                      <a:cubicBezTo>
                        <a:pt x="329085" y="1018130"/>
                        <a:pt x="349785" y="1048653"/>
                        <a:pt x="375747" y="1074615"/>
                      </a:cubicBezTo>
                      <a:cubicBezTo>
                        <a:pt x="401709" y="1100577"/>
                        <a:pt x="432232" y="1121277"/>
                        <a:pt x="467316" y="1136713"/>
                      </a:cubicBezTo>
                      <a:cubicBezTo>
                        <a:pt x="502399" y="1152150"/>
                        <a:pt x="540290" y="1159869"/>
                        <a:pt x="580987" y="1159869"/>
                      </a:cubicBezTo>
                      <a:cubicBezTo>
                        <a:pt x="620281" y="1159869"/>
                        <a:pt x="657470" y="1152150"/>
                        <a:pt x="692553" y="1136713"/>
                      </a:cubicBezTo>
                      <a:cubicBezTo>
                        <a:pt x="727637" y="1121277"/>
                        <a:pt x="758511" y="1100577"/>
                        <a:pt x="785174" y="1074615"/>
                      </a:cubicBezTo>
                      <a:cubicBezTo>
                        <a:pt x="811838" y="1048653"/>
                        <a:pt x="832537" y="1018130"/>
                        <a:pt x="847273" y="983047"/>
                      </a:cubicBezTo>
                      <a:cubicBezTo>
                        <a:pt x="862008" y="947963"/>
                        <a:pt x="869375" y="910073"/>
                        <a:pt x="869375" y="869375"/>
                      </a:cubicBezTo>
                      <a:cubicBezTo>
                        <a:pt x="869375" y="830081"/>
                        <a:pt x="862008" y="792542"/>
                        <a:pt x="847273" y="756756"/>
                      </a:cubicBezTo>
                      <a:cubicBezTo>
                        <a:pt x="832537" y="720971"/>
                        <a:pt x="811838" y="690097"/>
                        <a:pt x="785174" y="664135"/>
                      </a:cubicBezTo>
                      <a:cubicBezTo>
                        <a:pt x="758511" y="638173"/>
                        <a:pt x="727637" y="617474"/>
                        <a:pt x="692553" y="602037"/>
                      </a:cubicBezTo>
                      <a:cubicBezTo>
                        <a:pt x="657470" y="586600"/>
                        <a:pt x="620281" y="578882"/>
                        <a:pt x="580987" y="578882"/>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85" name="Freeform: Shape 84">
                  <a:extLst>
                    <a:ext uri="{FF2B5EF4-FFF2-40B4-BE49-F238E27FC236}">
                      <a16:creationId xmlns:a16="http://schemas.microsoft.com/office/drawing/2014/main" id="{ADD490B0-D851-418E-95FA-9EF39F003FF0}"/>
                    </a:ext>
                  </a:extLst>
                </p:cNvPr>
                <p:cNvSpPr/>
                <p:nvPr/>
              </p:nvSpPr>
              <p:spPr>
                <a:xfrm>
                  <a:off x="6419938" y="2746780"/>
                  <a:ext cx="740969" cy="1138818"/>
                </a:xfrm>
                <a:custGeom>
                  <a:avLst/>
                  <a:gdLst>
                    <a:gd name="connsiteX0" fmla="*/ 452311 w 740969"/>
                    <a:gd name="connsiteY0" fmla="*/ 15642 h 1138818"/>
                    <a:gd name="connsiteX1" fmla="*/ 359571 w 740969"/>
                    <a:gd name="connsiteY1" fmla="*/ 44332 h 1138818"/>
                    <a:gd name="connsiteX2" fmla="*/ 426268 w 740969"/>
                    <a:gd name="connsiteY2" fmla="*/ 21049 h 1138818"/>
                    <a:gd name="connsiteX3" fmla="*/ 467481 w 740969"/>
                    <a:gd name="connsiteY3" fmla="*/ 12492 h 1138818"/>
                    <a:gd name="connsiteX4" fmla="*/ 452311 w 740969"/>
                    <a:gd name="connsiteY4" fmla="*/ 15642 h 1138818"/>
                    <a:gd name="connsiteX5" fmla="*/ 460211 w 740969"/>
                    <a:gd name="connsiteY5" fmla="*/ 13198 h 1138818"/>
                    <a:gd name="connsiteX6" fmla="*/ 580987 w 740969"/>
                    <a:gd name="connsiteY6" fmla="*/ 0 h 1138818"/>
                    <a:gd name="connsiteX7" fmla="*/ 740969 w 740969"/>
                    <a:gd name="connsiteY7" fmla="*/ 0 h 1138818"/>
                    <a:gd name="connsiteX8" fmla="*/ 740969 w 740969"/>
                    <a:gd name="connsiteY8" fmla="*/ 28121 h 1138818"/>
                    <a:gd name="connsiteX9" fmla="*/ 740969 w 740969"/>
                    <a:gd name="connsiteY9" fmla="*/ 290493 h 1138818"/>
                    <a:gd name="connsiteX10" fmla="*/ 580987 w 740969"/>
                    <a:gd name="connsiteY10" fmla="*/ 290493 h 1138818"/>
                    <a:gd name="connsiteX11" fmla="*/ 467315 w 740969"/>
                    <a:gd name="connsiteY11" fmla="*/ 313648 h 1138818"/>
                    <a:gd name="connsiteX12" fmla="*/ 464958 w 740969"/>
                    <a:gd name="connsiteY12" fmla="*/ 314947 h 1138818"/>
                    <a:gd name="connsiteX13" fmla="*/ 464954 w 740969"/>
                    <a:gd name="connsiteY13" fmla="*/ 314948 h 1138818"/>
                    <a:gd name="connsiteX14" fmla="*/ 459713 w 740969"/>
                    <a:gd name="connsiteY14" fmla="*/ 317835 h 1138818"/>
                    <a:gd name="connsiteX15" fmla="*/ 382297 w 740969"/>
                    <a:gd name="connsiteY15" fmla="*/ 370335 h 1138818"/>
                    <a:gd name="connsiteX16" fmla="*/ 375747 w 740969"/>
                    <a:gd name="connsiteY16" fmla="*/ 375746 h 1138818"/>
                    <a:gd name="connsiteX17" fmla="*/ 313648 w 740969"/>
                    <a:gd name="connsiteY17" fmla="*/ 468367 h 1138818"/>
                    <a:gd name="connsiteX18" fmla="*/ 290493 w 740969"/>
                    <a:gd name="connsiteY18" fmla="*/ 580986 h 1138818"/>
                    <a:gd name="connsiteX19" fmla="*/ 290493 w 740969"/>
                    <a:gd name="connsiteY19" fmla="*/ 624778 h 1138818"/>
                    <a:gd name="connsiteX20" fmla="*/ 286283 w 740969"/>
                    <a:gd name="connsiteY20" fmla="*/ 582871 h 1138818"/>
                    <a:gd name="connsiteX21" fmla="*/ 286283 w 740969"/>
                    <a:gd name="connsiteY21" fmla="*/ 582872 h 1138818"/>
                    <a:gd name="connsiteX22" fmla="*/ 290493 w 740969"/>
                    <a:gd name="connsiteY22" fmla="*/ 624779 h 1138818"/>
                    <a:gd name="connsiteX23" fmla="*/ 290493 w 740969"/>
                    <a:gd name="connsiteY23" fmla="*/ 1087903 h 1138818"/>
                    <a:gd name="connsiteX24" fmla="*/ 290493 w 740969"/>
                    <a:gd name="connsiteY24" fmla="*/ 1138818 h 1138818"/>
                    <a:gd name="connsiteX25" fmla="*/ 286283 w 740969"/>
                    <a:gd name="connsiteY25" fmla="*/ 1138818 h 1138818"/>
                    <a:gd name="connsiteX26" fmla="*/ 0 w 740969"/>
                    <a:gd name="connsiteY26" fmla="*/ 1138818 h 1138818"/>
                    <a:gd name="connsiteX27" fmla="*/ 0 w 740969"/>
                    <a:gd name="connsiteY27" fmla="*/ 580987 h 1138818"/>
                    <a:gd name="connsiteX28" fmla="*/ 0 w 740969"/>
                    <a:gd name="connsiteY28" fmla="*/ 539501 h 1138818"/>
                    <a:gd name="connsiteX29" fmla="*/ 7105 w 740969"/>
                    <a:gd name="connsiteY29" fmla="*/ 466306 h 1138818"/>
                    <a:gd name="connsiteX30" fmla="*/ 41048 w 740969"/>
                    <a:gd name="connsiteY30" fmla="*/ 356581 h 1138818"/>
                    <a:gd name="connsiteX31" fmla="*/ 165244 w 740969"/>
                    <a:gd name="connsiteY31" fmla="*/ 171339 h 1138818"/>
                    <a:gd name="connsiteX32" fmla="*/ 251024 w 740969"/>
                    <a:gd name="connsiteY32" fmla="*/ 100821 h 1138818"/>
                    <a:gd name="connsiteX33" fmla="*/ 329572 w 740969"/>
                    <a:gd name="connsiteY33" fmla="*/ 58430 h 1138818"/>
                    <a:gd name="connsiteX34" fmla="*/ 350487 w 740969"/>
                    <a:gd name="connsiteY34" fmla="*/ 47143 h 1138818"/>
                    <a:gd name="connsiteX35" fmla="*/ 359571 w 740969"/>
                    <a:gd name="connsiteY35" fmla="*/ 44333 h 1138818"/>
                    <a:gd name="connsiteX36" fmla="*/ 452311 w 740969"/>
                    <a:gd name="connsiteY36" fmla="*/ 15643 h 1138818"/>
                    <a:gd name="connsiteX37" fmla="*/ 467481 w 740969"/>
                    <a:gd name="connsiteY37" fmla="*/ 12493 h 1138818"/>
                    <a:gd name="connsiteX38" fmla="*/ 502311 w 740969"/>
                    <a:gd name="connsiteY38" fmla="*/ 5262 h 1138818"/>
                    <a:gd name="connsiteX39" fmla="*/ 580987 w 740969"/>
                    <a:gd name="connsiteY39" fmla="*/ 0 h 1138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740969" h="1138818">
                      <a:moveTo>
                        <a:pt x="452311" y="15642"/>
                      </a:moveTo>
                      <a:lnTo>
                        <a:pt x="359571" y="44332"/>
                      </a:lnTo>
                      <a:lnTo>
                        <a:pt x="426268" y="21049"/>
                      </a:lnTo>
                      <a:close/>
                      <a:moveTo>
                        <a:pt x="467481" y="12492"/>
                      </a:moveTo>
                      <a:lnTo>
                        <a:pt x="452311" y="15642"/>
                      </a:lnTo>
                      <a:lnTo>
                        <a:pt x="460211" y="13198"/>
                      </a:lnTo>
                      <a:close/>
                      <a:moveTo>
                        <a:pt x="580987" y="0"/>
                      </a:moveTo>
                      <a:lnTo>
                        <a:pt x="740969" y="0"/>
                      </a:lnTo>
                      <a:lnTo>
                        <a:pt x="740969" y="28121"/>
                      </a:lnTo>
                      <a:lnTo>
                        <a:pt x="740969" y="290493"/>
                      </a:lnTo>
                      <a:lnTo>
                        <a:pt x="580987" y="290493"/>
                      </a:lnTo>
                      <a:cubicBezTo>
                        <a:pt x="540289" y="290493"/>
                        <a:pt x="502399" y="298212"/>
                        <a:pt x="467315" y="313648"/>
                      </a:cubicBezTo>
                      <a:lnTo>
                        <a:pt x="464958" y="314947"/>
                      </a:lnTo>
                      <a:lnTo>
                        <a:pt x="464954" y="314948"/>
                      </a:lnTo>
                      <a:lnTo>
                        <a:pt x="459713" y="317835"/>
                      </a:lnTo>
                      <a:lnTo>
                        <a:pt x="382297" y="370335"/>
                      </a:lnTo>
                      <a:lnTo>
                        <a:pt x="375747" y="375746"/>
                      </a:lnTo>
                      <a:cubicBezTo>
                        <a:pt x="349784" y="401708"/>
                        <a:pt x="329085" y="432581"/>
                        <a:pt x="313648" y="468367"/>
                      </a:cubicBezTo>
                      <a:cubicBezTo>
                        <a:pt x="298211" y="504152"/>
                        <a:pt x="290493" y="541692"/>
                        <a:pt x="290493" y="580986"/>
                      </a:cubicBezTo>
                      <a:lnTo>
                        <a:pt x="290493" y="624778"/>
                      </a:lnTo>
                      <a:lnTo>
                        <a:pt x="286283" y="582871"/>
                      </a:lnTo>
                      <a:lnTo>
                        <a:pt x="286283" y="582872"/>
                      </a:lnTo>
                      <a:lnTo>
                        <a:pt x="290493" y="624779"/>
                      </a:lnTo>
                      <a:lnTo>
                        <a:pt x="290493" y="1087903"/>
                      </a:lnTo>
                      <a:lnTo>
                        <a:pt x="290493" y="1138818"/>
                      </a:lnTo>
                      <a:lnTo>
                        <a:pt x="286283" y="1138818"/>
                      </a:lnTo>
                      <a:lnTo>
                        <a:pt x="0" y="1138818"/>
                      </a:lnTo>
                      <a:lnTo>
                        <a:pt x="0" y="580987"/>
                      </a:lnTo>
                      <a:lnTo>
                        <a:pt x="0" y="539501"/>
                      </a:lnTo>
                      <a:lnTo>
                        <a:pt x="7105" y="466306"/>
                      </a:lnTo>
                      <a:cubicBezTo>
                        <a:pt x="14648" y="428591"/>
                        <a:pt x="25962" y="392016"/>
                        <a:pt x="41048" y="356581"/>
                      </a:cubicBezTo>
                      <a:cubicBezTo>
                        <a:pt x="71220" y="285712"/>
                        <a:pt x="112619" y="223965"/>
                        <a:pt x="165244" y="171339"/>
                      </a:cubicBezTo>
                      <a:cubicBezTo>
                        <a:pt x="191557" y="145027"/>
                        <a:pt x="220150" y="121521"/>
                        <a:pt x="251024" y="100821"/>
                      </a:cubicBezTo>
                      <a:lnTo>
                        <a:pt x="329572" y="58430"/>
                      </a:lnTo>
                      <a:lnTo>
                        <a:pt x="350487" y="47143"/>
                      </a:lnTo>
                      <a:lnTo>
                        <a:pt x="359571" y="44333"/>
                      </a:lnTo>
                      <a:lnTo>
                        <a:pt x="452311" y="15643"/>
                      </a:lnTo>
                      <a:lnTo>
                        <a:pt x="467481" y="12493"/>
                      </a:lnTo>
                      <a:lnTo>
                        <a:pt x="502311" y="5262"/>
                      </a:lnTo>
                      <a:cubicBezTo>
                        <a:pt x="528098" y="1754"/>
                        <a:pt x="554323" y="0"/>
                        <a:pt x="580987" y="0"/>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86" name="Freeform: Shape 85">
                  <a:extLst>
                    <a:ext uri="{FF2B5EF4-FFF2-40B4-BE49-F238E27FC236}">
                      <a16:creationId xmlns:a16="http://schemas.microsoft.com/office/drawing/2014/main" id="{903AFFA5-7305-49ED-B07E-98294076AF22}"/>
                    </a:ext>
                  </a:extLst>
                </p:cNvPr>
                <p:cNvSpPr/>
                <p:nvPr/>
              </p:nvSpPr>
              <p:spPr>
                <a:xfrm>
                  <a:off x="3937123" y="2723624"/>
                  <a:ext cx="1138818" cy="1161974"/>
                </a:xfrm>
                <a:custGeom>
                  <a:avLst/>
                  <a:gdLst/>
                  <a:ahLst/>
                  <a:cxnLst/>
                  <a:rect l="l" t="t" r="r" b="b"/>
                  <a:pathLst>
                    <a:path w="1138818" h="1161974">
                      <a:moveTo>
                        <a:pt x="0" y="0"/>
                      </a:moveTo>
                      <a:lnTo>
                        <a:pt x="1138818" y="0"/>
                      </a:lnTo>
                      <a:lnTo>
                        <a:pt x="549411" y="871481"/>
                      </a:lnTo>
                      <a:lnTo>
                        <a:pt x="1138818" y="871481"/>
                      </a:lnTo>
                      <a:lnTo>
                        <a:pt x="1138818" y="1161974"/>
                      </a:lnTo>
                      <a:lnTo>
                        <a:pt x="0" y="1161974"/>
                      </a:lnTo>
                      <a:lnTo>
                        <a:pt x="591512" y="290494"/>
                      </a:lnTo>
                      <a:lnTo>
                        <a:pt x="0" y="290494"/>
                      </a:lnTo>
                      <a:lnTo>
                        <a:pt x="0" y="0"/>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87" name="Freeform: Shape 86">
                  <a:extLst>
                    <a:ext uri="{FF2B5EF4-FFF2-40B4-BE49-F238E27FC236}">
                      <a16:creationId xmlns:a16="http://schemas.microsoft.com/office/drawing/2014/main" id="{813A3405-5798-4098-AD36-FCDC89FFAD82}"/>
                    </a:ext>
                  </a:extLst>
                </p:cNvPr>
                <p:cNvSpPr/>
                <p:nvPr/>
              </p:nvSpPr>
              <p:spPr>
                <a:xfrm>
                  <a:off x="5166953" y="2723624"/>
                  <a:ext cx="1157763" cy="1161974"/>
                </a:xfrm>
                <a:custGeom>
                  <a:avLst/>
                  <a:gdLst/>
                  <a:ahLst/>
                  <a:cxnLst/>
                  <a:rect l="l" t="t" r="r" b="b"/>
                  <a:pathLst>
                    <a:path w="1157763" h="1161974">
                      <a:moveTo>
                        <a:pt x="578881" y="0"/>
                      </a:moveTo>
                      <a:cubicBezTo>
                        <a:pt x="654662" y="0"/>
                        <a:pt x="727286" y="14736"/>
                        <a:pt x="796751" y="44206"/>
                      </a:cubicBezTo>
                      <a:cubicBezTo>
                        <a:pt x="866217" y="73676"/>
                        <a:pt x="927965" y="114023"/>
                        <a:pt x="981993" y="165245"/>
                      </a:cubicBezTo>
                      <a:cubicBezTo>
                        <a:pt x="1036023" y="216467"/>
                        <a:pt x="1078825" y="277513"/>
                        <a:pt x="1110400" y="348382"/>
                      </a:cubicBezTo>
                      <a:cubicBezTo>
                        <a:pt x="1141975" y="419251"/>
                        <a:pt x="1157763" y="496786"/>
                        <a:pt x="1157763" y="580987"/>
                      </a:cubicBezTo>
                      <a:cubicBezTo>
                        <a:pt x="1157763" y="660978"/>
                        <a:pt x="1142677" y="736408"/>
                        <a:pt x="1112505" y="807278"/>
                      </a:cubicBezTo>
                      <a:cubicBezTo>
                        <a:pt x="1082333" y="878147"/>
                        <a:pt x="1040935" y="939894"/>
                        <a:pt x="988309" y="992520"/>
                      </a:cubicBezTo>
                      <a:cubicBezTo>
                        <a:pt x="935683" y="1045145"/>
                        <a:pt x="874287" y="1086544"/>
                        <a:pt x="804119" y="1116716"/>
                      </a:cubicBezTo>
                      <a:cubicBezTo>
                        <a:pt x="733952" y="1146888"/>
                        <a:pt x="658872" y="1161974"/>
                        <a:pt x="578881" y="1161974"/>
                      </a:cubicBezTo>
                      <a:cubicBezTo>
                        <a:pt x="503101" y="1161974"/>
                        <a:pt x="430477" y="1147239"/>
                        <a:pt x="361012" y="1117769"/>
                      </a:cubicBezTo>
                      <a:cubicBezTo>
                        <a:pt x="291546" y="1088298"/>
                        <a:pt x="229799" y="1047952"/>
                        <a:pt x="175769" y="996730"/>
                      </a:cubicBezTo>
                      <a:cubicBezTo>
                        <a:pt x="121740" y="945507"/>
                        <a:pt x="78938" y="884462"/>
                        <a:pt x="47363" y="813593"/>
                      </a:cubicBezTo>
                      <a:cubicBezTo>
                        <a:pt x="15788" y="742723"/>
                        <a:pt x="0" y="665188"/>
                        <a:pt x="0" y="580987"/>
                      </a:cubicBezTo>
                      <a:cubicBezTo>
                        <a:pt x="0" y="500996"/>
                        <a:pt x="15086" y="425917"/>
                        <a:pt x="45258" y="355750"/>
                      </a:cubicBezTo>
                      <a:cubicBezTo>
                        <a:pt x="75430" y="285582"/>
                        <a:pt x="116829" y="224186"/>
                        <a:pt x="169454" y="171560"/>
                      </a:cubicBezTo>
                      <a:cubicBezTo>
                        <a:pt x="222080" y="118934"/>
                        <a:pt x="283477" y="77185"/>
                        <a:pt x="353644" y="46311"/>
                      </a:cubicBezTo>
                      <a:cubicBezTo>
                        <a:pt x="423811" y="15437"/>
                        <a:pt x="498891" y="0"/>
                        <a:pt x="578881" y="0"/>
                      </a:cubicBezTo>
                      <a:close/>
                      <a:moveTo>
                        <a:pt x="578881" y="290494"/>
                      </a:moveTo>
                      <a:cubicBezTo>
                        <a:pt x="538184" y="290494"/>
                        <a:pt x="500294" y="298212"/>
                        <a:pt x="465210" y="313649"/>
                      </a:cubicBezTo>
                      <a:cubicBezTo>
                        <a:pt x="430126" y="329086"/>
                        <a:pt x="399604" y="349785"/>
                        <a:pt x="373642" y="375747"/>
                      </a:cubicBezTo>
                      <a:cubicBezTo>
                        <a:pt x="347680" y="401709"/>
                        <a:pt x="326980" y="432583"/>
                        <a:pt x="311544" y="468368"/>
                      </a:cubicBezTo>
                      <a:cubicBezTo>
                        <a:pt x="296107" y="504154"/>
                        <a:pt x="288388" y="541693"/>
                        <a:pt x="288388" y="580987"/>
                      </a:cubicBezTo>
                      <a:cubicBezTo>
                        <a:pt x="288388" y="621685"/>
                        <a:pt x="296107" y="659575"/>
                        <a:pt x="311544" y="694659"/>
                      </a:cubicBezTo>
                      <a:cubicBezTo>
                        <a:pt x="326980" y="729742"/>
                        <a:pt x="347680" y="760265"/>
                        <a:pt x="373642" y="786227"/>
                      </a:cubicBezTo>
                      <a:cubicBezTo>
                        <a:pt x="399604" y="812189"/>
                        <a:pt x="430126" y="832889"/>
                        <a:pt x="465210" y="848325"/>
                      </a:cubicBezTo>
                      <a:cubicBezTo>
                        <a:pt x="500294" y="863762"/>
                        <a:pt x="538184" y="871481"/>
                        <a:pt x="578881" y="871481"/>
                      </a:cubicBezTo>
                      <a:cubicBezTo>
                        <a:pt x="618175" y="871481"/>
                        <a:pt x="655364" y="863762"/>
                        <a:pt x="690448" y="848325"/>
                      </a:cubicBezTo>
                      <a:cubicBezTo>
                        <a:pt x="725532" y="832889"/>
                        <a:pt x="756405" y="812189"/>
                        <a:pt x="783069" y="786227"/>
                      </a:cubicBezTo>
                      <a:cubicBezTo>
                        <a:pt x="809732" y="760265"/>
                        <a:pt x="830432" y="729742"/>
                        <a:pt x="845167" y="694659"/>
                      </a:cubicBezTo>
                      <a:cubicBezTo>
                        <a:pt x="859902" y="659575"/>
                        <a:pt x="867270" y="621685"/>
                        <a:pt x="867270" y="580987"/>
                      </a:cubicBezTo>
                      <a:cubicBezTo>
                        <a:pt x="867270" y="541693"/>
                        <a:pt x="859902" y="504154"/>
                        <a:pt x="845167" y="468368"/>
                      </a:cubicBezTo>
                      <a:cubicBezTo>
                        <a:pt x="830432" y="432583"/>
                        <a:pt x="809732" y="401709"/>
                        <a:pt x="783069" y="375747"/>
                      </a:cubicBezTo>
                      <a:cubicBezTo>
                        <a:pt x="756405" y="349785"/>
                        <a:pt x="725532" y="329086"/>
                        <a:pt x="690448" y="313649"/>
                      </a:cubicBezTo>
                      <a:cubicBezTo>
                        <a:pt x="655364" y="298212"/>
                        <a:pt x="618175" y="290494"/>
                        <a:pt x="578881" y="290494"/>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88" name="Freeform: Shape 87">
                  <a:extLst>
                    <a:ext uri="{FF2B5EF4-FFF2-40B4-BE49-F238E27FC236}">
                      <a16:creationId xmlns:a16="http://schemas.microsoft.com/office/drawing/2014/main" id="{A9F2003D-2AB2-431D-AFBB-677FF7297E92}"/>
                    </a:ext>
                  </a:extLst>
                </p:cNvPr>
                <p:cNvSpPr/>
                <p:nvPr/>
              </p:nvSpPr>
              <p:spPr>
                <a:xfrm>
                  <a:off x="2662878" y="2724367"/>
                  <a:ext cx="1159868" cy="1162593"/>
                </a:xfrm>
                <a:custGeom>
                  <a:avLst/>
                  <a:gdLst/>
                  <a:ahLst/>
                  <a:cxnLst/>
                  <a:rect l="l" t="t" r="r" b="b"/>
                  <a:pathLst>
                    <a:path w="1159868" h="1162593">
                      <a:moveTo>
                        <a:pt x="570462" y="310"/>
                      </a:moveTo>
                      <a:cubicBezTo>
                        <a:pt x="672906" y="-3199"/>
                        <a:pt x="772544" y="23114"/>
                        <a:pt x="869375" y="79248"/>
                      </a:cubicBezTo>
                      <a:lnTo>
                        <a:pt x="869375" y="1362"/>
                      </a:lnTo>
                      <a:lnTo>
                        <a:pt x="1159868" y="1362"/>
                      </a:lnTo>
                      <a:lnTo>
                        <a:pt x="1159868" y="1161231"/>
                      </a:lnTo>
                      <a:lnTo>
                        <a:pt x="869375" y="1161231"/>
                      </a:lnTo>
                      <a:lnTo>
                        <a:pt x="869375" y="1083345"/>
                      </a:lnTo>
                      <a:cubicBezTo>
                        <a:pt x="772544" y="1139479"/>
                        <a:pt x="672906" y="1165792"/>
                        <a:pt x="570462" y="1162284"/>
                      </a:cubicBezTo>
                      <a:cubicBezTo>
                        <a:pt x="468017" y="1158775"/>
                        <a:pt x="374343" y="1132813"/>
                        <a:pt x="289441" y="1084398"/>
                      </a:cubicBezTo>
                      <a:cubicBezTo>
                        <a:pt x="204538" y="1035982"/>
                        <a:pt x="135072" y="968271"/>
                        <a:pt x="81043" y="881263"/>
                      </a:cubicBezTo>
                      <a:cubicBezTo>
                        <a:pt x="27014" y="794255"/>
                        <a:pt x="0" y="694617"/>
                        <a:pt x="0" y="582349"/>
                      </a:cubicBezTo>
                      <a:cubicBezTo>
                        <a:pt x="0" y="470081"/>
                        <a:pt x="27014" y="370443"/>
                        <a:pt x="81043" y="283436"/>
                      </a:cubicBezTo>
                      <a:cubicBezTo>
                        <a:pt x="135072" y="196428"/>
                        <a:pt x="204538" y="128366"/>
                        <a:pt x="289441" y="79248"/>
                      </a:cubicBezTo>
                      <a:cubicBezTo>
                        <a:pt x="374343" y="30131"/>
                        <a:pt x="468017" y="3818"/>
                        <a:pt x="570462" y="310"/>
                      </a:cubicBezTo>
                      <a:close/>
                      <a:moveTo>
                        <a:pt x="578882" y="291856"/>
                      </a:moveTo>
                      <a:cubicBezTo>
                        <a:pt x="538185" y="291856"/>
                        <a:pt x="500294" y="299224"/>
                        <a:pt x="465210" y="313959"/>
                      </a:cubicBezTo>
                      <a:cubicBezTo>
                        <a:pt x="430127" y="328694"/>
                        <a:pt x="399604" y="349393"/>
                        <a:pt x="373642" y="376057"/>
                      </a:cubicBezTo>
                      <a:cubicBezTo>
                        <a:pt x="347680" y="402721"/>
                        <a:pt x="326980" y="433594"/>
                        <a:pt x="311544" y="468678"/>
                      </a:cubicBezTo>
                      <a:cubicBezTo>
                        <a:pt x="296107" y="503762"/>
                        <a:pt x="288388" y="541652"/>
                        <a:pt x="288388" y="582349"/>
                      </a:cubicBezTo>
                      <a:cubicBezTo>
                        <a:pt x="288388" y="623046"/>
                        <a:pt x="296107" y="660586"/>
                        <a:pt x="311544" y="694968"/>
                      </a:cubicBezTo>
                      <a:cubicBezTo>
                        <a:pt x="326980" y="729350"/>
                        <a:pt x="347680" y="759873"/>
                        <a:pt x="373642" y="786537"/>
                      </a:cubicBezTo>
                      <a:cubicBezTo>
                        <a:pt x="399604" y="813200"/>
                        <a:pt x="430127" y="833900"/>
                        <a:pt x="465210" y="848635"/>
                      </a:cubicBezTo>
                      <a:cubicBezTo>
                        <a:pt x="500294" y="863370"/>
                        <a:pt x="538185" y="870738"/>
                        <a:pt x="578882" y="870738"/>
                      </a:cubicBezTo>
                      <a:cubicBezTo>
                        <a:pt x="618176" y="870738"/>
                        <a:pt x="655013" y="863721"/>
                        <a:pt x="689395" y="849687"/>
                      </a:cubicBezTo>
                      <a:cubicBezTo>
                        <a:pt x="723778" y="835654"/>
                        <a:pt x="754300" y="816007"/>
                        <a:pt x="780964" y="790747"/>
                      </a:cubicBezTo>
                      <a:cubicBezTo>
                        <a:pt x="807628" y="765486"/>
                        <a:pt x="828678" y="736016"/>
                        <a:pt x="844115" y="702336"/>
                      </a:cubicBezTo>
                      <a:cubicBezTo>
                        <a:pt x="859552" y="668655"/>
                        <a:pt x="867972" y="632168"/>
                        <a:pt x="869375" y="592874"/>
                      </a:cubicBezTo>
                      <a:lnTo>
                        <a:pt x="869375" y="590769"/>
                      </a:lnTo>
                      <a:lnTo>
                        <a:pt x="869375" y="582349"/>
                      </a:lnTo>
                      <a:lnTo>
                        <a:pt x="869375" y="571824"/>
                      </a:lnTo>
                      <a:lnTo>
                        <a:pt x="869375" y="569719"/>
                      </a:lnTo>
                      <a:cubicBezTo>
                        <a:pt x="867972" y="530425"/>
                        <a:pt x="859552" y="493938"/>
                        <a:pt x="844115" y="460258"/>
                      </a:cubicBezTo>
                      <a:cubicBezTo>
                        <a:pt x="828678" y="426578"/>
                        <a:pt x="807628" y="397107"/>
                        <a:pt x="780964" y="371847"/>
                      </a:cubicBezTo>
                      <a:cubicBezTo>
                        <a:pt x="754300" y="346586"/>
                        <a:pt x="723778" y="326940"/>
                        <a:pt x="689395" y="312906"/>
                      </a:cubicBezTo>
                      <a:cubicBezTo>
                        <a:pt x="655013" y="298873"/>
                        <a:pt x="618176" y="291856"/>
                        <a:pt x="578882" y="291856"/>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grpSp>
        </p:grpSp>
        <p:sp>
          <p:nvSpPr>
            <p:cNvPr id="78" name="Rectangle 77">
              <a:extLst>
                <a:ext uri="{FF2B5EF4-FFF2-40B4-BE49-F238E27FC236}">
                  <a16:creationId xmlns:a16="http://schemas.microsoft.com/office/drawing/2014/main" id="{D8670830-3F1E-4FF0-B507-F411DDAAF87E}"/>
                </a:ext>
              </a:extLst>
            </p:cNvPr>
            <p:cNvSpPr/>
            <p:nvPr/>
          </p:nvSpPr>
          <p:spPr>
            <a:xfrm>
              <a:off x="2150732" y="3363773"/>
              <a:ext cx="2048189" cy="416720"/>
            </a:xfrm>
            <a:prstGeom prst="rect">
              <a:avLst/>
            </a:prstGeom>
            <a:solidFill>
              <a:srgbClr val="682A7B"/>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white"/>
                  </a:solidFill>
                  <a:effectLst/>
                  <a:uLnTx/>
                  <a:uFillTx/>
                  <a:latin typeface="Calibri" panose="020F0502020204030204"/>
                  <a:ea typeface="+mn-ea"/>
                  <a:cs typeface="+mn-cs"/>
                </a:rPr>
                <a:t>Razor Components</a:t>
              </a:r>
            </a:p>
          </p:txBody>
        </p:sp>
        <p:sp>
          <p:nvSpPr>
            <p:cNvPr id="79" name="Rectangle 78">
              <a:extLst>
                <a:ext uri="{FF2B5EF4-FFF2-40B4-BE49-F238E27FC236}">
                  <a16:creationId xmlns:a16="http://schemas.microsoft.com/office/drawing/2014/main" id="{A144AF85-86AE-468E-A28E-E5C26E2B3745}"/>
                </a:ext>
              </a:extLst>
            </p:cNvPr>
            <p:cNvSpPr/>
            <p:nvPr/>
          </p:nvSpPr>
          <p:spPr>
            <a:xfrm>
              <a:off x="2150732" y="3810237"/>
              <a:ext cx="2048189" cy="290870"/>
            </a:xfrm>
            <a:prstGeom prst="rect">
              <a:avLst/>
            </a:prstGeom>
            <a:solidFill>
              <a:srgbClr val="682A7B"/>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white"/>
                  </a:solidFill>
                  <a:effectLst/>
                  <a:uLnTx/>
                  <a:uFillTx/>
                  <a:latin typeface="Calibri" panose="020F0502020204030204"/>
                  <a:ea typeface="+mn-ea"/>
                  <a:cs typeface="+mn-cs"/>
                </a:rPr>
                <a:t>.NET</a:t>
              </a:r>
            </a:p>
          </p:txBody>
        </p:sp>
      </p:grpSp>
      <p:sp>
        <p:nvSpPr>
          <p:cNvPr id="4" name="TextBox 3">
            <a:extLst>
              <a:ext uri="{FF2B5EF4-FFF2-40B4-BE49-F238E27FC236}">
                <a16:creationId xmlns:a16="http://schemas.microsoft.com/office/drawing/2014/main" id="{8226A6FC-55E9-4096-A952-0BF6E8F86DFE}"/>
              </a:ext>
            </a:extLst>
          </p:cNvPr>
          <p:cNvSpPr txBox="1"/>
          <p:nvPr/>
        </p:nvSpPr>
        <p:spPr>
          <a:xfrm>
            <a:off x="4726173" y="5789783"/>
            <a:ext cx="2744534" cy="430887"/>
          </a:xfrm>
          <a:prstGeom prst="rect">
            <a:avLst/>
          </a:prstGeom>
          <a:noFill/>
        </p:spPr>
        <p:txBody>
          <a:bodyPr wrap="none" lIns="0" tIns="0" rIns="0" bIns="0" rtlCol="0">
            <a:spAutoFit/>
          </a:bodyPr>
          <a:lstStyle/>
          <a:p>
            <a:pPr algn="l"/>
            <a:r>
              <a:rPr lang="en-US" sz="2800">
                <a:solidFill>
                  <a:schemeClr val="bg1"/>
                </a:solidFill>
              </a:rPr>
              <a:t>.NET Core 3.1 LTS</a:t>
            </a:r>
          </a:p>
        </p:txBody>
      </p:sp>
    </p:spTree>
    <p:extLst>
      <p:ext uri="{BB962C8B-B14F-4D97-AF65-F5344CB8AC3E}">
        <p14:creationId xmlns:p14="http://schemas.microsoft.com/office/powerpoint/2010/main" val="605936789"/>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663B8-0F9D-42B6-B15B-E1A3C4258EBD}"/>
              </a:ext>
            </a:extLst>
          </p:cNvPr>
          <p:cNvSpPr>
            <a:spLocks noGrp="1"/>
          </p:cNvSpPr>
          <p:nvPr>
            <p:ph type="title" idx="4294967295"/>
          </p:nvPr>
        </p:nvSpPr>
        <p:spPr>
          <a:xfrm>
            <a:off x="536575" y="288925"/>
            <a:ext cx="11655425" cy="900113"/>
          </a:xfrm>
        </p:spPr>
        <p:txBody>
          <a:bodyPr/>
          <a:lstStyle/>
          <a:p>
            <a:r>
              <a:rPr lang="en-US" dirty="0" err="1">
                <a:solidFill>
                  <a:schemeClr val="bg1"/>
                </a:solidFill>
              </a:rPr>
              <a:t>Blazor</a:t>
            </a:r>
            <a:r>
              <a:rPr lang="en-US" dirty="0">
                <a:solidFill>
                  <a:schemeClr val="bg1"/>
                </a:solidFill>
              </a:rPr>
              <a:t> </a:t>
            </a:r>
            <a:r>
              <a:rPr lang="zh-CN" altLang="en-US" dirty="0">
                <a:solidFill>
                  <a:schemeClr val="bg1"/>
                </a:solidFill>
              </a:rPr>
              <a:t>工作原理</a:t>
            </a:r>
            <a:endParaRPr lang="en-US" dirty="0">
              <a:solidFill>
                <a:schemeClr val="bg1"/>
              </a:solidFill>
            </a:endParaRPr>
          </a:p>
        </p:txBody>
      </p:sp>
      <p:grpSp>
        <p:nvGrpSpPr>
          <p:cNvPr id="90" name="Group 89">
            <a:extLst>
              <a:ext uri="{FF2B5EF4-FFF2-40B4-BE49-F238E27FC236}">
                <a16:creationId xmlns:a16="http://schemas.microsoft.com/office/drawing/2014/main" id="{1A715652-C090-4294-B44A-14B5064B82FC}"/>
              </a:ext>
            </a:extLst>
          </p:cNvPr>
          <p:cNvGrpSpPr/>
          <p:nvPr/>
        </p:nvGrpSpPr>
        <p:grpSpPr>
          <a:xfrm>
            <a:off x="4072850" y="2225396"/>
            <a:ext cx="4046299" cy="3358240"/>
            <a:chOff x="6763966" y="1195735"/>
            <a:chExt cx="6758067" cy="4194606"/>
          </a:xfrm>
        </p:grpSpPr>
        <p:sp>
          <p:nvSpPr>
            <p:cNvPr id="91" name="Rectangle 90">
              <a:extLst>
                <a:ext uri="{FF2B5EF4-FFF2-40B4-BE49-F238E27FC236}">
                  <a16:creationId xmlns:a16="http://schemas.microsoft.com/office/drawing/2014/main" id="{220FFFAA-7FAB-4F56-A609-D64DD21124FF}"/>
                </a:ext>
              </a:extLst>
            </p:cNvPr>
            <p:cNvSpPr/>
            <p:nvPr/>
          </p:nvSpPr>
          <p:spPr>
            <a:xfrm>
              <a:off x="6763966" y="1195735"/>
              <a:ext cx="6756255" cy="4194606"/>
            </a:xfrm>
            <a:prstGeom prst="rect">
              <a:avLst/>
            </a:prstGeom>
            <a:solidFill>
              <a:sysClr val="window" lastClr="FFFFFF"/>
            </a:solidFill>
            <a:ln w="12700" cap="flat" cmpd="sng" algn="ctr">
              <a:noFill/>
              <a:prstDash val="solid"/>
              <a:miter lim="800000"/>
            </a:ln>
            <a:effectLst>
              <a:outerShdw blurRad="203200" sx="102000" sy="102000" algn="ctr" rotWithShape="0">
                <a:prstClr val="black">
                  <a:alpha val="40000"/>
                </a:prstClr>
              </a:outerShdw>
            </a:effectLst>
          </p:spPr>
          <p:txBody>
            <a:bodyPr rtlCol="0" anchor="ctr"/>
            <a:lstStyle/>
            <a:p>
              <a:pPr algn="ctr">
                <a:defRPr/>
              </a:pPr>
              <a:endParaRPr lang="en-GB" kern="0">
                <a:solidFill>
                  <a:prstClr val="white"/>
                </a:solidFill>
                <a:latin typeface="Calibri" panose="020F0502020204030204"/>
              </a:endParaRPr>
            </a:p>
          </p:txBody>
        </p:sp>
        <p:sp>
          <p:nvSpPr>
            <p:cNvPr id="92" name="Rectangle 91">
              <a:extLst>
                <a:ext uri="{FF2B5EF4-FFF2-40B4-BE49-F238E27FC236}">
                  <a16:creationId xmlns:a16="http://schemas.microsoft.com/office/drawing/2014/main" id="{56B004D4-ED9E-43D0-A671-3A104F1205F1}"/>
                </a:ext>
              </a:extLst>
            </p:cNvPr>
            <p:cNvSpPr/>
            <p:nvPr/>
          </p:nvSpPr>
          <p:spPr>
            <a:xfrm>
              <a:off x="6763966" y="1195735"/>
              <a:ext cx="6756255" cy="1004505"/>
            </a:xfrm>
            <a:prstGeom prst="rect">
              <a:avLst/>
            </a:prstGeom>
            <a:solidFill>
              <a:sysClr val="window" lastClr="FFFFFF">
                <a:lumMod val="65000"/>
              </a:sysClr>
            </a:solidFill>
            <a:ln w="12700" cap="flat" cmpd="sng" algn="ctr">
              <a:noFill/>
              <a:prstDash val="solid"/>
              <a:miter lim="800000"/>
            </a:ln>
            <a:effectLst/>
          </p:spPr>
          <p:txBody>
            <a:bodyPr rtlCol="0" anchor="ctr"/>
            <a:lstStyle/>
            <a:p>
              <a:pPr algn="ctr">
                <a:defRPr/>
              </a:pPr>
              <a:endParaRPr lang="en-GB" kern="0">
                <a:solidFill>
                  <a:prstClr val="white"/>
                </a:solidFill>
                <a:latin typeface="Calibri" panose="020F0502020204030204"/>
              </a:endParaRPr>
            </a:p>
          </p:txBody>
        </p:sp>
        <p:sp>
          <p:nvSpPr>
            <p:cNvPr id="93" name="Rectangle 92">
              <a:extLst>
                <a:ext uri="{FF2B5EF4-FFF2-40B4-BE49-F238E27FC236}">
                  <a16:creationId xmlns:a16="http://schemas.microsoft.com/office/drawing/2014/main" id="{3A6EEF41-14A3-4B91-A4BA-315538275AB1}"/>
                </a:ext>
              </a:extLst>
            </p:cNvPr>
            <p:cNvSpPr/>
            <p:nvPr/>
          </p:nvSpPr>
          <p:spPr>
            <a:xfrm>
              <a:off x="7263316" y="1573392"/>
              <a:ext cx="5801903" cy="418165"/>
            </a:xfrm>
            <a:prstGeom prst="rect">
              <a:avLst/>
            </a:prstGeom>
            <a:solidFill>
              <a:sysClr val="window" lastClr="FFFFFF">
                <a:lumMod val="95000"/>
              </a:sysClr>
            </a:solidFill>
            <a:ln w="12700" cap="flat" cmpd="sng" algn="ctr">
              <a:noFill/>
              <a:prstDash val="solid"/>
              <a:miter lim="800000"/>
            </a:ln>
            <a:effectLst/>
          </p:spPr>
          <p:txBody>
            <a:bodyPr rtlCol="0" anchor="ctr"/>
            <a:lstStyle/>
            <a:p>
              <a:pPr>
                <a:defRPr/>
              </a:pPr>
              <a:r>
                <a:rPr lang="en-GB" sz="2000" b="1" kern="0">
                  <a:solidFill>
                    <a:prstClr val="white">
                      <a:lumMod val="65000"/>
                    </a:prstClr>
                  </a:solidFill>
                  <a:latin typeface="Consolas" panose="020B0609020204030204" pitchFamily="49" charset="0"/>
                </a:rPr>
                <a:t>https://...</a:t>
              </a:r>
            </a:p>
          </p:txBody>
        </p:sp>
        <p:sp>
          <p:nvSpPr>
            <p:cNvPr id="94" name="Rectangle 93">
              <a:extLst>
                <a:ext uri="{FF2B5EF4-FFF2-40B4-BE49-F238E27FC236}">
                  <a16:creationId xmlns:a16="http://schemas.microsoft.com/office/drawing/2014/main" id="{9DA81392-0DCB-4922-AA4D-1EDB946197A2}"/>
                </a:ext>
              </a:extLst>
            </p:cNvPr>
            <p:cNvSpPr/>
            <p:nvPr/>
          </p:nvSpPr>
          <p:spPr>
            <a:xfrm>
              <a:off x="13125513" y="1197191"/>
              <a:ext cx="396520" cy="278268"/>
            </a:xfrm>
            <a:prstGeom prst="rect">
              <a:avLst/>
            </a:prstGeom>
            <a:solidFill>
              <a:srgbClr val="C00000"/>
            </a:solidFill>
            <a:ln w="12700" cap="flat" cmpd="sng" algn="ctr">
              <a:noFill/>
              <a:prstDash val="solid"/>
              <a:miter lim="800000"/>
            </a:ln>
            <a:effectLst/>
          </p:spPr>
          <p:txBody>
            <a:bodyPr rtlCol="0" anchor="ctr"/>
            <a:lstStyle/>
            <a:p>
              <a:pPr algn="ctr">
                <a:defRPr/>
              </a:pPr>
              <a:endParaRPr lang="en-GB" kern="0">
                <a:solidFill>
                  <a:prstClr val="white"/>
                </a:solidFill>
                <a:latin typeface="Calibri" panose="020F0502020204030204"/>
              </a:endParaRPr>
            </a:p>
          </p:txBody>
        </p:sp>
        <p:sp>
          <p:nvSpPr>
            <p:cNvPr id="95" name="Rectangle 94">
              <a:extLst>
                <a:ext uri="{FF2B5EF4-FFF2-40B4-BE49-F238E27FC236}">
                  <a16:creationId xmlns:a16="http://schemas.microsoft.com/office/drawing/2014/main" id="{833A5375-1B69-4C73-9128-D1CBFB1FA04A}"/>
                </a:ext>
              </a:extLst>
            </p:cNvPr>
            <p:cNvSpPr/>
            <p:nvPr/>
          </p:nvSpPr>
          <p:spPr>
            <a:xfrm>
              <a:off x="12668701" y="1197191"/>
              <a:ext cx="396520" cy="278268"/>
            </a:xfrm>
            <a:prstGeom prst="rect">
              <a:avLst/>
            </a:prstGeom>
            <a:solidFill>
              <a:sysClr val="windowText" lastClr="000000">
                <a:lumMod val="65000"/>
                <a:lumOff val="35000"/>
              </a:sysClr>
            </a:solidFill>
            <a:ln w="12700" cap="flat" cmpd="sng" algn="ctr">
              <a:noFill/>
              <a:prstDash val="solid"/>
              <a:miter lim="800000"/>
            </a:ln>
            <a:effectLst/>
          </p:spPr>
          <p:txBody>
            <a:bodyPr rtlCol="0" anchor="ctr"/>
            <a:lstStyle/>
            <a:p>
              <a:pPr algn="ctr">
                <a:defRPr/>
              </a:pPr>
              <a:endParaRPr lang="en-GB" kern="0">
                <a:solidFill>
                  <a:prstClr val="white"/>
                </a:solidFill>
                <a:latin typeface="Calibri" panose="020F0502020204030204"/>
              </a:endParaRPr>
            </a:p>
          </p:txBody>
        </p:sp>
        <p:sp>
          <p:nvSpPr>
            <p:cNvPr id="96" name="Rectangle 95">
              <a:extLst>
                <a:ext uri="{FF2B5EF4-FFF2-40B4-BE49-F238E27FC236}">
                  <a16:creationId xmlns:a16="http://schemas.microsoft.com/office/drawing/2014/main" id="{1A00C11E-221D-47F4-87DF-4203011CBCBC}"/>
                </a:ext>
              </a:extLst>
            </p:cNvPr>
            <p:cNvSpPr/>
            <p:nvPr/>
          </p:nvSpPr>
          <p:spPr>
            <a:xfrm>
              <a:off x="12206858" y="1197191"/>
              <a:ext cx="396520" cy="278268"/>
            </a:xfrm>
            <a:prstGeom prst="rect">
              <a:avLst/>
            </a:prstGeom>
            <a:solidFill>
              <a:sysClr val="windowText" lastClr="000000">
                <a:lumMod val="65000"/>
                <a:lumOff val="35000"/>
              </a:sysClr>
            </a:solidFill>
            <a:ln w="12700" cap="flat" cmpd="sng" algn="ctr">
              <a:noFill/>
              <a:prstDash val="solid"/>
              <a:miter lim="800000"/>
            </a:ln>
            <a:effectLst/>
          </p:spPr>
          <p:txBody>
            <a:bodyPr rtlCol="0" anchor="ctr"/>
            <a:lstStyle/>
            <a:p>
              <a:pPr algn="ctr">
                <a:defRPr/>
              </a:pPr>
              <a:endParaRPr lang="en-GB" kern="0">
                <a:solidFill>
                  <a:prstClr val="white"/>
                </a:solidFill>
                <a:latin typeface="Calibri" panose="020F0502020204030204"/>
              </a:endParaRPr>
            </a:p>
          </p:txBody>
        </p:sp>
        <p:sp>
          <p:nvSpPr>
            <p:cNvPr id="97" name="Isosceles Triangle 96">
              <a:extLst>
                <a:ext uri="{FF2B5EF4-FFF2-40B4-BE49-F238E27FC236}">
                  <a16:creationId xmlns:a16="http://schemas.microsoft.com/office/drawing/2014/main" id="{DA9C549B-3B23-4AC4-8736-DD3C2D9510FB}"/>
                </a:ext>
              </a:extLst>
            </p:cNvPr>
            <p:cNvSpPr/>
            <p:nvPr/>
          </p:nvSpPr>
          <p:spPr>
            <a:xfrm rot="16200000">
              <a:off x="6876308" y="1698472"/>
              <a:ext cx="255155" cy="159346"/>
            </a:xfrm>
            <a:prstGeom prst="triangle">
              <a:avLst/>
            </a:prstGeom>
            <a:solidFill>
              <a:sysClr val="windowText" lastClr="000000">
                <a:lumMod val="75000"/>
                <a:lumOff val="25000"/>
              </a:sysClr>
            </a:solidFill>
            <a:ln w="12700" cap="flat" cmpd="sng" algn="ctr">
              <a:noFill/>
              <a:prstDash val="solid"/>
              <a:miter lim="800000"/>
            </a:ln>
            <a:effectLst/>
          </p:spPr>
          <p:txBody>
            <a:bodyPr rtlCol="0" anchor="ctr"/>
            <a:lstStyle/>
            <a:p>
              <a:pPr algn="ctr">
                <a:defRPr/>
              </a:pPr>
              <a:endParaRPr lang="en-GB" kern="0">
                <a:solidFill>
                  <a:prstClr val="white"/>
                </a:solidFill>
                <a:latin typeface="Calibri" panose="020F0502020204030204"/>
              </a:endParaRPr>
            </a:p>
          </p:txBody>
        </p:sp>
        <p:cxnSp>
          <p:nvCxnSpPr>
            <p:cNvPr id="98" name="Straight Connector 97">
              <a:extLst>
                <a:ext uri="{FF2B5EF4-FFF2-40B4-BE49-F238E27FC236}">
                  <a16:creationId xmlns:a16="http://schemas.microsoft.com/office/drawing/2014/main" id="{EA4E2853-0C8F-40A5-97EB-4BCE083D2E55}"/>
                </a:ext>
              </a:extLst>
            </p:cNvPr>
            <p:cNvCxnSpPr>
              <a:cxnSpLocks/>
            </p:cNvCxnSpPr>
            <p:nvPr/>
          </p:nvCxnSpPr>
          <p:spPr>
            <a:xfrm>
              <a:off x="13144628" y="1652024"/>
              <a:ext cx="278938" cy="0"/>
            </a:xfrm>
            <a:prstGeom prst="line">
              <a:avLst/>
            </a:prstGeom>
            <a:noFill/>
            <a:ln w="41275" cap="flat" cmpd="sng" algn="ctr">
              <a:solidFill>
                <a:sysClr val="windowText" lastClr="000000">
                  <a:lumMod val="65000"/>
                  <a:lumOff val="35000"/>
                </a:sysClr>
              </a:solidFill>
              <a:prstDash val="solid"/>
              <a:miter lim="800000"/>
            </a:ln>
            <a:effectLst/>
          </p:spPr>
        </p:cxnSp>
        <p:cxnSp>
          <p:nvCxnSpPr>
            <p:cNvPr id="99" name="Straight Connector 98">
              <a:extLst>
                <a:ext uri="{FF2B5EF4-FFF2-40B4-BE49-F238E27FC236}">
                  <a16:creationId xmlns:a16="http://schemas.microsoft.com/office/drawing/2014/main" id="{ECF47152-A90C-4430-8D2E-C47550DFE227}"/>
                </a:ext>
              </a:extLst>
            </p:cNvPr>
            <p:cNvCxnSpPr>
              <a:cxnSpLocks/>
            </p:cNvCxnSpPr>
            <p:nvPr/>
          </p:nvCxnSpPr>
          <p:spPr>
            <a:xfrm>
              <a:off x="13144628" y="1911820"/>
              <a:ext cx="278938" cy="0"/>
            </a:xfrm>
            <a:prstGeom prst="line">
              <a:avLst/>
            </a:prstGeom>
            <a:noFill/>
            <a:ln w="41275" cap="flat" cmpd="sng" algn="ctr">
              <a:solidFill>
                <a:sysClr val="windowText" lastClr="000000">
                  <a:lumMod val="65000"/>
                  <a:lumOff val="35000"/>
                </a:sysClr>
              </a:solidFill>
              <a:prstDash val="solid"/>
              <a:miter lim="800000"/>
            </a:ln>
            <a:effectLst/>
          </p:spPr>
        </p:cxnSp>
        <p:cxnSp>
          <p:nvCxnSpPr>
            <p:cNvPr id="100" name="Straight Connector 99">
              <a:extLst>
                <a:ext uri="{FF2B5EF4-FFF2-40B4-BE49-F238E27FC236}">
                  <a16:creationId xmlns:a16="http://schemas.microsoft.com/office/drawing/2014/main" id="{A6AA46C0-7576-4717-BA3B-39A0B1BD3CE9}"/>
                </a:ext>
              </a:extLst>
            </p:cNvPr>
            <p:cNvCxnSpPr>
              <a:cxnSpLocks/>
            </p:cNvCxnSpPr>
            <p:nvPr/>
          </p:nvCxnSpPr>
          <p:spPr>
            <a:xfrm>
              <a:off x="13144628" y="1781494"/>
              <a:ext cx="278938" cy="0"/>
            </a:xfrm>
            <a:prstGeom prst="line">
              <a:avLst/>
            </a:prstGeom>
            <a:noFill/>
            <a:ln w="41275" cap="flat" cmpd="sng" algn="ctr">
              <a:solidFill>
                <a:sysClr val="windowText" lastClr="000000">
                  <a:lumMod val="65000"/>
                  <a:lumOff val="35000"/>
                </a:sysClr>
              </a:solidFill>
              <a:prstDash val="solid"/>
              <a:miter lim="800000"/>
            </a:ln>
            <a:effectLst/>
          </p:spPr>
        </p:cxnSp>
        <p:grpSp>
          <p:nvGrpSpPr>
            <p:cNvPr id="101" name="Group 100">
              <a:extLst>
                <a:ext uri="{FF2B5EF4-FFF2-40B4-BE49-F238E27FC236}">
                  <a16:creationId xmlns:a16="http://schemas.microsoft.com/office/drawing/2014/main" id="{A996C414-8875-411C-A5DE-1CF21B100B0E}"/>
                </a:ext>
              </a:extLst>
            </p:cNvPr>
            <p:cNvGrpSpPr/>
            <p:nvPr/>
          </p:nvGrpSpPr>
          <p:grpSpPr>
            <a:xfrm>
              <a:off x="13240124" y="1273807"/>
              <a:ext cx="166689" cy="125046"/>
              <a:chOff x="8278897" y="1296128"/>
              <a:chExt cx="96767" cy="54276"/>
            </a:xfrm>
          </p:grpSpPr>
          <p:cxnSp>
            <p:nvCxnSpPr>
              <p:cNvPr id="133" name="Straight Connector 132">
                <a:extLst>
                  <a:ext uri="{FF2B5EF4-FFF2-40B4-BE49-F238E27FC236}">
                    <a16:creationId xmlns:a16="http://schemas.microsoft.com/office/drawing/2014/main" id="{67EA4409-960C-457D-A724-52C71650855D}"/>
                  </a:ext>
                </a:extLst>
              </p:cNvPr>
              <p:cNvCxnSpPr/>
              <p:nvPr/>
            </p:nvCxnSpPr>
            <p:spPr>
              <a:xfrm>
                <a:off x="8278962" y="1296130"/>
                <a:ext cx="96702" cy="54274"/>
              </a:xfrm>
              <a:prstGeom prst="line">
                <a:avLst/>
              </a:prstGeom>
              <a:noFill/>
              <a:ln w="25400" cap="flat" cmpd="sng" algn="ctr">
                <a:solidFill>
                  <a:sysClr val="window" lastClr="FFFFFF"/>
                </a:solidFill>
                <a:prstDash val="solid"/>
                <a:miter lim="800000"/>
              </a:ln>
              <a:effectLst/>
            </p:spPr>
          </p:cxnSp>
          <p:cxnSp>
            <p:nvCxnSpPr>
              <p:cNvPr id="134" name="Straight Connector 133">
                <a:extLst>
                  <a:ext uri="{FF2B5EF4-FFF2-40B4-BE49-F238E27FC236}">
                    <a16:creationId xmlns:a16="http://schemas.microsoft.com/office/drawing/2014/main" id="{9F81D97F-FDAD-4BC4-B761-79EFB3B98620}"/>
                  </a:ext>
                </a:extLst>
              </p:cNvPr>
              <p:cNvCxnSpPr>
                <a:cxnSpLocks/>
              </p:cNvCxnSpPr>
              <p:nvPr/>
            </p:nvCxnSpPr>
            <p:spPr>
              <a:xfrm flipH="1">
                <a:off x="8278897" y="1296128"/>
                <a:ext cx="96702" cy="54274"/>
              </a:xfrm>
              <a:prstGeom prst="line">
                <a:avLst/>
              </a:prstGeom>
              <a:noFill/>
              <a:ln w="25400" cap="flat" cmpd="sng" algn="ctr">
                <a:solidFill>
                  <a:sysClr val="window" lastClr="FFFFFF"/>
                </a:solidFill>
                <a:prstDash val="solid"/>
                <a:miter lim="800000"/>
              </a:ln>
              <a:effectLst/>
            </p:spPr>
          </p:cxnSp>
        </p:grpSp>
        <p:cxnSp>
          <p:nvCxnSpPr>
            <p:cNvPr id="102" name="Straight Connector 101">
              <a:extLst>
                <a:ext uri="{FF2B5EF4-FFF2-40B4-BE49-F238E27FC236}">
                  <a16:creationId xmlns:a16="http://schemas.microsoft.com/office/drawing/2014/main" id="{C4E6CCD5-1CCE-49D0-982B-8167079955F2}"/>
                </a:ext>
              </a:extLst>
            </p:cNvPr>
            <p:cNvCxnSpPr>
              <a:cxnSpLocks/>
            </p:cNvCxnSpPr>
            <p:nvPr/>
          </p:nvCxnSpPr>
          <p:spPr>
            <a:xfrm>
              <a:off x="12296323" y="1394542"/>
              <a:ext cx="217560" cy="0"/>
            </a:xfrm>
            <a:prstGeom prst="line">
              <a:avLst/>
            </a:prstGeom>
            <a:noFill/>
            <a:ln w="25400" cap="flat" cmpd="sng" algn="ctr">
              <a:solidFill>
                <a:sysClr val="window" lastClr="FFFFFF"/>
              </a:solidFill>
              <a:prstDash val="solid"/>
              <a:miter lim="800000"/>
            </a:ln>
            <a:effectLst/>
          </p:spPr>
        </p:cxnSp>
        <p:grpSp>
          <p:nvGrpSpPr>
            <p:cNvPr id="103" name="Group 102">
              <a:extLst>
                <a:ext uri="{FF2B5EF4-FFF2-40B4-BE49-F238E27FC236}">
                  <a16:creationId xmlns:a16="http://schemas.microsoft.com/office/drawing/2014/main" id="{7E672847-5AB4-458B-B9AF-5062B966385C}"/>
                </a:ext>
              </a:extLst>
            </p:cNvPr>
            <p:cNvGrpSpPr/>
            <p:nvPr/>
          </p:nvGrpSpPr>
          <p:grpSpPr>
            <a:xfrm>
              <a:off x="12777510" y="1273797"/>
              <a:ext cx="198380" cy="120741"/>
              <a:chOff x="8011102" y="1251201"/>
              <a:chExt cx="126370" cy="56144"/>
            </a:xfrm>
          </p:grpSpPr>
          <p:cxnSp>
            <p:nvCxnSpPr>
              <p:cNvPr id="104" name="Straight Connector 103">
                <a:extLst>
                  <a:ext uri="{FF2B5EF4-FFF2-40B4-BE49-F238E27FC236}">
                    <a16:creationId xmlns:a16="http://schemas.microsoft.com/office/drawing/2014/main" id="{1C95E573-536A-4BDF-862F-5015DAB97255}"/>
                  </a:ext>
                </a:extLst>
              </p:cNvPr>
              <p:cNvCxnSpPr>
                <a:cxnSpLocks/>
              </p:cNvCxnSpPr>
              <p:nvPr/>
            </p:nvCxnSpPr>
            <p:spPr>
              <a:xfrm>
                <a:off x="8011102" y="1307345"/>
                <a:ext cx="126292" cy="0"/>
              </a:xfrm>
              <a:prstGeom prst="line">
                <a:avLst/>
              </a:prstGeom>
              <a:noFill/>
              <a:ln w="25400" cap="flat" cmpd="sng" algn="ctr">
                <a:solidFill>
                  <a:sysClr val="window" lastClr="FFFFFF"/>
                </a:solidFill>
                <a:prstDash val="solid"/>
                <a:miter lim="800000"/>
              </a:ln>
              <a:effectLst/>
            </p:spPr>
          </p:cxnSp>
          <p:cxnSp>
            <p:nvCxnSpPr>
              <p:cNvPr id="105" name="Straight Connector 104">
                <a:extLst>
                  <a:ext uri="{FF2B5EF4-FFF2-40B4-BE49-F238E27FC236}">
                    <a16:creationId xmlns:a16="http://schemas.microsoft.com/office/drawing/2014/main" id="{167F4635-79CA-4AE6-9693-C0C2382270A2}"/>
                  </a:ext>
                </a:extLst>
              </p:cNvPr>
              <p:cNvCxnSpPr>
                <a:cxnSpLocks/>
              </p:cNvCxnSpPr>
              <p:nvPr/>
            </p:nvCxnSpPr>
            <p:spPr>
              <a:xfrm>
                <a:off x="8011174" y="1253071"/>
                <a:ext cx="126298" cy="0"/>
              </a:xfrm>
              <a:prstGeom prst="line">
                <a:avLst/>
              </a:prstGeom>
              <a:noFill/>
              <a:ln w="25400" cap="flat" cmpd="sng" algn="ctr">
                <a:solidFill>
                  <a:sysClr val="window" lastClr="FFFFFF"/>
                </a:solidFill>
                <a:prstDash val="solid"/>
                <a:miter lim="800000"/>
              </a:ln>
              <a:effectLst/>
            </p:spPr>
          </p:cxnSp>
          <p:cxnSp>
            <p:nvCxnSpPr>
              <p:cNvPr id="106" name="Straight Connector 105">
                <a:extLst>
                  <a:ext uri="{FF2B5EF4-FFF2-40B4-BE49-F238E27FC236}">
                    <a16:creationId xmlns:a16="http://schemas.microsoft.com/office/drawing/2014/main" id="{B340733F-F2E1-4EA9-A064-BBCB5F8DCFD6}"/>
                  </a:ext>
                </a:extLst>
              </p:cNvPr>
              <p:cNvCxnSpPr>
                <a:cxnSpLocks/>
              </p:cNvCxnSpPr>
              <p:nvPr/>
            </p:nvCxnSpPr>
            <p:spPr>
              <a:xfrm>
                <a:off x="8135379" y="1251201"/>
                <a:ext cx="0" cy="54274"/>
              </a:xfrm>
              <a:prstGeom prst="line">
                <a:avLst/>
              </a:prstGeom>
              <a:noFill/>
              <a:ln w="25400" cap="flat" cmpd="sng" algn="ctr">
                <a:solidFill>
                  <a:sysClr val="window" lastClr="FFFFFF"/>
                </a:solidFill>
                <a:prstDash val="solid"/>
                <a:miter lim="800000"/>
              </a:ln>
              <a:effectLst/>
            </p:spPr>
          </p:cxnSp>
          <p:cxnSp>
            <p:nvCxnSpPr>
              <p:cNvPr id="107" name="Straight Connector 106">
                <a:extLst>
                  <a:ext uri="{FF2B5EF4-FFF2-40B4-BE49-F238E27FC236}">
                    <a16:creationId xmlns:a16="http://schemas.microsoft.com/office/drawing/2014/main" id="{1271081D-37A5-4E33-A525-96FDEACF80EF}"/>
                  </a:ext>
                </a:extLst>
              </p:cNvPr>
              <p:cNvCxnSpPr>
                <a:cxnSpLocks/>
              </p:cNvCxnSpPr>
              <p:nvPr/>
            </p:nvCxnSpPr>
            <p:spPr>
              <a:xfrm>
                <a:off x="8014015" y="1251204"/>
                <a:ext cx="0" cy="54274"/>
              </a:xfrm>
              <a:prstGeom prst="line">
                <a:avLst/>
              </a:prstGeom>
              <a:noFill/>
              <a:ln w="25400" cap="flat" cmpd="sng" algn="ctr">
                <a:solidFill>
                  <a:sysClr val="window" lastClr="FFFFFF"/>
                </a:solidFill>
                <a:prstDash val="solid"/>
                <a:miter lim="800000"/>
              </a:ln>
              <a:effectLst/>
            </p:spPr>
          </p:cxnSp>
        </p:grpSp>
      </p:grpSp>
      <p:sp>
        <p:nvSpPr>
          <p:cNvPr id="139" name="Rectangle 138">
            <a:extLst>
              <a:ext uri="{FF2B5EF4-FFF2-40B4-BE49-F238E27FC236}">
                <a16:creationId xmlns:a16="http://schemas.microsoft.com/office/drawing/2014/main" id="{7D8671A7-5054-415C-9BF1-B3059A5C3572}"/>
              </a:ext>
            </a:extLst>
          </p:cNvPr>
          <p:cNvSpPr/>
          <p:nvPr/>
        </p:nvSpPr>
        <p:spPr>
          <a:xfrm>
            <a:off x="6954623" y="3975818"/>
            <a:ext cx="982555" cy="584775"/>
          </a:xfrm>
          <a:prstGeom prst="rect">
            <a:avLst/>
          </a:prstGeom>
          <a:solidFill>
            <a:srgbClr val="E2C200"/>
          </a:solidFill>
        </p:spPr>
        <p:txBody>
          <a:bodyPr wrap="square">
            <a:spAutoFit/>
          </a:bodyPr>
          <a:lstStyle/>
          <a:p>
            <a:pPr algn="ctr"/>
            <a:r>
              <a:rPr lang="en-GB" sz="3200" b="1">
                <a:solidFill>
                  <a:prstClr val="black">
                    <a:lumMod val="65000"/>
                    <a:lumOff val="35000"/>
                  </a:prstClr>
                </a:solidFill>
                <a:latin typeface="Consolas" panose="020B0609020204030204" pitchFamily="49" charset="0"/>
              </a:rPr>
              <a:t>DOM</a:t>
            </a:r>
            <a:endParaRPr lang="en-GB" sz="3200">
              <a:solidFill>
                <a:prstClr val="black">
                  <a:lumMod val="65000"/>
                  <a:lumOff val="35000"/>
                </a:prstClr>
              </a:solidFill>
              <a:latin typeface="Calibri" panose="020F0502020204030204"/>
            </a:endParaRPr>
          </a:p>
        </p:txBody>
      </p:sp>
      <p:grpSp>
        <p:nvGrpSpPr>
          <p:cNvPr id="143" name="Group 142">
            <a:extLst>
              <a:ext uri="{FF2B5EF4-FFF2-40B4-BE49-F238E27FC236}">
                <a16:creationId xmlns:a16="http://schemas.microsoft.com/office/drawing/2014/main" id="{6155029D-5657-4128-83F0-C5E432C5F33B}"/>
              </a:ext>
            </a:extLst>
          </p:cNvPr>
          <p:cNvGrpSpPr/>
          <p:nvPr/>
        </p:nvGrpSpPr>
        <p:grpSpPr>
          <a:xfrm>
            <a:off x="4265151" y="3219411"/>
            <a:ext cx="2259720" cy="2123864"/>
            <a:chOff x="2044967" y="2687833"/>
            <a:chExt cx="2259720" cy="2123864"/>
          </a:xfrm>
        </p:grpSpPr>
        <p:grpSp>
          <p:nvGrpSpPr>
            <p:cNvPr id="144" name="Group 143">
              <a:extLst>
                <a:ext uri="{FF2B5EF4-FFF2-40B4-BE49-F238E27FC236}">
                  <a16:creationId xmlns:a16="http://schemas.microsoft.com/office/drawing/2014/main" id="{A60ED1A4-5AD2-4333-A264-E3127E14451E}"/>
                </a:ext>
              </a:extLst>
            </p:cNvPr>
            <p:cNvGrpSpPr/>
            <p:nvPr/>
          </p:nvGrpSpPr>
          <p:grpSpPr>
            <a:xfrm>
              <a:off x="2044967" y="2687833"/>
              <a:ext cx="2259720" cy="2123864"/>
              <a:chOff x="784337" y="2208439"/>
              <a:chExt cx="2259720" cy="2123864"/>
            </a:xfrm>
          </p:grpSpPr>
          <p:sp>
            <p:nvSpPr>
              <p:cNvPr id="148" name="Rectangle: Rounded Corners 147">
                <a:extLst>
                  <a:ext uri="{FF2B5EF4-FFF2-40B4-BE49-F238E27FC236}">
                    <a16:creationId xmlns:a16="http://schemas.microsoft.com/office/drawing/2014/main" id="{7CFB1E0B-96BF-43A6-9CD6-FBA0DA3F5D22}"/>
                  </a:ext>
                </a:extLst>
              </p:cNvPr>
              <p:cNvSpPr/>
              <p:nvPr/>
            </p:nvSpPr>
            <p:spPr>
              <a:xfrm>
                <a:off x="784337" y="2208439"/>
                <a:ext cx="2259720" cy="2123864"/>
              </a:xfrm>
              <a:prstGeom prst="roundRect">
                <a:avLst>
                  <a:gd name="adj" fmla="val 6024"/>
                </a:avLst>
              </a:prstGeom>
              <a:solidFill>
                <a:sysClr val="window" lastClr="FFFFFF">
                  <a:lumMod val="8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grpSp>
            <p:nvGrpSpPr>
              <p:cNvPr id="149" name="Group 148">
                <a:extLst>
                  <a:ext uri="{FF2B5EF4-FFF2-40B4-BE49-F238E27FC236}">
                    <a16:creationId xmlns:a16="http://schemas.microsoft.com/office/drawing/2014/main" id="{E72D2AB3-3AC9-4B69-A390-118C8A25E3C2}"/>
                  </a:ext>
                </a:extLst>
              </p:cNvPr>
              <p:cNvGrpSpPr/>
              <p:nvPr/>
            </p:nvGrpSpPr>
            <p:grpSpPr>
              <a:xfrm>
                <a:off x="1204474" y="2411592"/>
                <a:ext cx="1442545" cy="339191"/>
                <a:chOff x="977953" y="2433131"/>
                <a:chExt cx="6182954" cy="1453829"/>
              </a:xfrm>
              <a:solidFill>
                <a:sysClr val="windowText" lastClr="000000"/>
              </a:solidFill>
              <a:effectLst/>
            </p:grpSpPr>
            <p:sp>
              <p:nvSpPr>
                <p:cNvPr id="150" name="Freeform: Shape 149">
                  <a:extLst>
                    <a:ext uri="{FF2B5EF4-FFF2-40B4-BE49-F238E27FC236}">
                      <a16:creationId xmlns:a16="http://schemas.microsoft.com/office/drawing/2014/main" id="{F751F9F7-A66B-442C-9A26-10070A0CEE41}"/>
                    </a:ext>
                  </a:extLst>
                </p:cNvPr>
                <p:cNvSpPr/>
                <p:nvPr/>
              </p:nvSpPr>
              <p:spPr>
                <a:xfrm>
                  <a:off x="2256408" y="2433131"/>
                  <a:ext cx="290494" cy="1452467"/>
                </a:xfrm>
                <a:custGeom>
                  <a:avLst/>
                  <a:gdLst/>
                  <a:ahLst/>
                  <a:cxnLst/>
                  <a:rect l="l" t="t" r="r" b="b"/>
                  <a:pathLst>
                    <a:path w="290494" h="1452467">
                      <a:moveTo>
                        <a:pt x="0" y="0"/>
                      </a:moveTo>
                      <a:lnTo>
                        <a:pt x="290494" y="0"/>
                      </a:lnTo>
                      <a:lnTo>
                        <a:pt x="290494" y="1452467"/>
                      </a:lnTo>
                      <a:lnTo>
                        <a:pt x="0" y="1452467"/>
                      </a:lnTo>
                      <a:lnTo>
                        <a:pt x="0" y="0"/>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151" name="Freeform: Shape 150">
                  <a:extLst>
                    <a:ext uri="{FF2B5EF4-FFF2-40B4-BE49-F238E27FC236}">
                      <a16:creationId xmlns:a16="http://schemas.microsoft.com/office/drawing/2014/main" id="{53A9C143-B67B-48A1-9608-DC13C06B28B8}"/>
                    </a:ext>
                  </a:extLst>
                </p:cNvPr>
                <p:cNvSpPr/>
                <p:nvPr/>
              </p:nvSpPr>
              <p:spPr>
                <a:xfrm>
                  <a:off x="977953" y="2435236"/>
                  <a:ext cx="1159869" cy="1450362"/>
                </a:xfrm>
                <a:custGeom>
                  <a:avLst/>
                  <a:gdLst/>
                  <a:ahLst/>
                  <a:cxnLst/>
                  <a:rect l="l" t="t" r="r" b="b"/>
                  <a:pathLst>
                    <a:path w="1159869" h="1450362">
                      <a:moveTo>
                        <a:pt x="0" y="0"/>
                      </a:moveTo>
                      <a:lnTo>
                        <a:pt x="290493" y="0"/>
                      </a:lnTo>
                      <a:lnTo>
                        <a:pt x="290493" y="366274"/>
                      </a:lnTo>
                      <a:cubicBezTo>
                        <a:pt x="355047" y="329787"/>
                        <a:pt x="421356" y="306281"/>
                        <a:pt x="489418" y="295756"/>
                      </a:cubicBezTo>
                      <a:cubicBezTo>
                        <a:pt x="557481" y="285231"/>
                        <a:pt x="623789" y="286283"/>
                        <a:pt x="688343" y="298914"/>
                      </a:cubicBezTo>
                      <a:cubicBezTo>
                        <a:pt x="752897" y="311544"/>
                        <a:pt x="813592" y="334348"/>
                        <a:pt x="870428" y="367327"/>
                      </a:cubicBezTo>
                      <a:cubicBezTo>
                        <a:pt x="927264" y="400306"/>
                        <a:pt x="977082" y="441704"/>
                        <a:pt x="1019885" y="491523"/>
                      </a:cubicBezTo>
                      <a:cubicBezTo>
                        <a:pt x="1062687" y="541342"/>
                        <a:pt x="1096718" y="598178"/>
                        <a:pt x="1121978" y="662030"/>
                      </a:cubicBezTo>
                      <a:cubicBezTo>
                        <a:pt x="1147239" y="725883"/>
                        <a:pt x="1159869" y="794998"/>
                        <a:pt x="1159869" y="869375"/>
                      </a:cubicBezTo>
                      <a:cubicBezTo>
                        <a:pt x="1159869" y="949366"/>
                        <a:pt x="1144783" y="1024796"/>
                        <a:pt x="1114611" y="1095666"/>
                      </a:cubicBezTo>
                      <a:cubicBezTo>
                        <a:pt x="1084439" y="1166535"/>
                        <a:pt x="1043040" y="1228282"/>
                        <a:pt x="990414" y="1280908"/>
                      </a:cubicBezTo>
                      <a:cubicBezTo>
                        <a:pt x="937789" y="1333533"/>
                        <a:pt x="876392" y="1374932"/>
                        <a:pt x="806225" y="1405104"/>
                      </a:cubicBezTo>
                      <a:cubicBezTo>
                        <a:pt x="736057" y="1435276"/>
                        <a:pt x="660978" y="1450362"/>
                        <a:pt x="580987" y="1450362"/>
                      </a:cubicBezTo>
                      <a:cubicBezTo>
                        <a:pt x="500996" y="1450362"/>
                        <a:pt x="425566" y="1435276"/>
                        <a:pt x="354697" y="1405104"/>
                      </a:cubicBezTo>
                      <a:cubicBezTo>
                        <a:pt x="283827" y="1374932"/>
                        <a:pt x="222080" y="1333533"/>
                        <a:pt x="169454" y="1280908"/>
                      </a:cubicBezTo>
                      <a:cubicBezTo>
                        <a:pt x="116829" y="1228282"/>
                        <a:pt x="75430" y="1166535"/>
                        <a:pt x="45258" y="1095666"/>
                      </a:cubicBezTo>
                      <a:cubicBezTo>
                        <a:pt x="15086" y="1024796"/>
                        <a:pt x="0" y="949366"/>
                        <a:pt x="0" y="869375"/>
                      </a:cubicBezTo>
                      <a:lnTo>
                        <a:pt x="0" y="0"/>
                      </a:lnTo>
                      <a:close/>
                      <a:moveTo>
                        <a:pt x="580987" y="578882"/>
                      </a:moveTo>
                      <a:cubicBezTo>
                        <a:pt x="540290" y="578882"/>
                        <a:pt x="502399" y="586600"/>
                        <a:pt x="467316" y="602037"/>
                      </a:cubicBezTo>
                      <a:cubicBezTo>
                        <a:pt x="432232" y="617474"/>
                        <a:pt x="401709" y="638173"/>
                        <a:pt x="375747" y="664135"/>
                      </a:cubicBezTo>
                      <a:cubicBezTo>
                        <a:pt x="349785" y="690097"/>
                        <a:pt x="329085" y="720971"/>
                        <a:pt x="313649" y="756756"/>
                      </a:cubicBezTo>
                      <a:cubicBezTo>
                        <a:pt x="298212" y="792542"/>
                        <a:pt x="290493" y="830081"/>
                        <a:pt x="290493" y="869375"/>
                      </a:cubicBezTo>
                      <a:cubicBezTo>
                        <a:pt x="290493" y="910073"/>
                        <a:pt x="298212" y="947963"/>
                        <a:pt x="313649" y="983047"/>
                      </a:cubicBezTo>
                      <a:cubicBezTo>
                        <a:pt x="329085" y="1018130"/>
                        <a:pt x="349785" y="1048653"/>
                        <a:pt x="375747" y="1074615"/>
                      </a:cubicBezTo>
                      <a:cubicBezTo>
                        <a:pt x="401709" y="1100577"/>
                        <a:pt x="432232" y="1121277"/>
                        <a:pt x="467316" y="1136713"/>
                      </a:cubicBezTo>
                      <a:cubicBezTo>
                        <a:pt x="502399" y="1152150"/>
                        <a:pt x="540290" y="1159869"/>
                        <a:pt x="580987" y="1159869"/>
                      </a:cubicBezTo>
                      <a:cubicBezTo>
                        <a:pt x="620281" y="1159869"/>
                        <a:pt x="657470" y="1152150"/>
                        <a:pt x="692553" y="1136713"/>
                      </a:cubicBezTo>
                      <a:cubicBezTo>
                        <a:pt x="727637" y="1121277"/>
                        <a:pt x="758511" y="1100577"/>
                        <a:pt x="785174" y="1074615"/>
                      </a:cubicBezTo>
                      <a:cubicBezTo>
                        <a:pt x="811838" y="1048653"/>
                        <a:pt x="832537" y="1018130"/>
                        <a:pt x="847273" y="983047"/>
                      </a:cubicBezTo>
                      <a:cubicBezTo>
                        <a:pt x="862008" y="947963"/>
                        <a:pt x="869375" y="910073"/>
                        <a:pt x="869375" y="869375"/>
                      </a:cubicBezTo>
                      <a:cubicBezTo>
                        <a:pt x="869375" y="830081"/>
                        <a:pt x="862008" y="792542"/>
                        <a:pt x="847273" y="756756"/>
                      </a:cubicBezTo>
                      <a:cubicBezTo>
                        <a:pt x="832537" y="720971"/>
                        <a:pt x="811838" y="690097"/>
                        <a:pt x="785174" y="664135"/>
                      </a:cubicBezTo>
                      <a:cubicBezTo>
                        <a:pt x="758511" y="638173"/>
                        <a:pt x="727637" y="617474"/>
                        <a:pt x="692553" y="602037"/>
                      </a:cubicBezTo>
                      <a:cubicBezTo>
                        <a:pt x="657470" y="586600"/>
                        <a:pt x="620281" y="578882"/>
                        <a:pt x="580987" y="578882"/>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152" name="Freeform: Shape 151">
                  <a:extLst>
                    <a:ext uri="{FF2B5EF4-FFF2-40B4-BE49-F238E27FC236}">
                      <a16:creationId xmlns:a16="http://schemas.microsoft.com/office/drawing/2014/main" id="{437C1851-DAC9-4ACF-8F10-211CBA44A81F}"/>
                    </a:ext>
                  </a:extLst>
                </p:cNvPr>
                <p:cNvSpPr/>
                <p:nvPr/>
              </p:nvSpPr>
              <p:spPr>
                <a:xfrm>
                  <a:off x="6419938" y="2746780"/>
                  <a:ext cx="740969" cy="1138818"/>
                </a:xfrm>
                <a:custGeom>
                  <a:avLst/>
                  <a:gdLst>
                    <a:gd name="connsiteX0" fmla="*/ 452311 w 740969"/>
                    <a:gd name="connsiteY0" fmla="*/ 15642 h 1138818"/>
                    <a:gd name="connsiteX1" fmla="*/ 359571 w 740969"/>
                    <a:gd name="connsiteY1" fmla="*/ 44332 h 1138818"/>
                    <a:gd name="connsiteX2" fmla="*/ 426268 w 740969"/>
                    <a:gd name="connsiteY2" fmla="*/ 21049 h 1138818"/>
                    <a:gd name="connsiteX3" fmla="*/ 467481 w 740969"/>
                    <a:gd name="connsiteY3" fmla="*/ 12492 h 1138818"/>
                    <a:gd name="connsiteX4" fmla="*/ 452311 w 740969"/>
                    <a:gd name="connsiteY4" fmla="*/ 15642 h 1138818"/>
                    <a:gd name="connsiteX5" fmla="*/ 460211 w 740969"/>
                    <a:gd name="connsiteY5" fmla="*/ 13198 h 1138818"/>
                    <a:gd name="connsiteX6" fmla="*/ 580987 w 740969"/>
                    <a:gd name="connsiteY6" fmla="*/ 0 h 1138818"/>
                    <a:gd name="connsiteX7" fmla="*/ 740969 w 740969"/>
                    <a:gd name="connsiteY7" fmla="*/ 0 h 1138818"/>
                    <a:gd name="connsiteX8" fmla="*/ 740969 w 740969"/>
                    <a:gd name="connsiteY8" fmla="*/ 28121 h 1138818"/>
                    <a:gd name="connsiteX9" fmla="*/ 740969 w 740969"/>
                    <a:gd name="connsiteY9" fmla="*/ 290493 h 1138818"/>
                    <a:gd name="connsiteX10" fmla="*/ 580987 w 740969"/>
                    <a:gd name="connsiteY10" fmla="*/ 290493 h 1138818"/>
                    <a:gd name="connsiteX11" fmla="*/ 467315 w 740969"/>
                    <a:gd name="connsiteY11" fmla="*/ 313648 h 1138818"/>
                    <a:gd name="connsiteX12" fmla="*/ 464958 w 740969"/>
                    <a:gd name="connsiteY12" fmla="*/ 314947 h 1138818"/>
                    <a:gd name="connsiteX13" fmla="*/ 464954 w 740969"/>
                    <a:gd name="connsiteY13" fmla="*/ 314948 h 1138818"/>
                    <a:gd name="connsiteX14" fmla="*/ 459713 w 740969"/>
                    <a:gd name="connsiteY14" fmla="*/ 317835 h 1138818"/>
                    <a:gd name="connsiteX15" fmla="*/ 382297 w 740969"/>
                    <a:gd name="connsiteY15" fmla="*/ 370335 h 1138818"/>
                    <a:gd name="connsiteX16" fmla="*/ 375747 w 740969"/>
                    <a:gd name="connsiteY16" fmla="*/ 375746 h 1138818"/>
                    <a:gd name="connsiteX17" fmla="*/ 313648 w 740969"/>
                    <a:gd name="connsiteY17" fmla="*/ 468367 h 1138818"/>
                    <a:gd name="connsiteX18" fmla="*/ 290493 w 740969"/>
                    <a:gd name="connsiteY18" fmla="*/ 580986 h 1138818"/>
                    <a:gd name="connsiteX19" fmla="*/ 290493 w 740969"/>
                    <a:gd name="connsiteY19" fmla="*/ 624778 h 1138818"/>
                    <a:gd name="connsiteX20" fmla="*/ 286283 w 740969"/>
                    <a:gd name="connsiteY20" fmla="*/ 582871 h 1138818"/>
                    <a:gd name="connsiteX21" fmla="*/ 286283 w 740969"/>
                    <a:gd name="connsiteY21" fmla="*/ 582872 h 1138818"/>
                    <a:gd name="connsiteX22" fmla="*/ 290493 w 740969"/>
                    <a:gd name="connsiteY22" fmla="*/ 624779 h 1138818"/>
                    <a:gd name="connsiteX23" fmla="*/ 290493 w 740969"/>
                    <a:gd name="connsiteY23" fmla="*/ 1087903 h 1138818"/>
                    <a:gd name="connsiteX24" fmla="*/ 290493 w 740969"/>
                    <a:gd name="connsiteY24" fmla="*/ 1138818 h 1138818"/>
                    <a:gd name="connsiteX25" fmla="*/ 286283 w 740969"/>
                    <a:gd name="connsiteY25" fmla="*/ 1138818 h 1138818"/>
                    <a:gd name="connsiteX26" fmla="*/ 0 w 740969"/>
                    <a:gd name="connsiteY26" fmla="*/ 1138818 h 1138818"/>
                    <a:gd name="connsiteX27" fmla="*/ 0 w 740969"/>
                    <a:gd name="connsiteY27" fmla="*/ 580987 h 1138818"/>
                    <a:gd name="connsiteX28" fmla="*/ 0 w 740969"/>
                    <a:gd name="connsiteY28" fmla="*/ 539501 h 1138818"/>
                    <a:gd name="connsiteX29" fmla="*/ 7105 w 740969"/>
                    <a:gd name="connsiteY29" fmla="*/ 466306 h 1138818"/>
                    <a:gd name="connsiteX30" fmla="*/ 41048 w 740969"/>
                    <a:gd name="connsiteY30" fmla="*/ 356581 h 1138818"/>
                    <a:gd name="connsiteX31" fmla="*/ 165244 w 740969"/>
                    <a:gd name="connsiteY31" fmla="*/ 171339 h 1138818"/>
                    <a:gd name="connsiteX32" fmla="*/ 251024 w 740969"/>
                    <a:gd name="connsiteY32" fmla="*/ 100821 h 1138818"/>
                    <a:gd name="connsiteX33" fmla="*/ 329572 w 740969"/>
                    <a:gd name="connsiteY33" fmla="*/ 58430 h 1138818"/>
                    <a:gd name="connsiteX34" fmla="*/ 350487 w 740969"/>
                    <a:gd name="connsiteY34" fmla="*/ 47143 h 1138818"/>
                    <a:gd name="connsiteX35" fmla="*/ 359571 w 740969"/>
                    <a:gd name="connsiteY35" fmla="*/ 44333 h 1138818"/>
                    <a:gd name="connsiteX36" fmla="*/ 452311 w 740969"/>
                    <a:gd name="connsiteY36" fmla="*/ 15643 h 1138818"/>
                    <a:gd name="connsiteX37" fmla="*/ 467481 w 740969"/>
                    <a:gd name="connsiteY37" fmla="*/ 12493 h 1138818"/>
                    <a:gd name="connsiteX38" fmla="*/ 502311 w 740969"/>
                    <a:gd name="connsiteY38" fmla="*/ 5262 h 1138818"/>
                    <a:gd name="connsiteX39" fmla="*/ 580987 w 740969"/>
                    <a:gd name="connsiteY39" fmla="*/ 0 h 1138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740969" h="1138818">
                      <a:moveTo>
                        <a:pt x="452311" y="15642"/>
                      </a:moveTo>
                      <a:lnTo>
                        <a:pt x="359571" y="44332"/>
                      </a:lnTo>
                      <a:lnTo>
                        <a:pt x="426268" y="21049"/>
                      </a:lnTo>
                      <a:close/>
                      <a:moveTo>
                        <a:pt x="467481" y="12492"/>
                      </a:moveTo>
                      <a:lnTo>
                        <a:pt x="452311" y="15642"/>
                      </a:lnTo>
                      <a:lnTo>
                        <a:pt x="460211" y="13198"/>
                      </a:lnTo>
                      <a:close/>
                      <a:moveTo>
                        <a:pt x="580987" y="0"/>
                      </a:moveTo>
                      <a:lnTo>
                        <a:pt x="740969" y="0"/>
                      </a:lnTo>
                      <a:lnTo>
                        <a:pt x="740969" y="28121"/>
                      </a:lnTo>
                      <a:lnTo>
                        <a:pt x="740969" y="290493"/>
                      </a:lnTo>
                      <a:lnTo>
                        <a:pt x="580987" y="290493"/>
                      </a:lnTo>
                      <a:cubicBezTo>
                        <a:pt x="540289" y="290493"/>
                        <a:pt x="502399" y="298212"/>
                        <a:pt x="467315" y="313648"/>
                      </a:cubicBezTo>
                      <a:lnTo>
                        <a:pt x="464958" y="314947"/>
                      </a:lnTo>
                      <a:lnTo>
                        <a:pt x="464954" y="314948"/>
                      </a:lnTo>
                      <a:lnTo>
                        <a:pt x="459713" y="317835"/>
                      </a:lnTo>
                      <a:lnTo>
                        <a:pt x="382297" y="370335"/>
                      </a:lnTo>
                      <a:lnTo>
                        <a:pt x="375747" y="375746"/>
                      </a:lnTo>
                      <a:cubicBezTo>
                        <a:pt x="349784" y="401708"/>
                        <a:pt x="329085" y="432581"/>
                        <a:pt x="313648" y="468367"/>
                      </a:cubicBezTo>
                      <a:cubicBezTo>
                        <a:pt x="298211" y="504152"/>
                        <a:pt x="290493" y="541692"/>
                        <a:pt x="290493" y="580986"/>
                      </a:cubicBezTo>
                      <a:lnTo>
                        <a:pt x="290493" y="624778"/>
                      </a:lnTo>
                      <a:lnTo>
                        <a:pt x="286283" y="582871"/>
                      </a:lnTo>
                      <a:lnTo>
                        <a:pt x="286283" y="582872"/>
                      </a:lnTo>
                      <a:lnTo>
                        <a:pt x="290493" y="624779"/>
                      </a:lnTo>
                      <a:lnTo>
                        <a:pt x="290493" y="1087903"/>
                      </a:lnTo>
                      <a:lnTo>
                        <a:pt x="290493" y="1138818"/>
                      </a:lnTo>
                      <a:lnTo>
                        <a:pt x="286283" y="1138818"/>
                      </a:lnTo>
                      <a:lnTo>
                        <a:pt x="0" y="1138818"/>
                      </a:lnTo>
                      <a:lnTo>
                        <a:pt x="0" y="580987"/>
                      </a:lnTo>
                      <a:lnTo>
                        <a:pt x="0" y="539501"/>
                      </a:lnTo>
                      <a:lnTo>
                        <a:pt x="7105" y="466306"/>
                      </a:lnTo>
                      <a:cubicBezTo>
                        <a:pt x="14648" y="428591"/>
                        <a:pt x="25962" y="392016"/>
                        <a:pt x="41048" y="356581"/>
                      </a:cubicBezTo>
                      <a:cubicBezTo>
                        <a:pt x="71220" y="285712"/>
                        <a:pt x="112619" y="223965"/>
                        <a:pt x="165244" y="171339"/>
                      </a:cubicBezTo>
                      <a:cubicBezTo>
                        <a:pt x="191557" y="145027"/>
                        <a:pt x="220150" y="121521"/>
                        <a:pt x="251024" y="100821"/>
                      </a:cubicBezTo>
                      <a:lnTo>
                        <a:pt x="329572" y="58430"/>
                      </a:lnTo>
                      <a:lnTo>
                        <a:pt x="350487" y="47143"/>
                      </a:lnTo>
                      <a:lnTo>
                        <a:pt x="359571" y="44333"/>
                      </a:lnTo>
                      <a:lnTo>
                        <a:pt x="452311" y="15643"/>
                      </a:lnTo>
                      <a:lnTo>
                        <a:pt x="467481" y="12493"/>
                      </a:lnTo>
                      <a:lnTo>
                        <a:pt x="502311" y="5262"/>
                      </a:lnTo>
                      <a:cubicBezTo>
                        <a:pt x="528098" y="1754"/>
                        <a:pt x="554323" y="0"/>
                        <a:pt x="580987" y="0"/>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153" name="Freeform: Shape 152">
                  <a:extLst>
                    <a:ext uri="{FF2B5EF4-FFF2-40B4-BE49-F238E27FC236}">
                      <a16:creationId xmlns:a16="http://schemas.microsoft.com/office/drawing/2014/main" id="{CF5E0669-6F2A-4B31-8752-F7AD7565EC6B}"/>
                    </a:ext>
                  </a:extLst>
                </p:cNvPr>
                <p:cNvSpPr/>
                <p:nvPr/>
              </p:nvSpPr>
              <p:spPr>
                <a:xfrm>
                  <a:off x="3937123" y="2723624"/>
                  <a:ext cx="1138818" cy="1161974"/>
                </a:xfrm>
                <a:custGeom>
                  <a:avLst/>
                  <a:gdLst/>
                  <a:ahLst/>
                  <a:cxnLst/>
                  <a:rect l="l" t="t" r="r" b="b"/>
                  <a:pathLst>
                    <a:path w="1138818" h="1161974">
                      <a:moveTo>
                        <a:pt x="0" y="0"/>
                      </a:moveTo>
                      <a:lnTo>
                        <a:pt x="1138818" y="0"/>
                      </a:lnTo>
                      <a:lnTo>
                        <a:pt x="549411" y="871481"/>
                      </a:lnTo>
                      <a:lnTo>
                        <a:pt x="1138818" y="871481"/>
                      </a:lnTo>
                      <a:lnTo>
                        <a:pt x="1138818" y="1161974"/>
                      </a:lnTo>
                      <a:lnTo>
                        <a:pt x="0" y="1161974"/>
                      </a:lnTo>
                      <a:lnTo>
                        <a:pt x="591512" y="290494"/>
                      </a:lnTo>
                      <a:lnTo>
                        <a:pt x="0" y="290494"/>
                      </a:lnTo>
                      <a:lnTo>
                        <a:pt x="0" y="0"/>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154" name="Freeform: Shape 153">
                  <a:extLst>
                    <a:ext uri="{FF2B5EF4-FFF2-40B4-BE49-F238E27FC236}">
                      <a16:creationId xmlns:a16="http://schemas.microsoft.com/office/drawing/2014/main" id="{111080DF-3CB2-4B1A-8371-ECF5E38525FF}"/>
                    </a:ext>
                  </a:extLst>
                </p:cNvPr>
                <p:cNvSpPr/>
                <p:nvPr/>
              </p:nvSpPr>
              <p:spPr>
                <a:xfrm>
                  <a:off x="5166953" y="2723624"/>
                  <a:ext cx="1157763" cy="1161974"/>
                </a:xfrm>
                <a:custGeom>
                  <a:avLst/>
                  <a:gdLst/>
                  <a:ahLst/>
                  <a:cxnLst/>
                  <a:rect l="l" t="t" r="r" b="b"/>
                  <a:pathLst>
                    <a:path w="1157763" h="1161974">
                      <a:moveTo>
                        <a:pt x="578881" y="0"/>
                      </a:moveTo>
                      <a:cubicBezTo>
                        <a:pt x="654662" y="0"/>
                        <a:pt x="727286" y="14736"/>
                        <a:pt x="796751" y="44206"/>
                      </a:cubicBezTo>
                      <a:cubicBezTo>
                        <a:pt x="866217" y="73676"/>
                        <a:pt x="927965" y="114023"/>
                        <a:pt x="981993" y="165245"/>
                      </a:cubicBezTo>
                      <a:cubicBezTo>
                        <a:pt x="1036023" y="216467"/>
                        <a:pt x="1078825" y="277513"/>
                        <a:pt x="1110400" y="348382"/>
                      </a:cubicBezTo>
                      <a:cubicBezTo>
                        <a:pt x="1141975" y="419251"/>
                        <a:pt x="1157763" y="496786"/>
                        <a:pt x="1157763" y="580987"/>
                      </a:cubicBezTo>
                      <a:cubicBezTo>
                        <a:pt x="1157763" y="660978"/>
                        <a:pt x="1142677" y="736408"/>
                        <a:pt x="1112505" y="807278"/>
                      </a:cubicBezTo>
                      <a:cubicBezTo>
                        <a:pt x="1082333" y="878147"/>
                        <a:pt x="1040935" y="939894"/>
                        <a:pt x="988309" y="992520"/>
                      </a:cubicBezTo>
                      <a:cubicBezTo>
                        <a:pt x="935683" y="1045145"/>
                        <a:pt x="874287" y="1086544"/>
                        <a:pt x="804119" y="1116716"/>
                      </a:cubicBezTo>
                      <a:cubicBezTo>
                        <a:pt x="733952" y="1146888"/>
                        <a:pt x="658872" y="1161974"/>
                        <a:pt x="578881" y="1161974"/>
                      </a:cubicBezTo>
                      <a:cubicBezTo>
                        <a:pt x="503101" y="1161974"/>
                        <a:pt x="430477" y="1147239"/>
                        <a:pt x="361012" y="1117769"/>
                      </a:cubicBezTo>
                      <a:cubicBezTo>
                        <a:pt x="291546" y="1088298"/>
                        <a:pt x="229799" y="1047952"/>
                        <a:pt x="175769" y="996730"/>
                      </a:cubicBezTo>
                      <a:cubicBezTo>
                        <a:pt x="121740" y="945507"/>
                        <a:pt x="78938" y="884462"/>
                        <a:pt x="47363" y="813593"/>
                      </a:cubicBezTo>
                      <a:cubicBezTo>
                        <a:pt x="15788" y="742723"/>
                        <a:pt x="0" y="665188"/>
                        <a:pt x="0" y="580987"/>
                      </a:cubicBezTo>
                      <a:cubicBezTo>
                        <a:pt x="0" y="500996"/>
                        <a:pt x="15086" y="425917"/>
                        <a:pt x="45258" y="355750"/>
                      </a:cubicBezTo>
                      <a:cubicBezTo>
                        <a:pt x="75430" y="285582"/>
                        <a:pt x="116829" y="224186"/>
                        <a:pt x="169454" y="171560"/>
                      </a:cubicBezTo>
                      <a:cubicBezTo>
                        <a:pt x="222080" y="118934"/>
                        <a:pt x="283477" y="77185"/>
                        <a:pt x="353644" y="46311"/>
                      </a:cubicBezTo>
                      <a:cubicBezTo>
                        <a:pt x="423811" y="15437"/>
                        <a:pt x="498891" y="0"/>
                        <a:pt x="578881" y="0"/>
                      </a:cubicBezTo>
                      <a:close/>
                      <a:moveTo>
                        <a:pt x="578881" y="290494"/>
                      </a:moveTo>
                      <a:cubicBezTo>
                        <a:pt x="538184" y="290494"/>
                        <a:pt x="500294" y="298212"/>
                        <a:pt x="465210" y="313649"/>
                      </a:cubicBezTo>
                      <a:cubicBezTo>
                        <a:pt x="430126" y="329086"/>
                        <a:pt x="399604" y="349785"/>
                        <a:pt x="373642" y="375747"/>
                      </a:cubicBezTo>
                      <a:cubicBezTo>
                        <a:pt x="347680" y="401709"/>
                        <a:pt x="326980" y="432583"/>
                        <a:pt x="311544" y="468368"/>
                      </a:cubicBezTo>
                      <a:cubicBezTo>
                        <a:pt x="296107" y="504154"/>
                        <a:pt x="288388" y="541693"/>
                        <a:pt x="288388" y="580987"/>
                      </a:cubicBezTo>
                      <a:cubicBezTo>
                        <a:pt x="288388" y="621685"/>
                        <a:pt x="296107" y="659575"/>
                        <a:pt x="311544" y="694659"/>
                      </a:cubicBezTo>
                      <a:cubicBezTo>
                        <a:pt x="326980" y="729742"/>
                        <a:pt x="347680" y="760265"/>
                        <a:pt x="373642" y="786227"/>
                      </a:cubicBezTo>
                      <a:cubicBezTo>
                        <a:pt x="399604" y="812189"/>
                        <a:pt x="430126" y="832889"/>
                        <a:pt x="465210" y="848325"/>
                      </a:cubicBezTo>
                      <a:cubicBezTo>
                        <a:pt x="500294" y="863762"/>
                        <a:pt x="538184" y="871481"/>
                        <a:pt x="578881" y="871481"/>
                      </a:cubicBezTo>
                      <a:cubicBezTo>
                        <a:pt x="618175" y="871481"/>
                        <a:pt x="655364" y="863762"/>
                        <a:pt x="690448" y="848325"/>
                      </a:cubicBezTo>
                      <a:cubicBezTo>
                        <a:pt x="725532" y="832889"/>
                        <a:pt x="756405" y="812189"/>
                        <a:pt x="783069" y="786227"/>
                      </a:cubicBezTo>
                      <a:cubicBezTo>
                        <a:pt x="809732" y="760265"/>
                        <a:pt x="830432" y="729742"/>
                        <a:pt x="845167" y="694659"/>
                      </a:cubicBezTo>
                      <a:cubicBezTo>
                        <a:pt x="859902" y="659575"/>
                        <a:pt x="867270" y="621685"/>
                        <a:pt x="867270" y="580987"/>
                      </a:cubicBezTo>
                      <a:cubicBezTo>
                        <a:pt x="867270" y="541693"/>
                        <a:pt x="859902" y="504154"/>
                        <a:pt x="845167" y="468368"/>
                      </a:cubicBezTo>
                      <a:cubicBezTo>
                        <a:pt x="830432" y="432583"/>
                        <a:pt x="809732" y="401709"/>
                        <a:pt x="783069" y="375747"/>
                      </a:cubicBezTo>
                      <a:cubicBezTo>
                        <a:pt x="756405" y="349785"/>
                        <a:pt x="725532" y="329086"/>
                        <a:pt x="690448" y="313649"/>
                      </a:cubicBezTo>
                      <a:cubicBezTo>
                        <a:pt x="655364" y="298212"/>
                        <a:pt x="618175" y="290494"/>
                        <a:pt x="578881" y="290494"/>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155" name="Freeform: Shape 154">
                  <a:extLst>
                    <a:ext uri="{FF2B5EF4-FFF2-40B4-BE49-F238E27FC236}">
                      <a16:creationId xmlns:a16="http://schemas.microsoft.com/office/drawing/2014/main" id="{1EB2BE24-21FE-4867-B37F-3C813A89044C}"/>
                    </a:ext>
                  </a:extLst>
                </p:cNvPr>
                <p:cNvSpPr/>
                <p:nvPr/>
              </p:nvSpPr>
              <p:spPr>
                <a:xfrm>
                  <a:off x="2662878" y="2724367"/>
                  <a:ext cx="1159868" cy="1162593"/>
                </a:xfrm>
                <a:custGeom>
                  <a:avLst/>
                  <a:gdLst/>
                  <a:ahLst/>
                  <a:cxnLst/>
                  <a:rect l="l" t="t" r="r" b="b"/>
                  <a:pathLst>
                    <a:path w="1159868" h="1162593">
                      <a:moveTo>
                        <a:pt x="570462" y="310"/>
                      </a:moveTo>
                      <a:cubicBezTo>
                        <a:pt x="672906" y="-3199"/>
                        <a:pt x="772544" y="23114"/>
                        <a:pt x="869375" y="79248"/>
                      </a:cubicBezTo>
                      <a:lnTo>
                        <a:pt x="869375" y="1362"/>
                      </a:lnTo>
                      <a:lnTo>
                        <a:pt x="1159868" y="1362"/>
                      </a:lnTo>
                      <a:lnTo>
                        <a:pt x="1159868" y="1161231"/>
                      </a:lnTo>
                      <a:lnTo>
                        <a:pt x="869375" y="1161231"/>
                      </a:lnTo>
                      <a:lnTo>
                        <a:pt x="869375" y="1083345"/>
                      </a:lnTo>
                      <a:cubicBezTo>
                        <a:pt x="772544" y="1139479"/>
                        <a:pt x="672906" y="1165792"/>
                        <a:pt x="570462" y="1162284"/>
                      </a:cubicBezTo>
                      <a:cubicBezTo>
                        <a:pt x="468017" y="1158775"/>
                        <a:pt x="374343" y="1132813"/>
                        <a:pt x="289441" y="1084398"/>
                      </a:cubicBezTo>
                      <a:cubicBezTo>
                        <a:pt x="204538" y="1035982"/>
                        <a:pt x="135072" y="968271"/>
                        <a:pt x="81043" y="881263"/>
                      </a:cubicBezTo>
                      <a:cubicBezTo>
                        <a:pt x="27014" y="794255"/>
                        <a:pt x="0" y="694617"/>
                        <a:pt x="0" y="582349"/>
                      </a:cubicBezTo>
                      <a:cubicBezTo>
                        <a:pt x="0" y="470081"/>
                        <a:pt x="27014" y="370443"/>
                        <a:pt x="81043" y="283436"/>
                      </a:cubicBezTo>
                      <a:cubicBezTo>
                        <a:pt x="135072" y="196428"/>
                        <a:pt x="204538" y="128366"/>
                        <a:pt x="289441" y="79248"/>
                      </a:cubicBezTo>
                      <a:cubicBezTo>
                        <a:pt x="374343" y="30131"/>
                        <a:pt x="468017" y="3818"/>
                        <a:pt x="570462" y="310"/>
                      </a:cubicBezTo>
                      <a:close/>
                      <a:moveTo>
                        <a:pt x="578882" y="291856"/>
                      </a:moveTo>
                      <a:cubicBezTo>
                        <a:pt x="538185" y="291856"/>
                        <a:pt x="500294" y="299224"/>
                        <a:pt x="465210" y="313959"/>
                      </a:cubicBezTo>
                      <a:cubicBezTo>
                        <a:pt x="430127" y="328694"/>
                        <a:pt x="399604" y="349393"/>
                        <a:pt x="373642" y="376057"/>
                      </a:cubicBezTo>
                      <a:cubicBezTo>
                        <a:pt x="347680" y="402721"/>
                        <a:pt x="326980" y="433594"/>
                        <a:pt x="311544" y="468678"/>
                      </a:cubicBezTo>
                      <a:cubicBezTo>
                        <a:pt x="296107" y="503762"/>
                        <a:pt x="288388" y="541652"/>
                        <a:pt x="288388" y="582349"/>
                      </a:cubicBezTo>
                      <a:cubicBezTo>
                        <a:pt x="288388" y="623046"/>
                        <a:pt x="296107" y="660586"/>
                        <a:pt x="311544" y="694968"/>
                      </a:cubicBezTo>
                      <a:cubicBezTo>
                        <a:pt x="326980" y="729350"/>
                        <a:pt x="347680" y="759873"/>
                        <a:pt x="373642" y="786537"/>
                      </a:cubicBezTo>
                      <a:cubicBezTo>
                        <a:pt x="399604" y="813200"/>
                        <a:pt x="430127" y="833900"/>
                        <a:pt x="465210" y="848635"/>
                      </a:cubicBezTo>
                      <a:cubicBezTo>
                        <a:pt x="500294" y="863370"/>
                        <a:pt x="538185" y="870738"/>
                        <a:pt x="578882" y="870738"/>
                      </a:cubicBezTo>
                      <a:cubicBezTo>
                        <a:pt x="618176" y="870738"/>
                        <a:pt x="655013" y="863721"/>
                        <a:pt x="689395" y="849687"/>
                      </a:cubicBezTo>
                      <a:cubicBezTo>
                        <a:pt x="723778" y="835654"/>
                        <a:pt x="754300" y="816007"/>
                        <a:pt x="780964" y="790747"/>
                      </a:cubicBezTo>
                      <a:cubicBezTo>
                        <a:pt x="807628" y="765486"/>
                        <a:pt x="828678" y="736016"/>
                        <a:pt x="844115" y="702336"/>
                      </a:cubicBezTo>
                      <a:cubicBezTo>
                        <a:pt x="859552" y="668655"/>
                        <a:pt x="867972" y="632168"/>
                        <a:pt x="869375" y="592874"/>
                      </a:cubicBezTo>
                      <a:lnTo>
                        <a:pt x="869375" y="590769"/>
                      </a:lnTo>
                      <a:lnTo>
                        <a:pt x="869375" y="582349"/>
                      </a:lnTo>
                      <a:lnTo>
                        <a:pt x="869375" y="571824"/>
                      </a:lnTo>
                      <a:lnTo>
                        <a:pt x="869375" y="569719"/>
                      </a:lnTo>
                      <a:cubicBezTo>
                        <a:pt x="867972" y="530425"/>
                        <a:pt x="859552" y="493938"/>
                        <a:pt x="844115" y="460258"/>
                      </a:cubicBezTo>
                      <a:cubicBezTo>
                        <a:pt x="828678" y="426578"/>
                        <a:pt x="807628" y="397107"/>
                        <a:pt x="780964" y="371847"/>
                      </a:cubicBezTo>
                      <a:cubicBezTo>
                        <a:pt x="754300" y="346586"/>
                        <a:pt x="723778" y="326940"/>
                        <a:pt x="689395" y="312906"/>
                      </a:cubicBezTo>
                      <a:cubicBezTo>
                        <a:pt x="655013" y="298873"/>
                        <a:pt x="618176" y="291856"/>
                        <a:pt x="578882" y="291856"/>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grpSp>
        </p:grpSp>
        <p:sp>
          <p:nvSpPr>
            <p:cNvPr id="145" name="Rectangle 144">
              <a:extLst>
                <a:ext uri="{FF2B5EF4-FFF2-40B4-BE49-F238E27FC236}">
                  <a16:creationId xmlns:a16="http://schemas.microsoft.com/office/drawing/2014/main" id="{34E1BFBD-7343-4D59-8D5C-0240909EB2F9}"/>
                </a:ext>
              </a:extLst>
            </p:cNvPr>
            <p:cNvSpPr/>
            <p:nvPr/>
          </p:nvSpPr>
          <p:spPr>
            <a:xfrm>
              <a:off x="2150732" y="3363773"/>
              <a:ext cx="2048189" cy="416720"/>
            </a:xfrm>
            <a:prstGeom prst="rect">
              <a:avLst/>
            </a:prstGeom>
            <a:solidFill>
              <a:srgbClr val="682A7B"/>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white"/>
                  </a:solidFill>
                  <a:effectLst/>
                  <a:uLnTx/>
                  <a:uFillTx/>
                  <a:latin typeface="Calibri" panose="020F0502020204030204"/>
                  <a:ea typeface="+mn-ea"/>
                  <a:cs typeface="+mn-cs"/>
                </a:rPr>
                <a:t>Razor Components</a:t>
              </a:r>
            </a:p>
          </p:txBody>
        </p:sp>
        <p:sp>
          <p:nvSpPr>
            <p:cNvPr id="146" name="Rectangle 145">
              <a:extLst>
                <a:ext uri="{FF2B5EF4-FFF2-40B4-BE49-F238E27FC236}">
                  <a16:creationId xmlns:a16="http://schemas.microsoft.com/office/drawing/2014/main" id="{143A96EB-5C7F-4BB0-B0C7-D14DFB24C150}"/>
                </a:ext>
              </a:extLst>
            </p:cNvPr>
            <p:cNvSpPr/>
            <p:nvPr/>
          </p:nvSpPr>
          <p:spPr>
            <a:xfrm>
              <a:off x="2150732" y="3810237"/>
              <a:ext cx="2048189" cy="290870"/>
            </a:xfrm>
            <a:prstGeom prst="rect">
              <a:avLst/>
            </a:prstGeom>
            <a:solidFill>
              <a:srgbClr val="682A7B"/>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white"/>
                  </a:solidFill>
                  <a:effectLst/>
                  <a:uLnTx/>
                  <a:uFillTx/>
                  <a:latin typeface="Calibri" panose="020F0502020204030204"/>
                  <a:ea typeface="+mn-ea"/>
                  <a:cs typeface="+mn-cs"/>
                </a:rPr>
                <a:t>.NET</a:t>
              </a:r>
            </a:p>
          </p:txBody>
        </p:sp>
        <p:sp>
          <p:nvSpPr>
            <p:cNvPr id="147" name="Rectangle 146">
              <a:extLst>
                <a:ext uri="{FF2B5EF4-FFF2-40B4-BE49-F238E27FC236}">
                  <a16:creationId xmlns:a16="http://schemas.microsoft.com/office/drawing/2014/main" id="{75C82FEC-E86F-4056-8080-6650091DED16}"/>
                </a:ext>
              </a:extLst>
            </p:cNvPr>
            <p:cNvSpPr/>
            <p:nvPr/>
          </p:nvSpPr>
          <p:spPr>
            <a:xfrm>
              <a:off x="2150732" y="4135212"/>
              <a:ext cx="2048189" cy="403557"/>
            </a:xfrm>
            <a:prstGeom prst="rect">
              <a:avLst/>
            </a:prstGeom>
            <a:solidFill>
              <a:srgbClr val="654FF0"/>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rPr>
                <a:t>WebAssembly</a:t>
              </a:r>
            </a:p>
          </p:txBody>
        </p:sp>
      </p:grpSp>
      <p:pic>
        <p:nvPicPr>
          <p:cNvPr id="156" name="Graphic 155" descr="Line Arrow: Clockwise curve">
            <a:extLst>
              <a:ext uri="{FF2B5EF4-FFF2-40B4-BE49-F238E27FC236}">
                <a16:creationId xmlns:a16="http://schemas.microsoft.com/office/drawing/2014/main" id="{E9996831-7DE3-4B97-A91C-742F0CC18BF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7617782" flipH="1" flipV="1">
            <a:off x="6603244" y="3862484"/>
            <a:ext cx="351788" cy="575702"/>
          </a:xfrm>
          <a:prstGeom prst="rect">
            <a:avLst/>
          </a:prstGeom>
        </p:spPr>
      </p:pic>
      <p:pic>
        <p:nvPicPr>
          <p:cNvPr id="157" name="Graphic 156" descr="Line Arrow: Clockwise curve">
            <a:extLst>
              <a:ext uri="{FF2B5EF4-FFF2-40B4-BE49-F238E27FC236}">
                <a16:creationId xmlns:a16="http://schemas.microsoft.com/office/drawing/2014/main" id="{5404D8FB-52D3-416B-A5A5-932D30D0C23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6753512" flipH="1" flipV="1">
            <a:off x="6531689" y="4123871"/>
            <a:ext cx="351788" cy="575702"/>
          </a:xfrm>
          <a:prstGeom prst="rect">
            <a:avLst/>
          </a:prstGeom>
        </p:spPr>
      </p:pic>
      <p:sp>
        <p:nvSpPr>
          <p:cNvPr id="158" name="TextBox 157">
            <a:extLst>
              <a:ext uri="{FF2B5EF4-FFF2-40B4-BE49-F238E27FC236}">
                <a16:creationId xmlns:a16="http://schemas.microsoft.com/office/drawing/2014/main" id="{A43B9FAB-7DE7-4D66-A74B-5740627F8AD6}"/>
              </a:ext>
            </a:extLst>
          </p:cNvPr>
          <p:cNvSpPr txBox="1"/>
          <p:nvPr/>
        </p:nvSpPr>
        <p:spPr>
          <a:xfrm>
            <a:off x="4173497" y="1189038"/>
            <a:ext cx="3916585" cy="738664"/>
          </a:xfrm>
          <a:prstGeom prst="rect">
            <a:avLst/>
          </a:prstGeom>
          <a:noFill/>
        </p:spPr>
        <p:txBody>
          <a:bodyPr wrap="none" lIns="182880" tIns="146304" rIns="182880" bIns="146304" rtlCol="0">
            <a:spAutoFit/>
          </a:bodyPr>
          <a:lstStyle/>
          <a:p>
            <a:pPr>
              <a:lnSpc>
                <a:spcPct val="90000"/>
              </a:lnSpc>
              <a:spcAft>
                <a:spcPts val="600"/>
              </a:spcAft>
            </a:pPr>
            <a:r>
              <a:rPr lang="en-US" sz="3200" spc="-100" dirty="0">
                <a:ln w="3175">
                  <a:noFill/>
                </a:ln>
                <a:solidFill>
                  <a:schemeClr val="bg1"/>
                </a:solidFill>
                <a:cs typeface="Segoe UI" pitchFamily="34" charset="0"/>
              </a:rPr>
              <a:t>Blazor WebAssembly</a:t>
            </a:r>
          </a:p>
        </p:txBody>
      </p:sp>
      <p:sp>
        <p:nvSpPr>
          <p:cNvPr id="159" name="TextBox 158">
            <a:extLst>
              <a:ext uri="{FF2B5EF4-FFF2-40B4-BE49-F238E27FC236}">
                <a16:creationId xmlns:a16="http://schemas.microsoft.com/office/drawing/2014/main" id="{5AAD335A-9E6E-41B9-9F64-8B1D06BC422F}"/>
              </a:ext>
            </a:extLst>
          </p:cNvPr>
          <p:cNvSpPr txBox="1"/>
          <p:nvPr/>
        </p:nvSpPr>
        <p:spPr>
          <a:xfrm>
            <a:off x="5443394" y="5807619"/>
            <a:ext cx="1205779" cy="430887"/>
          </a:xfrm>
          <a:prstGeom prst="rect">
            <a:avLst/>
          </a:prstGeom>
          <a:noFill/>
        </p:spPr>
        <p:txBody>
          <a:bodyPr wrap="none" lIns="0" tIns="0" rIns="0" bIns="0" rtlCol="0">
            <a:spAutoFit/>
          </a:bodyPr>
          <a:lstStyle/>
          <a:p>
            <a:pPr algn="l"/>
            <a:r>
              <a:rPr lang="en-US" sz="2800" i="1">
                <a:solidFill>
                  <a:schemeClr val="bg1"/>
                </a:solidFill>
              </a:rPr>
              <a:t>Preview</a:t>
            </a:r>
          </a:p>
        </p:txBody>
      </p:sp>
    </p:spTree>
    <p:extLst>
      <p:ext uri="{BB962C8B-B14F-4D97-AF65-F5344CB8AC3E}">
        <p14:creationId xmlns:p14="http://schemas.microsoft.com/office/powerpoint/2010/main" val="4025780486"/>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663B8-0F9D-42B6-B15B-E1A3C4258EBD}"/>
              </a:ext>
            </a:extLst>
          </p:cNvPr>
          <p:cNvSpPr>
            <a:spLocks noGrp="1"/>
          </p:cNvSpPr>
          <p:nvPr>
            <p:ph type="title" idx="4294967295"/>
          </p:nvPr>
        </p:nvSpPr>
        <p:spPr>
          <a:xfrm>
            <a:off x="536575" y="288925"/>
            <a:ext cx="11655425" cy="900113"/>
          </a:xfrm>
        </p:spPr>
        <p:txBody>
          <a:bodyPr/>
          <a:lstStyle/>
          <a:p>
            <a:r>
              <a:rPr lang="zh-CN" altLang="en-US" dirty="0">
                <a:solidFill>
                  <a:schemeClr val="bg1"/>
                </a:solidFill>
              </a:rPr>
              <a:t>共享组件模型</a:t>
            </a:r>
            <a:endParaRPr lang="en-US" dirty="0">
              <a:solidFill>
                <a:schemeClr val="bg1"/>
              </a:solidFill>
            </a:endParaRPr>
          </a:p>
        </p:txBody>
      </p:sp>
      <p:pic>
        <p:nvPicPr>
          <p:cNvPr id="108" name="Graphic 107" descr="Server">
            <a:extLst>
              <a:ext uri="{FF2B5EF4-FFF2-40B4-BE49-F238E27FC236}">
                <a16:creationId xmlns:a16="http://schemas.microsoft.com/office/drawing/2014/main" id="{27CAA8E3-C0C5-478D-88F5-227BC997928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38969" y="1981886"/>
            <a:ext cx="3532339" cy="3310456"/>
          </a:xfrm>
          <a:prstGeom prst="rect">
            <a:avLst/>
          </a:prstGeom>
        </p:spPr>
      </p:pic>
      <p:grpSp>
        <p:nvGrpSpPr>
          <p:cNvPr id="3" name="Group 2">
            <a:extLst>
              <a:ext uri="{FF2B5EF4-FFF2-40B4-BE49-F238E27FC236}">
                <a16:creationId xmlns:a16="http://schemas.microsoft.com/office/drawing/2014/main" id="{0425F2E1-69D0-4E59-B900-E630CDEE9FAE}"/>
              </a:ext>
            </a:extLst>
          </p:cNvPr>
          <p:cNvGrpSpPr/>
          <p:nvPr/>
        </p:nvGrpSpPr>
        <p:grpSpPr>
          <a:xfrm>
            <a:off x="442505" y="3055789"/>
            <a:ext cx="3756141" cy="2791184"/>
            <a:chOff x="5624219" y="3540444"/>
            <a:chExt cx="3094572" cy="2059862"/>
          </a:xfrm>
        </p:grpSpPr>
        <p:pic>
          <p:nvPicPr>
            <p:cNvPr id="109" name="Picture 108">
              <a:extLst>
                <a:ext uri="{FF2B5EF4-FFF2-40B4-BE49-F238E27FC236}">
                  <a16:creationId xmlns:a16="http://schemas.microsoft.com/office/drawing/2014/main" id="{208E1CEA-ADD8-406B-9D3D-6D10D9F1EDED}"/>
                </a:ext>
              </a:extLst>
            </p:cNvPr>
            <p:cNvPicPr>
              <a:picLocks noChangeAspect="1"/>
            </p:cNvPicPr>
            <p:nvPr/>
          </p:nvPicPr>
          <p:blipFill>
            <a:blip r:embed="rId5"/>
            <a:stretch>
              <a:fillRect/>
            </a:stretch>
          </p:blipFill>
          <p:spPr>
            <a:xfrm>
              <a:off x="5624219" y="3540444"/>
              <a:ext cx="3094572" cy="2059862"/>
            </a:xfrm>
            <a:prstGeom prst="rect">
              <a:avLst/>
            </a:prstGeom>
            <a:effectLst>
              <a:outerShdw blurRad="50800" dist="38100" dir="5400000" algn="t" rotWithShape="0">
                <a:prstClr val="black">
                  <a:alpha val="27000"/>
                </a:prstClr>
              </a:outerShdw>
            </a:effectLst>
          </p:spPr>
        </p:pic>
        <p:sp>
          <p:nvSpPr>
            <p:cNvPr id="110" name="Freeform: Shape 109">
              <a:extLst>
                <a:ext uri="{FF2B5EF4-FFF2-40B4-BE49-F238E27FC236}">
                  <a16:creationId xmlns:a16="http://schemas.microsoft.com/office/drawing/2014/main" id="{3D50AC14-2B18-4A12-B2F9-CA0DD5D2B729}"/>
                </a:ext>
              </a:extLst>
            </p:cNvPr>
            <p:cNvSpPr/>
            <p:nvPr/>
          </p:nvSpPr>
          <p:spPr>
            <a:xfrm>
              <a:off x="5738938" y="3744180"/>
              <a:ext cx="2842612" cy="1718116"/>
            </a:xfrm>
            <a:custGeom>
              <a:avLst/>
              <a:gdLst>
                <a:gd name="connsiteX0" fmla="*/ 103761 w 3819727"/>
                <a:gd name="connsiteY0" fmla="*/ 2075234 h 2308698"/>
                <a:gd name="connsiteX1" fmla="*/ 103761 w 3819727"/>
                <a:gd name="connsiteY1" fmla="*/ 2075234 h 2308698"/>
                <a:gd name="connsiteX2" fmla="*/ 103761 w 3819727"/>
                <a:gd name="connsiteY2" fmla="*/ 2010383 h 2308698"/>
                <a:gd name="connsiteX3" fmla="*/ 0 w 3819727"/>
                <a:gd name="connsiteY3" fmla="*/ 1504545 h 2308698"/>
                <a:gd name="connsiteX4" fmla="*/ 194553 w 3819727"/>
                <a:gd name="connsiteY4" fmla="*/ 1089498 h 2308698"/>
                <a:gd name="connsiteX5" fmla="*/ 810638 w 3819727"/>
                <a:gd name="connsiteY5" fmla="*/ 1005191 h 2308698"/>
                <a:gd name="connsiteX6" fmla="*/ 966281 w 3819727"/>
                <a:gd name="connsiteY6" fmla="*/ 603115 h 2308698"/>
                <a:gd name="connsiteX7" fmla="*/ 1420238 w 3819727"/>
                <a:gd name="connsiteY7" fmla="*/ 434502 h 2308698"/>
                <a:gd name="connsiteX8" fmla="*/ 1562910 w 3819727"/>
                <a:gd name="connsiteY8" fmla="*/ 505838 h 2308698"/>
                <a:gd name="connsiteX9" fmla="*/ 2016868 w 3819727"/>
                <a:gd name="connsiteY9" fmla="*/ 0 h 2308698"/>
                <a:gd name="connsiteX10" fmla="*/ 2808051 w 3819727"/>
                <a:gd name="connsiteY10" fmla="*/ 32425 h 2308698"/>
                <a:gd name="connsiteX11" fmla="*/ 3197157 w 3819727"/>
                <a:gd name="connsiteY11" fmla="*/ 499353 h 2308698"/>
                <a:gd name="connsiteX12" fmla="*/ 3281464 w 3819727"/>
                <a:gd name="connsiteY12" fmla="*/ 1024647 h 2308698"/>
                <a:gd name="connsiteX13" fmla="*/ 3709481 w 3819727"/>
                <a:gd name="connsiteY13" fmla="*/ 1238655 h 2308698"/>
                <a:gd name="connsiteX14" fmla="*/ 3819727 w 3819727"/>
                <a:gd name="connsiteY14" fmla="*/ 1614791 h 2308698"/>
                <a:gd name="connsiteX15" fmla="*/ 3631659 w 3819727"/>
                <a:gd name="connsiteY15" fmla="*/ 2068749 h 2308698"/>
                <a:gd name="connsiteX16" fmla="*/ 2866417 w 3819727"/>
                <a:gd name="connsiteY16" fmla="*/ 2308698 h 2308698"/>
                <a:gd name="connsiteX17" fmla="*/ 350195 w 3819727"/>
                <a:gd name="connsiteY17" fmla="*/ 2276272 h 2308698"/>
                <a:gd name="connsiteX18" fmla="*/ 103761 w 3819727"/>
                <a:gd name="connsiteY18" fmla="*/ 2075234 h 2308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819727" h="2308698">
                  <a:moveTo>
                    <a:pt x="103761" y="2075234"/>
                  </a:moveTo>
                  <a:lnTo>
                    <a:pt x="103761" y="2075234"/>
                  </a:lnTo>
                  <a:lnTo>
                    <a:pt x="103761" y="2010383"/>
                  </a:lnTo>
                  <a:lnTo>
                    <a:pt x="0" y="1504545"/>
                  </a:lnTo>
                  <a:lnTo>
                    <a:pt x="194553" y="1089498"/>
                  </a:lnTo>
                  <a:lnTo>
                    <a:pt x="810638" y="1005191"/>
                  </a:lnTo>
                  <a:lnTo>
                    <a:pt x="966281" y="603115"/>
                  </a:lnTo>
                  <a:lnTo>
                    <a:pt x="1420238" y="434502"/>
                  </a:lnTo>
                  <a:lnTo>
                    <a:pt x="1562910" y="505838"/>
                  </a:lnTo>
                  <a:lnTo>
                    <a:pt x="2016868" y="0"/>
                  </a:lnTo>
                  <a:lnTo>
                    <a:pt x="2808051" y="32425"/>
                  </a:lnTo>
                  <a:lnTo>
                    <a:pt x="3197157" y="499353"/>
                  </a:lnTo>
                  <a:lnTo>
                    <a:pt x="3281464" y="1024647"/>
                  </a:lnTo>
                  <a:lnTo>
                    <a:pt x="3709481" y="1238655"/>
                  </a:lnTo>
                  <a:lnTo>
                    <a:pt x="3819727" y="1614791"/>
                  </a:lnTo>
                  <a:lnTo>
                    <a:pt x="3631659" y="2068749"/>
                  </a:lnTo>
                  <a:lnTo>
                    <a:pt x="2866417" y="2308698"/>
                  </a:lnTo>
                  <a:lnTo>
                    <a:pt x="350195" y="2276272"/>
                  </a:lnTo>
                  <a:lnTo>
                    <a:pt x="103761" y="2075234"/>
                  </a:lnTo>
                  <a:close/>
                </a:path>
              </a:pathLst>
            </a:custGeom>
            <a:solidFill>
              <a:sysClr val="window" lastClr="FFFFFF"/>
            </a:solidFill>
            <a:ln w="12700" cap="flat" cmpd="sng" algn="ctr">
              <a:noFill/>
              <a:prstDash val="solid"/>
              <a:miter lim="800000"/>
            </a:ln>
            <a:effectLst/>
          </p:spPr>
          <p:txBody>
            <a:bodyPr rtlCol="0" anchor="ctr"/>
            <a:lstStyle/>
            <a:p>
              <a:pPr algn="ctr">
                <a:defRPr/>
              </a:pPr>
              <a:endParaRPr lang="en-GB" kern="0" dirty="0">
                <a:solidFill>
                  <a:prstClr val="white"/>
                </a:solidFill>
                <a:latin typeface="Calibri" panose="020F0502020204030204"/>
              </a:endParaRPr>
            </a:p>
          </p:txBody>
        </p:sp>
      </p:grpSp>
      <p:grpSp>
        <p:nvGrpSpPr>
          <p:cNvPr id="111" name="Group 110">
            <a:extLst>
              <a:ext uri="{FF2B5EF4-FFF2-40B4-BE49-F238E27FC236}">
                <a16:creationId xmlns:a16="http://schemas.microsoft.com/office/drawing/2014/main" id="{4C3F4D7F-CA80-4F5B-A986-A150ABC25F8F}"/>
              </a:ext>
            </a:extLst>
          </p:cNvPr>
          <p:cNvGrpSpPr/>
          <p:nvPr/>
        </p:nvGrpSpPr>
        <p:grpSpPr>
          <a:xfrm>
            <a:off x="4884818" y="2325857"/>
            <a:ext cx="1950483" cy="3364279"/>
            <a:chOff x="7698994" y="1757819"/>
            <a:chExt cx="1950483" cy="3364279"/>
          </a:xfrm>
        </p:grpSpPr>
        <p:grpSp>
          <p:nvGrpSpPr>
            <p:cNvPr id="112" name="Group 111">
              <a:extLst>
                <a:ext uri="{FF2B5EF4-FFF2-40B4-BE49-F238E27FC236}">
                  <a16:creationId xmlns:a16="http://schemas.microsoft.com/office/drawing/2014/main" id="{B15AD6AA-8E91-4F25-8EFA-A0622CA043EC}"/>
                </a:ext>
              </a:extLst>
            </p:cNvPr>
            <p:cNvGrpSpPr/>
            <p:nvPr/>
          </p:nvGrpSpPr>
          <p:grpSpPr>
            <a:xfrm>
              <a:off x="7698994" y="1757819"/>
              <a:ext cx="1950483" cy="3364279"/>
              <a:chOff x="6763968" y="1188192"/>
              <a:chExt cx="3257666" cy="4202149"/>
            </a:xfrm>
          </p:grpSpPr>
          <p:sp>
            <p:nvSpPr>
              <p:cNvPr id="114" name="Rectangle 113">
                <a:extLst>
                  <a:ext uri="{FF2B5EF4-FFF2-40B4-BE49-F238E27FC236}">
                    <a16:creationId xmlns:a16="http://schemas.microsoft.com/office/drawing/2014/main" id="{8C831615-EFD2-42EB-BB0B-4B64777CB17C}"/>
                  </a:ext>
                </a:extLst>
              </p:cNvPr>
              <p:cNvSpPr/>
              <p:nvPr/>
            </p:nvSpPr>
            <p:spPr>
              <a:xfrm>
                <a:off x="6763968" y="1195735"/>
                <a:ext cx="3256460" cy="4194606"/>
              </a:xfrm>
              <a:prstGeom prst="rect">
                <a:avLst/>
              </a:prstGeom>
              <a:solidFill>
                <a:sysClr val="window" lastClr="FFFFFF"/>
              </a:solidFill>
              <a:ln w="12700" cap="flat" cmpd="sng" algn="ctr">
                <a:noFill/>
                <a:prstDash val="solid"/>
                <a:miter lim="800000"/>
              </a:ln>
              <a:effectLst>
                <a:outerShdw blurRad="203200" sx="102000" sy="102000" algn="ctr" rotWithShape="0">
                  <a:prstClr val="black">
                    <a:alpha val="40000"/>
                  </a:prstClr>
                </a:outerShdw>
              </a:effectLst>
            </p:spPr>
            <p:txBody>
              <a:bodyPr rtlCol="0" anchor="ctr"/>
              <a:lstStyle/>
              <a:p>
                <a:pPr algn="ctr">
                  <a:defRPr/>
                </a:pPr>
                <a:endParaRPr lang="en-GB" kern="0" dirty="0">
                  <a:solidFill>
                    <a:prstClr val="white"/>
                  </a:solidFill>
                  <a:latin typeface="Calibri" panose="020F0502020204030204"/>
                </a:endParaRPr>
              </a:p>
            </p:txBody>
          </p:sp>
          <p:sp>
            <p:nvSpPr>
              <p:cNvPr id="115" name="Rectangle 114">
                <a:extLst>
                  <a:ext uri="{FF2B5EF4-FFF2-40B4-BE49-F238E27FC236}">
                    <a16:creationId xmlns:a16="http://schemas.microsoft.com/office/drawing/2014/main" id="{B65A9D25-1DE2-4EF7-8A83-70F4183E3DDE}"/>
                  </a:ext>
                </a:extLst>
              </p:cNvPr>
              <p:cNvSpPr/>
              <p:nvPr/>
            </p:nvSpPr>
            <p:spPr>
              <a:xfrm>
                <a:off x="6763968" y="1190113"/>
                <a:ext cx="3256460" cy="1004505"/>
              </a:xfrm>
              <a:prstGeom prst="rect">
                <a:avLst/>
              </a:prstGeom>
              <a:solidFill>
                <a:sysClr val="window" lastClr="FFFFFF">
                  <a:lumMod val="65000"/>
                </a:sysClr>
              </a:solidFill>
              <a:ln w="12700" cap="flat" cmpd="sng" algn="ctr">
                <a:noFill/>
                <a:prstDash val="solid"/>
                <a:miter lim="800000"/>
              </a:ln>
              <a:effectLst/>
            </p:spPr>
            <p:txBody>
              <a:bodyPr rtlCol="0" anchor="ctr"/>
              <a:lstStyle/>
              <a:p>
                <a:pPr algn="ctr">
                  <a:defRPr/>
                </a:pPr>
                <a:endParaRPr lang="en-GB" kern="0">
                  <a:solidFill>
                    <a:prstClr val="white"/>
                  </a:solidFill>
                  <a:latin typeface="Calibri" panose="020F0502020204030204"/>
                </a:endParaRPr>
              </a:p>
            </p:txBody>
          </p:sp>
          <p:sp>
            <p:nvSpPr>
              <p:cNvPr id="116" name="Rectangle 115">
                <a:extLst>
                  <a:ext uri="{FF2B5EF4-FFF2-40B4-BE49-F238E27FC236}">
                    <a16:creationId xmlns:a16="http://schemas.microsoft.com/office/drawing/2014/main" id="{611624F9-005A-4E2E-9D9A-5CF127DD6261}"/>
                  </a:ext>
                </a:extLst>
              </p:cNvPr>
              <p:cNvSpPr/>
              <p:nvPr/>
            </p:nvSpPr>
            <p:spPr>
              <a:xfrm>
                <a:off x="7263315" y="1573392"/>
                <a:ext cx="2297263" cy="418165"/>
              </a:xfrm>
              <a:prstGeom prst="rect">
                <a:avLst/>
              </a:prstGeom>
              <a:solidFill>
                <a:sysClr val="window" lastClr="FFFFFF">
                  <a:lumMod val="95000"/>
                </a:sysClr>
              </a:solidFill>
              <a:ln w="12700" cap="flat" cmpd="sng" algn="ctr">
                <a:noFill/>
                <a:prstDash val="solid"/>
                <a:miter lim="800000"/>
              </a:ln>
              <a:effectLst/>
            </p:spPr>
            <p:txBody>
              <a:bodyPr rtlCol="0" anchor="ctr"/>
              <a:lstStyle/>
              <a:p>
                <a:pPr>
                  <a:defRPr/>
                </a:pPr>
                <a:r>
                  <a:rPr lang="en-GB" sz="2000" b="1" kern="0" dirty="0">
                    <a:solidFill>
                      <a:prstClr val="white">
                        <a:lumMod val="65000"/>
                      </a:prstClr>
                    </a:solidFill>
                    <a:latin typeface="Consolas" panose="020B0609020204030204" pitchFamily="49" charset="0"/>
                  </a:rPr>
                  <a:t>https...</a:t>
                </a:r>
              </a:p>
            </p:txBody>
          </p:sp>
          <p:sp>
            <p:nvSpPr>
              <p:cNvPr id="117" name="Rectangle 116">
                <a:extLst>
                  <a:ext uri="{FF2B5EF4-FFF2-40B4-BE49-F238E27FC236}">
                    <a16:creationId xmlns:a16="http://schemas.microsoft.com/office/drawing/2014/main" id="{756AF8CA-4173-4416-8C82-A4C170672F09}"/>
                  </a:ext>
                </a:extLst>
              </p:cNvPr>
              <p:cNvSpPr/>
              <p:nvPr/>
            </p:nvSpPr>
            <p:spPr>
              <a:xfrm>
                <a:off x="9625114" y="1188192"/>
                <a:ext cx="396520" cy="278268"/>
              </a:xfrm>
              <a:prstGeom prst="rect">
                <a:avLst/>
              </a:prstGeom>
              <a:solidFill>
                <a:srgbClr val="C00000"/>
              </a:solidFill>
              <a:ln w="12700" cap="flat" cmpd="sng" algn="ctr">
                <a:noFill/>
                <a:prstDash val="solid"/>
                <a:miter lim="800000"/>
              </a:ln>
              <a:effectLst/>
            </p:spPr>
            <p:txBody>
              <a:bodyPr rtlCol="0" anchor="ctr"/>
              <a:lstStyle/>
              <a:p>
                <a:pPr algn="ctr">
                  <a:defRPr/>
                </a:pPr>
                <a:endParaRPr lang="en-GB" kern="0">
                  <a:solidFill>
                    <a:prstClr val="white"/>
                  </a:solidFill>
                  <a:latin typeface="Calibri" panose="020F0502020204030204"/>
                </a:endParaRPr>
              </a:p>
            </p:txBody>
          </p:sp>
          <p:sp>
            <p:nvSpPr>
              <p:cNvPr id="118" name="Rectangle 117">
                <a:extLst>
                  <a:ext uri="{FF2B5EF4-FFF2-40B4-BE49-F238E27FC236}">
                    <a16:creationId xmlns:a16="http://schemas.microsoft.com/office/drawing/2014/main" id="{A5A609AB-55B3-4BE9-AEED-1C867C4272F4}"/>
                  </a:ext>
                </a:extLst>
              </p:cNvPr>
              <p:cNvSpPr/>
              <p:nvPr/>
            </p:nvSpPr>
            <p:spPr>
              <a:xfrm>
                <a:off x="9164059" y="1188192"/>
                <a:ext cx="396520" cy="278268"/>
              </a:xfrm>
              <a:prstGeom prst="rect">
                <a:avLst/>
              </a:prstGeom>
              <a:solidFill>
                <a:sysClr val="windowText" lastClr="000000">
                  <a:lumMod val="65000"/>
                  <a:lumOff val="35000"/>
                </a:sysClr>
              </a:solidFill>
              <a:ln w="12700" cap="flat" cmpd="sng" algn="ctr">
                <a:noFill/>
                <a:prstDash val="solid"/>
                <a:miter lim="800000"/>
              </a:ln>
              <a:effectLst/>
            </p:spPr>
            <p:txBody>
              <a:bodyPr rtlCol="0" anchor="ctr"/>
              <a:lstStyle/>
              <a:p>
                <a:pPr algn="ctr">
                  <a:defRPr/>
                </a:pPr>
                <a:endParaRPr lang="en-GB" kern="0">
                  <a:solidFill>
                    <a:prstClr val="white"/>
                  </a:solidFill>
                  <a:latin typeface="Calibri" panose="020F0502020204030204"/>
                </a:endParaRPr>
              </a:p>
            </p:txBody>
          </p:sp>
          <p:sp>
            <p:nvSpPr>
              <p:cNvPr id="119" name="Rectangle 118">
                <a:extLst>
                  <a:ext uri="{FF2B5EF4-FFF2-40B4-BE49-F238E27FC236}">
                    <a16:creationId xmlns:a16="http://schemas.microsoft.com/office/drawing/2014/main" id="{F413A09F-616B-45D8-AC43-F72452AB91C1}"/>
                  </a:ext>
                </a:extLst>
              </p:cNvPr>
              <p:cNvSpPr/>
              <p:nvPr/>
            </p:nvSpPr>
            <p:spPr>
              <a:xfrm>
                <a:off x="8702217" y="1188192"/>
                <a:ext cx="396520" cy="278268"/>
              </a:xfrm>
              <a:prstGeom prst="rect">
                <a:avLst/>
              </a:prstGeom>
              <a:solidFill>
                <a:sysClr val="windowText" lastClr="000000">
                  <a:lumMod val="65000"/>
                  <a:lumOff val="35000"/>
                </a:sysClr>
              </a:solidFill>
              <a:ln w="12700" cap="flat" cmpd="sng" algn="ctr">
                <a:noFill/>
                <a:prstDash val="solid"/>
                <a:miter lim="800000"/>
              </a:ln>
              <a:effectLst/>
            </p:spPr>
            <p:txBody>
              <a:bodyPr rtlCol="0" anchor="ctr"/>
              <a:lstStyle/>
              <a:p>
                <a:pPr algn="ctr">
                  <a:defRPr/>
                </a:pPr>
                <a:endParaRPr lang="en-GB" kern="0">
                  <a:solidFill>
                    <a:prstClr val="white"/>
                  </a:solidFill>
                  <a:latin typeface="Calibri" panose="020F0502020204030204"/>
                </a:endParaRPr>
              </a:p>
            </p:txBody>
          </p:sp>
          <p:sp>
            <p:nvSpPr>
              <p:cNvPr id="120" name="Isosceles Triangle 119">
                <a:extLst>
                  <a:ext uri="{FF2B5EF4-FFF2-40B4-BE49-F238E27FC236}">
                    <a16:creationId xmlns:a16="http://schemas.microsoft.com/office/drawing/2014/main" id="{C4139E99-0778-4675-8FD9-D423B547A1CD}"/>
                  </a:ext>
                </a:extLst>
              </p:cNvPr>
              <p:cNvSpPr/>
              <p:nvPr/>
            </p:nvSpPr>
            <p:spPr>
              <a:xfrm rot="16200000">
                <a:off x="6876308" y="1698472"/>
                <a:ext cx="255155" cy="159346"/>
              </a:xfrm>
              <a:prstGeom prst="triangle">
                <a:avLst/>
              </a:prstGeom>
              <a:solidFill>
                <a:sysClr val="windowText" lastClr="000000">
                  <a:lumMod val="75000"/>
                  <a:lumOff val="25000"/>
                </a:sysClr>
              </a:solidFill>
              <a:ln w="12700" cap="flat" cmpd="sng" algn="ctr">
                <a:noFill/>
                <a:prstDash val="solid"/>
                <a:miter lim="800000"/>
              </a:ln>
              <a:effectLst/>
            </p:spPr>
            <p:txBody>
              <a:bodyPr rtlCol="0" anchor="ctr"/>
              <a:lstStyle/>
              <a:p>
                <a:pPr algn="ctr">
                  <a:defRPr/>
                </a:pPr>
                <a:endParaRPr lang="en-GB" kern="0">
                  <a:solidFill>
                    <a:prstClr val="white"/>
                  </a:solidFill>
                  <a:latin typeface="Calibri" panose="020F0502020204030204"/>
                </a:endParaRPr>
              </a:p>
            </p:txBody>
          </p:sp>
          <p:cxnSp>
            <p:nvCxnSpPr>
              <p:cNvPr id="121" name="Straight Connector 120">
                <a:extLst>
                  <a:ext uri="{FF2B5EF4-FFF2-40B4-BE49-F238E27FC236}">
                    <a16:creationId xmlns:a16="http://schemas.microsoft.com/office/drawing/2014/main" id="{77D3EB8A-2026-400B-9C42-A6ABBC7AAD2C}"/>
                  </a:ext>
                </a:extLst>
              </p:cNvPr>
              <p:cNvCxnSpPr>
                <a:cxnSpLocks/>
              </p:cNvCxnSpPr>
              <p:nvPr/>
            </p:nvCxnSpPr>
            <p:spPr>
              <a:xfrm>
                <a:off x="9639983" y="1650941"/>
                <a:ext cx="278937" cy="0"/>
              </a:xfrm>
              <a:prstGeom prst="line">
                <a:avLst/>
              </a:prstGeom>
              <a:noFill/>
              <a:ln w="41275" cap="flat" cmpd="sng" algn="ctr">
                <a:solidFill>
                  <a:sysClr val="windowText" lastClr="000000">
                    <a:lumMod val="65000"/>
                    <a:lumOff val="35000"/>
                  </a:sysClr>
                </a:solidFill>
                <a:prstDash val="solid"/>
                <a:miter lim="800000"/>
              </a:ln>
              <a:effectLst/>
            </p:spPr>
          </p:cxnSp>
          <p:cxnSp>
            <p:nvCxnSpPr>
              <p:cNvPr id="122" name="Straight Connector 121">
                <a:extLst>
                  <a:ext uri="{FF2B5EF4-FFF2-40B4-BE49-F238E27FC236}">
                    <a16:creationId xmlns:a16="http://schemas.microsoft.com/office/drawing/2014/main" id="{0AB293B2-2792-4A89-9CF3-DFAB84D86B79}"/>
                  </a:ext>
                </a:extLst>
              </p:cNvPr>
              <p:cNvCxnSpPr>
                <a:cxnSpLocks/>
              </p:cNvCxnSpPr>
              <p:nvPr/>
            </p:nvCxnSpPr>
            <p:spPr>
              <a:xfrm>
                <a:off x="9639983" y="1910737"/>
                <a:ext cx="278937" cy="0"/>
              </a:xfrm>
              <a:prstGeom prst="line">
                <a:avLst/>
              </a:prstGeom>
              <a:noFill/>
              <a:ln w="41275" cap="flat" cmpd="sng" algn="ctr">
                <a:solidFill>
                  <a:sysClr val="windowText" lastClr="000000">
                    <a:lumMod val="65000"/>
                    <a:lumOff val="35000"/>
                  </a:sysClr>
                </a:solidFill>
                <a:prstDash val="solid"/>
                <a:miter lim="800000"/>
              </a:ln>
              <a:effectLst/>
            </p:spPr>
          </p:cxnSp>
          <p:cxnSp>
            <p:nvCxnSpPr>
              <p:cNvPr id="123" name="Straight Connector 122">
                <a:extLst>
                  <a:ext uri="{FF2B5EF4-FFF2-40B4-BE49-F238E27FC236}">
                    <a16:creationId xmlns:a16="http://schemas.microsoft.com/office/drawing/2014/main" id="{CFB24E4C-E8FB-48FE-97DA-CD91DCAC62CF}"/>
                  </a:ext>
                </a:extLst>
              </p:cNvPr>
              <p:cNvCxnSpPr>
                <a:cxnSpLocks/>
              </p:cNvCxnSpPr>
              <p:nvPr/>
            </p:nvCxnSpPr>
            <p:spPr>
              <a:xfrm>
                <a:off x="9639983" y="1780411"/>
                <a:ext cx="278937" cy="0"/>
              </a:xfrm>
              <a:prstGeom prst="line">
                <a:avLst/>
              </a:prstGeom>
              <a:noFill/>
              <a:ln w="41275" cap="flat" cmpd="sng" algn="ctr">
                <a:solidFill>
                  <a:sysClr val="windowText" lastClr="000000">
                    <a:lumMod val="65000"/>
                    <a:lumOff val="35000"/>
                  </a:sysClr>
                </a:solidFill>
                <a:prstDash val="solid"/>
                <a:miter lim="800000"/>
              </a:ln>
              <a:effectLst/>
            </p:spPr>
          </p:cxnSp>
          <p:grpSp>
            <p:nvGrpSpPr>
              <p:cNvPr id="124" name="Group 123">
                <a:extLst>
                  <a:ext uri="{FF2B5EF4-FFF2-40B4-BE49-F238E27FC236}">
                    <a16:creationId xmlns:a16="http://schemas.microsoft.com/office/drawing/2014/main" id="{5DA20A19-B53A-4F1F-9CE4-653D93B72E81}"/>
                  </a:ext>
                </a:extLst>
              </p:cNvPr>
              <p:cNvGrpSpPr/>
              <p:nvPr/>
            </p:nvGrpSpPr>
            <p:grpSpPr>
              <a:xfrm>
                <a:off x="9745492" y="1259858"/>
                <a:ext cx="166801" cy="125053"/>
                <a:chOff x="6250177" y="1290073"/>
                <a:chExt cx="96832" cy="54279"/>
              </a:xfrm>
            </p:grpSpPr>
            <p:cxnSp>
              <p:nvCxnSpPr>
                <p:cNvPr id="131" name="Straight Connector 130">
                  <a:extLst>
                    <a:ext uri="{FF2B5EF4-FFF2-40B4-BE49-F238E27FC236}">
                      <a16:creationId xmlns:a16="http://schemas.microsoft.com/office/drawing/2014/main" id="{DBF67F3B-995D-4C2F-AFDE-2EFB3558400D}"/>
                    </a:ext>
                  </a:extLst>
                </p:cNvPr>
                <p:cNvCxnSpPr/>
                <p:nvPr/>
              </p:nvCxnSpPr>
              <p:spPr>
                <a:xfrm>
                  <a:off x="6250307" y="1290078"/>
                  <a:ext cx="96702" cy="54274"/>
                </a:xfrm>
                <a:prstGeom prst="line">
                  <a:avLst/>
                </a:prstGeom>
                <a:noFill/>
                <a:ln w="25400" cap="flat" cmpd="sng" algn="ctr">
                  <a:solidFill>
                    <a:sysClr val="window" lastClr="FFFFFF"/>
                  </a:solidFill>
                  <a:prstDash val="solid"/>
                  <a:miter lim="800000"/>
                </a:ln>
                <a:effectLst/>
              </p:spPr>
            </p:cxnSp>
            <p:cxnSp>
              <p:nvCxnSpPr>
                <p:cNvPr id="132" name="Straight Connector 131">
                  <a:extLst>
                    <a:ext uri="{FF2B5EF4-FFF2-40B4-BE49-F238E27FC236}">
                      <a16:creationId xmlns:a16="http://schemas.microsoft.com/office/drawing/2014/main" id="{3B57B947-6743-4FB3-9F13-29C6019A60CB}"/>
                    </a:ext>
                  </a:extLst>
                </p:cNvPr>
                <p:cNvCxnSpPr>
                  <a:cxnSpLocks/>
                </p:cNvCxnSpPr>
                <p:nvPr/>
              </p:nvCxnSpPr>
              <p:spPr>
                <a:xfrm flipH="1">
                  <a:off x="6250177" y="1290073"/>
                  <a:ext cx="96702" cy="54274"/>
                </a:xfrm>
                <a:prstGeom prst="line">
                  <a:avLst/>
                </a:prstGeom>
                <a:noFill/>
                <a:ln w="25400" cap="flat" cmpd="sng" algn="ctr">
                  <a:solidFill>
                    <a:sysClr val="window" lastClr="FFFFFF"/>
                  </a:solidFill>
                  <a:prstDash val="solid"/>
                  <a:miter lim="800000"/>
                </a:ln>
                <a:effectLst/>
              </p:spPr>
            </p:cxnSp>
          </p:grpSp>
          <p:cxnSp>
            <p:nvCxnSpPr>
              <p:cNvPr id="125" name="Straight Connector 124">
                <a:extLst>
                  <a:ext uri="{FF2B5EF4-FFF2-40B4-BE49-F238E27FC236}">
                    <a16:creationId xmlns:a16="http://schemas.microsoft.com/office/drawing/2014/main" id="{33D7AB6A-9D2D-4D83-B4C5-6336980C1ACB}"/>
                  </a:ext>
                </a:extLst>
              </p:cNvPr>
              <p:cNvCxnSpPr>
                <a:cxnSpLocks/>
              </p:cNvCxnSpPr>
              <p:nvPr/>
            </p:nvCxnSpPr>
            <p:spPr>
              <a:xfrm>
                <a:off x="8791682" y="1393459"/>
                <a:ext cx="217560" cy="0"/>
              </a:xfrm>
              <a:prstGeom prst="line">
                <a:avLst/>
              </a:prstGeom>
              <a:noFill/>
              <a:ln w="25400" cap="flat" cmpd="sng" algn="ctr">
                <a:solidFill>
                  <a:sysClr val="window" lastClr="FFFFFF"/>
                </a:solidFill>
                <a:prstDash val="solid"/>
                <a:miter lim="800000"/>
              </a:ln>
              <a:effectLst/>
            </p:spPr>
          </p:cxnSp>
          <p:grpSp>
            <p:nvGrpSpPr>
              <p:cNvPr id="126" name="Group 125">
                <a:extLst>
                  <a:ext uri="{FF2B5EF4-FFF2-40B4-BE49-F238E27FC236}">
                    <a16:creationId xmlns:a16="http://schemas.microsoft.com/office/drawing/2014/main" id="{1B65B358-3458-4118-9BAB-41E51FEAECC0}"/>
                  </a:ext>
                </a:extLst>
              </p:cNvPr>
              <p:cNvGrpSpPr/>
              <p:nvPr/>
            </p:nvGrpSpPr>
            <p:grpSpPr>
              <a:xfrm>
                <a:off x="9260184" y="1260021"/>
                <a:ext cx="198355" cy="120716"/>
                <a:chOff x="5770527" y="1244809"/>
                <a:chExt cx="126354" cy="56133"/>
              </a:xfrm>
            </p:grpSpPr>
            <p:cxnSp>
              <p:nvCxnSpPr>
                <p:cNvPr id="127" name="Straight Connector 126">
                  <a:extLst>
                    <a:ext uri="{FF2B5EF4-FFF2-40B4-BE49-F238E27FC236}">
                      <a16:creationId xmlns:a16="http://schemas.microsoft.com/office/drawing/2014/main" id="{4BA67724-8598-45BE-885E-13640BC4AF79}"/>
                    </a:ext>
                  </a:extLst>
                </p:cNvPr>
                <p:cNvCxnSpPr>
                  <a:cxnSpLocks/>
                </p:cNvCxnSpPr>
                <p:nvPr/>
              </p:nvCxnSpPr>
              <p:spPr>
                <a:xfrm>
                  <a:off x="5770527" y="1300942"/>
                  <a:ext cx="126293" cy="0"/>
                </a:xfrm>
                <a:prstGeom prst="line">
                  <a:avLst/>
                </a:prstGeom>
                <a:noFill/>
                <a:ln w="25400" cap="flat" cmpd="sng" algn="ctr">
                  <a:solidFill>
                    <a:sysClr val="window" lastClr="FFFFFF"/>
                  </a:solidFill>
                  <a:prstDash val="solid"/>
                  <a:miter lim="800000"/>
                </a:ln>
                <a:effectLst/>
              </p:spPr>
            </p:cxnSp>
            <p:cxnSp>
              <p:nvCxnSpPr>
                <p:cNvPr id="128" name="Straight Connector 127">
                  <a:extLst>
                    <a:ext uri="{FF2B5EF4-FFF2-40B4-BE49-F238E27FC236}">
                      <a16:creationId xmlns:a16="http://schemas.microsoft.com/office/drawing/2014/main" id="{F46B67FC-8DEB-4FE7-99ED-B424478F8DD5}"/>
                    </a:ext>
                  </a:extLst>
                </p:cNvPr>
                <p:cNvCxnSpPr>
                  <a:cxnSpLocks/>
                </p:cNvCxnSpPr>
                <p:nvPr/>
              </p:nvCxnSpPr>
              <p:spPr>
                <a:xfrm>
                  <a:off x="5770583" y="1245205"/>
                  <a:ext cx="126298" cy="0"/>
                </a:xfrm>
                <a:prstGeom prst="line">
                  <a:avLst/>
                </a:prstGeom>
                <a:noFill/>
                <a:ln w="25400" cap="flat" cmpd="sng" algn="ctr">
                  <a:solidFill>
                    <a:sysClr val="window" lastClr="FFFFFF"/>
                  </a:solidFill>
                  <a:prstDash val="solid"/>
                  <a:miter lim="800000"/>
                </a:ln>
                <a:effectLst/>
              </p:spPr>
            </p:cxnSp>
            <p:cxnSp>
              <p:nvCxnSpPr>
                <p:cNvPr id="129" name="Straight Connector 128">
                  <a:extLst>
                    <a:ext uri="{FF2B5EF4-FFF2-40B4-BE49-F238E27FC236}">
                      <a16:creationId xmlns:a16="http://schemas.microsoft.com/office/drawing/2014/main" id="{79F52A67-2AB2-490B-842A-432607A5DD49}"/>
                    </a:ext>
                  </a:extLst>
                </p:cNvPr>
                <p:cNvCxnSpPr>
                  <a:cxnSpLocks/>
                </p:cNvCxnSpPr>
                <p:nvPr/>
              </p:nvCxnSpPr>
              <p:spPr>
                <a:xfrm>
                  <a:off x="5894816" y="1244809"/>
                  <a:ext cx="0" cy="54274"/>
                </a:xfrm>
                <a:prstGeom prst="line">
                  <a:avLst/>
                </a:prstGeom>
                <a:noFill/>
                <a:ln w="25400" cap="flat" cmpd="sng" algn="ctr">
                  <a:solidFill>
                    <a:sysClr val="window" lastClr="FFFFFF"/>
                  </a:solidFill>
                  <a:prstDash val="solid"/>
                  <a:miter lim="800000"/>
                </a:ln>
                <a:effectLst/>
              </p:spPr>
            </p:cxnSp>
            <p:cxnSp>
              <p:nvCxnSpPr>
                <p:cNvPr id="130" name="Straight Connector 129">
                  <a:extLst>
                    <a:ext uri="{FF2B5EF4-FFF2-40B4-BE49-F238E27FC236}">
                      <a16:creationId xmlns:a16="http://schemas.microsoft.com/office/drawing/2014/main" id="{DF84FBE0-9452-434E-9306-F1C670744C35}"/>
                    </a:ext>
                  </a:extLst>
                </p:cNvPr>
                <p:cNvCxnSpPr>
                  <a:cxnSpLocks/>
                </p:cNvCxnSpPr>
                <p:nvPr/>
              </p:nvCxnSpPr>
              <p:spPr>
                <a:xfrm>
                  <a:off x="5773407" y="1244817"/>
                  <a:ext cx="0" cy="54274"/>
                </a:xfrm>
                <a:prstGeom prst="line">
                  <a:avLst/>
                </a:prstGeom>
                <a:noFill/>
                <a:ln w="25400" cap="flat" cmpd="sng" algn="ctr">
                  <a:solidFill>
                    <a:sysClr val="window" lastClr="FFFFFF"/>
                  </a:solidFill>
                  <a:prstDash val="solid"/>
                  <a:miter lim="800000"/>
                </a:ln>
                <a:effectLst/>
              </p:spPr>
            </p:cxnSp>
          </p:grpSp>
        </p:grpSp>
        <p:sp>
          <p:nvSpPr>
            <p:cNvPr id="113" name="Rectangle 112">
              <a:extLst>
                <a:ext uri="{FF2B5EF4-FFF2-40B4-BE49-F238E27FC236}">
                  <a16:creationId xmlns:a16="http://schemas.microsoft.com/office/drawing/2014/main" id="{DFC31141-5D79-4E82-84AE-17DB38192352}"/>
                </a:ext>
              </a:extLst>
            </p:cNvPr>
            <p:cNvSpPr/>
            <p:nvPr/>
          </p:nvSpPr>
          <p:spPr>
            <a:xfrm>
              <a:off x="8193032" y="3732363"/>
              <a:ext cx="982555" cy="584775"/>
            </a:xfrm>
            <a:prstGeom prst="rect">
              <a:avLst/>
            </a:prstGeom>
            <a:solidFill>
              <a:srgbClr val="E2C200"/>
            </a:solidFill>
          </p:spPr>
          <p:txBody>
            <a:bodyPr wrap="square">
              <a:spAutoFit/>
            </a:bodyPr>
            <a:lstStyle/>
            <a:p>
              <a:pPr algn="ctr"/>
              <a:r>
                <a:rPr lang="en-GB" sz="3200" b="1" dirty="0">
                  <a:solidFill>
                    <a:prstClr val="black">
                      <a:lumMod val="65000"/>
                      <a:lumOff val="35000"/>
                    </a:prstClr>
                  </a:solidFill>
                  <a:latin typeface="Consolas" panose="020B0609020204030204" pitchFamily="49" charset="0"/>
                </a:rPr>
                <a:t>DOM</a:t>
              </a:r>
              <a:endParaRPr lang="en-GB" sz="3200" dirty="0">
                <a:solidFill>
                  <a:prstClr val="black">
                    <a:lumMod val="65000"/>
                    <a:lumOff val="35000"/>
                  </a:prstClr>
                </a:solidFill>
                <a:latin typeface="Calibri" panose="020F0502020204030204"/>
              </a:endParaRPr>
            </a:p>
          </p:txBody>
        </p:sp>
      </p:grpSp>
      <p:sp>
        <p:nvSpPr>
          <p:cNvPr id="135" name="TextBox 134">
            <a:extLst>
              <a:ext uri="{FF2B5EF4-FFF2-40B4-BE49-F238E27FC236}">
                <a16:creationId xmlns:a16="http://schemas.microsoft.com/office/drawing/2014/main" id="{000C837E-6F01-4B69-A6B9-73E443E982A2}"/>
              </a:ext>
            </a:extLst>
          </p:cNvPr>
          <p:cNvSpPr txBox="1"/>
          <p:nvPr/>
        </p:nvSpPr>
        <p:spPr>
          <a:xfrm>
            <a:off x="1430813" y="3699604"/>
            <a:ext cx="2065822" cy="461665"/>
          </a:xfrm>
          <a:prstGeom prst="rect">
            <a:avLst/>
          </a:prstGeom>
          <a:noFill/>
        </p:spPr>
        <p:txBody>
          <a:bodyPr wrap="none" rtlCol="0">
            <a:spAutoFit/>
          </a:bodyPr>
          <a:lstStyle/>
          <a:p>
            <a:r>
              <a:rPr lang="en-US" sz="2400" b="1" dirty="0">
                <a:solidFill>
                  <a:prstClr val="black"/>
                </a:solidFill>
                <a:latin typeface="+mj-lt"/>
              </a:rPr>
              <a:t>ASP.NET Core</a:t>
            </a:r>
          </a:p>
        </p:txBody>
      </p:sp>
      <p:pic>
        <p:nvPicPr>
          <p:cNvPr id="136" name="Graphic 135" descr="Line Arrow: Clockwise curve">
            <a:extLst>
              <a:ext uri="{FF2B5EF4-FFF2-40B4-BE49-F238E27FC236}">
                <a16:creationId xmlns:a16="http://schemas.microsoft.com/office/drawing/2014/main" id="{AEE7D39D-884C-4DC0-8557-489E4F21460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7097434">
            <a:off x="4030608" y="4083105"/>
            <a:ext cx="911865" cy="1492262"/>
          </a:xfrm>
          <a:prstGeom prst="rect">
            <a:avLst/>
          </a:prstGeom>
          <a:effectLst/>
        </p:spPr>
      </p:pic>
      <p:pic>
        <p:nvPicPr>
          <p:cNvPr id="137" name="Graphic 136" descr="Line Arrow: Clockwise curve">
            <a:extLst>
              <a:ext uri="{FF2B5EF4-FFF2-40B4-BE49-F238E27FC236}">
                <a16:creationId xmlns:a16="http://schemas.microsoft.com/office/drawing/2014/main" id="{7893083A-0448-4A22-BFBB-5111F89B011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7097434" flipH="1" flipV="1">
            <a:off x="4066833" y="3639851"/>
            <a:ext cx="911864" cy="1492262"/>
          </a:xfrm>
          <a:prstGeom prst="rect">
            <a:avLst/>
          </a:prstGeom>
          <a:effectLst/>
        </p:spPr>
      </p:pic>
      <p:sp>
        <p:nvSpPr>
          <p:cNvPr id="138" name="TextBox 137">
            <a:extLst>
              <a:ext uri="{FF2B5EF4-FFF2-40B4-BE49-F238E27FC236}">
                <a16:creationId xmlns:a16="http://schemas.microsoft.com/office/drawing/2014/main" id="{1224A91F-626B-4095-9AF2-52376EA424E7}"/>
              </a:ext>
            </a:extLst>
          </p:cNvPr>
          <p:cNvSpPr txBox="1"/>
          <p:nvPr/>
        </p:nvSpPr>
        <p:spPr>
          <a:xfrm>
            <a:off x="4081778" y="4408195"/>
            <a:ext cx="881973" cy="369332"/>
          </a:xfrm>
          <a:prstGeom prst="rect">
            <a:avLst/>
          </a:prstGeom>
          <a:noFill/>
        </p:spPr>
        <p:txBody>
          <a:bodyPr wrap="none" rtlCol="0">
            <a:spAutoFit/>
          </a:bodyPr>
          <a:lstStyle/>
          <a:p>
            <a:r>
              <a:rPr lang="en-US" dirty="0">
                <a:solidFill>
                  <a:schemeClr val="bg1"/>
                </a:solidFill>
                <a:latin typeface="Calibri" panose="020F0502020204030204"/>
              </a:rPr>
              <a:t>SignalR</a:t>
            </a:r>
          </a:p>
        </p:txBody>
      </p:sp>
      <p:cxnSp>
        <p:nvCxnSpPr>
          <p:cNvPr id="140" name="Straight Connector 139">
            <a:extLst>
              <a:ext uri="{FF2B5EF4-FFF2-40B4-BE49-F238E27FC236}">
                <a16:creationId xmlns:a16="http://schemas.microsoft.com/office/drawing/2014/main" id="{68C40236-2930-4B45-B64D-4D460FDD06CA}"/>
              </a:ext>
            </a:extLst>
          </p:cNvPr>
          <p:cNvCxnSpPr/>
          <p:nvPr/>
        </p:nvCxnSpPr>
        <p:spPr>
          <a:xfrm>
            <a:off x="7184488" y="1593669"/>
            <a:ext cx="0" cy="4741817"/>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42" name="TextBox 141">
            <a:extLst>
              <a:ext uri="{FF2B5EF4-FFF2-40B4-BE49-F238E27FC236}">
                <a16:creationId xmlns:a16="http://schemas.microsoft.com/office/drawing/2014/main" id="{0D27C2E0-E635-4952-A763-09DF24A02498}"/>
              </a:ext>
            </a:extLst>
          </p:cNvPr>
          <p:cNvSpPr txBox="1"/>
          <p:nvPr/>
        </p:nvSpPr>
        <p:spPr>
          <a:xfrm>
            <a:off x="2362309" y="1308873"/>
            <a:ext cx="2571410" cy="738664"/>
          </a:xfrm>
          <a:prstGeom prst="rect">
            <a:avLst/>
          </a:prstGeom>
          <a:noFill/>
        </p:spPr>
        <p:txBody>
          <a:bodyPr wrap="none" lIns="182880" tIns="146304" rIns="182880" bIns="146304" rtlCol="0">
            <a:spAutoFit/>
          </a:bodyPr>
          <a:lstStyle/>
          <a:p>
            <a:pPr>
              <a:lnSpc>
                <a:spcPct val="90000"/>
              </a:lnSpc>
              <a:spcAft>
                <a:spcPts val="600"/>
              </a:spcAft>
            </a:pPr>
            <a:r>
              <a:rPr lang="en-US" sz="3200" spc="-100" dirty="0" err="1">
                <a:ln w="3175">
                  <a:noFill/>
                </a:ln>
                <a:solidFill>
                  <a:schemeClr val="bg1"/>
                </a:solidFill>
                <a:cs typeface="Segoe UI" pitchFamily="34" charset="0"/>
              </a:rPr>
              <a:t>Blazor</a:t>
            </a:r>
            <a:r>
              <a:rPr lang="en-US" sz="3200" spc="-100" dirty="0">
                <a:ln w="3175">
                  <a:noFill/>
                </a:ln>
                <a:solidFill>
                  <a:schemeClr val="bg1"/>
                </a:solidFill>
                <a:cs typeface="Segoe UI" pitchFamily="34" charset="0"/>
              </a:rPr>
              <a:t> Server</a:t>
            </a:r>
          </a:p>
        </p:txBody>
      </p:sp>
      <p:grpSp>
        <p:nvGrpSpPr>
          <p:cNvPr id="77" name="Group 76">
            <a:extLst>
              <a:ext uri="{FF2B5EF4-FFF2-40B4-BE49-F238E27FC236}">
                <a16:creationId xmlns:a16="http://schemas.microsoft.com/office/drawing/2014/main" id="{E3AB6488-3E31-45AD-A6C5-42A1900F88A0}"/>
              </a:ext>
            </a:extLst>
          </p:cNvPr>
          <p:cNvGrpSpPr/>
          <p:nvPr/>
        </p:nvGrpSpPr>
        <p:grpSpPr>
          <a:xfrm>
            <a:off x="1264120" y="4181646"/>
            <a:ext cx="2259720" cy="1453971"/>
            <a:chOff x="784337" y="2272787"/>
            <a:chExt cx="2259720" cy="1453971"/>
          </a:xfrm>
        </p:grpSpPr>
        <p:sp>
          <p:nvSpPr>
            <p:cNvPr id="81" name="Rectangle: Rounded Corners 80">
              <a:extLst>
                <a:ext uri="{FF2B5EF4-FFF2-40B4-BE49-F238E27FC236}">
                  <a16:creationId xmlns:a16="http://schemas.microsoft.com/office/drawing/2014/main" id="{113629AD-D1DA-449B-90F6-A0800006048E}"/>
                </a:ext>
              </a:extLst>
            </p:cNvPr>
            <p:cNvSpPr/>
            <p:nvPr/>
          </p:nvSpPr>
          <p:spPr>
            <a:xfrm>
              <a:off x="784337" y="2272787"/>
              <a:ext cx="2259720" cy="1453971"/>
            </a:xfrm>
            <a:prstGeom prst="roundRect">
              <a:avLst>
                <a:gd name="adj" fmla="val 6024"/>
              </a:avLst>
            </a:prstGeom>
            <a:solidFill>
              <a:sysClr val="window" lastClr="FFFFFF">
                <a:lumMod val="8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grpSp>
          <p:nvGrpSpPr>
            <p:cNvPr id="82" name="Group 81">
              <a:extLst>
                <a:ext uri="{FF2B5EF4-FFF2-40B4-BE49-F238E27FC236}">
                  <a16:creationId xmlns:a16="http://schemas.microsoft.com/office/drawing/2014/main" id="{F804680F-4D0C-4D23-865E-BE564387B7E8}"/>
                </a:ext>
              </a:extLst>
            </p:cNvPr>
            <p:cNvGrpSpPr/>
            <p:nvPr/>
          </p:nvGrpSpPr>
          <p:grpSpPr>
            <a:xfrm>
              <a:off x="1204474" y="2411592"/>
              <a:ext cx="1442545" cy="339191"/>
              <a:chOff x="977953" y="2433131"/>
              <a:chExt cx="6182954" cy="1453829"/>
            </a:xfrm>
            <a:solidFill>
              <a:sysClr val="windowText" lastClr="000000"/>
            </a:solidFill>
            <a:effectLst/>
          </p:grpSpPr>
          <p:sp>
            <p:nvSpPr>
              <p:cNvPr id="83" name="Freeform: Shape 82">
                <a:extLst>
                  <a:ext uri="{FF2B5EF4-FFF2-40B4-BE49-F238E27FC236}">
                    <a16:creationId xmlns:a16="http://schemas.microsoft.com/office/drawing/2014/main" id="{A9BEB48C-B304-4BD2-9BDB-CEF0A84E0489}"/>
                  </a:ext>
                </a:extLst>
              </p:cNvPr>
              <p:cNvSpPr/>
              <p:nvPr/>
            </p:nvSpPr>
            <p:spPr>
              <a:xfrm>
                <a:off x="2256408" y="2433131"/>
                <a:ext cx="290494" cy="1452467"/>
              </a:xfrm>
              <a:custGeom>
                <a:avLst/>
                <a:gdLst/>
                <a:ahLst/>
                <a:cxnLst/>
                <a:rect l="l" t="t" r="r" b="b"/>
                <a:pathLst>
                  <a:path w="290494" h="1452467">
                    <a:moveTo>
                      <a:pt x="0" y="0"/>
                    </a:moveTo>
                    <a:lnTo>
                      <a:pt x="290494" y="0"/>
                    </a:lnTo>
                    <a:lnTo>
                      <a:pt x="290494" y="1452467"/>
                    </a:lnTo>
                    <a:lnTo>
                      <a:pt x="0" y="1452467"/>
                    </a:lnTo>
                    <a:lnTo>
                      <a:pt x="0" y="0"/>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84" name="Freeform: Shape 83">
                <a:extLst>
                  <a:ext uri="{FF2B5EF4-FFF2-40B4-BE49-F238E27FC236}">
                    <a16:creationId xmlns:a16="http://schemas.microsoft.com/office/drawing/2014/main" id="{07CE2548-04A9-4E6C-8E72-3A2372B267BE}"/>
                  </a:ext>
                </a:extLst>
              </p:cNvPr>
              <p:cNvSpPr/>
              <p:nvPr/>
            </p:nvSpPr>
            <p:spPr>
              <a:xfrm>
                <a:off x="977953" y="2435236"/>
                <a:ext cx="1159869" cy="1450362"/>
              </a:xfrm>
              <a:custGeom>
                <a:avLst/>
                <a:gdLst/>
                <a:ahLst/>
                <a:cxnLst/>
                <a:rect l="l" t="t" r="r" b="b"/>
                <a:pathLst>
                  <a:path w="1159869" h="1450362">
                    <a:moveTo>
                      <a:pt x="0" y="0"/>
                    </a:moveTo>
                    <a:lnTo>
                      <a:pt x="290493" y="0"/>
                    </a:lnTo>
                    <a:lnTo>
                      <a:pt x="290493" y="366274"/>
                    </a:lnTo>
                    <a:cubicBezTo>
                      <a:pt x="355047" y="329787"/>
                      <a:pt x="421356" y="306281"/>
                      <a:pt x="489418" y="295756"/>
                    </a:cubicBezTo>
                    <a:cubicBezTo>
                      <a:pt x="557481" y="285231"/>
                      <a:pt x="623789" y="286283"/>
                      <a:pt x="688343" y="298914"/>
                    </a:cubicBezTo>
                    <a:cubicBezTo>
                      <a:pt x="752897" y="311544"/>
                      <a:pt x="813592" y="334348"/>
                      <a:pt x="870428" y="367327"/>
                    </a:cubicBezTo>
                    <a:cubicBezTo>
                      <a:pt x="927264" y="400306"/>
                      <a:pt x="977082" y="441704"/>
                      <a:pt x="1019885" y="491523"/>
                    </a:cubicBezTo>
                    <a:cubicBezTo>
                      <a:pt x="1062687" y="541342"/>
                      <a:pt x="1096718" y="598178"/>
                      <a:pt x="1121978" y="662030"/>
                    </a:cubicBezTo>
                    <a:cubicBezTo>
                      <a:pt x="1147239" y="725883"/>
                      <a:pt x="1159869" y="794998"/>
                      <a:pt x="1159869" y="869375"/>
                    </a:cubicBezTo>
                    <a:cubicBezTo>
                      <a:pt x="1159869" y="949366"/>
                      <a:pt x="1144783" y="1024796"/>
                      <a:pt x="1114611" y="1095666"/>
                    </a:cubicBezTo>
                    <a:cubicBezTo>
                      <a:pt x="1084439" y="1166535"/>
                      <a:pt x="1043040" y="1228282"/>
                      <a:pt x="990414" y="1280908"/>
                    </a:cubicBezTo>
                    <a:cubicBezTo>
                      <a:pt x="937789" y="1333533"/>
                      <a:pt x="876392" y="1374932"/>
                      <a:pt x="806225" y="1405104"/>
                    </a:cubicBezTo>
                    <a:cubicBezTo>
                      <a:pt x="736057" y="1435276"/>
                      <a:pt x="660978" y="1450362"/>
                      <a:pt x="580987" y="1450362"/>
                    </a:cubicBezTo>
                    <a:cubicBezTo>
                      <a:pt x="500996" y="1450362"/>
                      <a:pt x="425566" y="1435276"/>
                      <a:pt x="354697" y="1405104"/>
                    </a:cubicBezTo>
                    <a:cubicBezTo>
                      <a:pt x="283827" y="1374932"/>
                      <a:pt x="222080" y="1333533"/>
                      <a:pt x="169454" y="1280908"/>
                    </a:cubicBezTo>
                    <a:cubicBezTo>
                      <a:pt x="116829" y="1228282"/>
                      <a:pt x="75430" y="1166535"/>
                      <a:pt x="45258" y="1095666"/>
                    </a:cubicBezTo>
                    <a:cubicBezTo>
                      <a:pt x="15086" y="1024796"/>
                      <a:pt x="0" y="949366"/>
                      <a:pt x="0" y="869375"/>
                    </a:cubicBezTo>
                    <a:lnTo>
                      <a:pt x="0" y="0"/>
                    </a:lnTo>
                    <a:close/>
                    <a:moveTo>
                      <a:pt x="580987" y="578882"/>
                    </a:moveTo>
                    <a:cubicBezTo>
                      <a:pt x="540290" y="578882"/>
                      <a:pt x="502399" y="586600"/>
                      <a:pt x="467316" y="602037"/>
                    </a:cubicBezTo>
                    <a:cubicBezTo>
                      <a:pt x="432232" y="617474"/>
                      <a:pt x="401709" y="638173"/>
                      <a:pt x="375747" y="664135"/>
                    </a:cubicBezTo>
                    <a:cubicBezTo>
                      <a:pt x="349785" y="690097"/>
                      <a:pt x="329085" y="720971"/>
                      <a:pt x="313649" y="756756"/>
                    </a:cubicBezTo>
                    <a:cubicBezTo>
                      <a:pt x="298212" y="792542"/>
                      <a:pt x="290493" y="830081"/>
                      <a:pt x="290493" y="869375"/>
                    </a:cubicBezTo>
                    <a:cubicBezTo>
                      <a:pt x="290493" y="910073"/>
                      <a:pt x="298212" y="947963"/>
                      <a:pt x="313649" y="983047"/>
                    </a:cubicBezTo>
                    <a:cubicBezTo>
                      <a:pt x="329085" y="1018130"/>
                      <a:pt x="349785" y="1048653"/>
                      <a:pt x="375747" y="1074615"/>
                    </a:cubicBezTo>
                    <a:cubicBezTo>
                      <a:pt x="401709" y="1100577"/>
                      <a:pt x="432232" y="1121277"/>
                      <a:pt x="467316" y="1136713"/>
                    </a:cubicBezTo>
                    <a:cubicBezTo>
                      <a:pt x="502399" y="1152150"/>
                      <a:pt x="540290" y="1159869"/>
                      <a:pt x="580987" y="1159869"/>
                    </a:cubicBezTo>
                    <a:cubicBezTo>
                      <a:pt x="620281" y="1159869"/>
                      <a:pt x="657470" y="1152150"/>
                      <a:pt x="692553" y="1136713"/>
                    </a:cubicBezTo>
                    <a:cubicBezTo>
                      <a:pt x="727637" y="1121277"/>
                      <a:pt x="758511" y="1100577"/>
                      <a:pt x="785174" y="1074615"/>
                    </a:cubicBezTo>
                    <a:cubicBezTo>
                      <a:pt x="811838" y="1048653"/>
                      <a:pt x="832537" y="1018130"/>
                      <a:pt x="847273" y="983047"/>
                    </a:cubicBezTo>
                    <a:cubicBezTo>
                      <a:pt x="862008" y="947963"/>
                      <a:pt x="869375" y="910073"/>
                      <a:pt x="869375" y="869375"/>
                    </a:cubicBezTo>
                    <a:cubicBezTo>
                      <a:pt x="869375" y="830081"/>
                      <a:pt x="862008" y="792542"/>
                      <a:pt x="847273" y="756756"/>
                    </a:cubicBezTo>
                    <a:cubicBezTo>
                      <a:pt x="832537" y="720971"/>
                      <a:pt x="811838" y="690097"/>
                      <a:pt x="785174" y="664135"/>
                    </a:cubicBezTo>
                    <a:cubicBezTo>
                      <a:pt x="758511" y="638173"/>
                      <a:pt x="727637" y="617474"/>
                      <a:pt x="692553" y="602037"/>
                    </a:cubicBezTo>
                    <a:cubicBezTo>
                      <a:pt x="657470" y="586600"/>
                      <a:pt x="620281" y="578882"/>
                      <a:pt x="580987" y="578882"/>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85" name="Freeform: Shape 84">
                <a:extLst>
                  <a:ext uri="{FF2B5EF4-FFF2-40B4-BE49-F238E27FC236}">
                    <a16:creationId xmlns:a16="http://schemas.microsoft.com/office/drawing/2014/main" id="{ADD490B0-D851-418E-95FA-9EF39F003FF0}"/>
                  </a:ext>
                </a:extLst>
              </p:cNvPr>
              <p:cNvSpPr/>
              <p:nvPr/>
            </p:nvSpPr>
            <p:spPr>
              <a:xfrm>
                <a:off x="6419938" y="2746780"/>
                <a:ext cx="740969" cy="1138818"/>
              </a:xfrm>
              <a:custGeom>
                <a:avLst/>
                <a:gdLst>
                  <a:gd name="connsiteX0" fmla="*/ 452311 w 740969"/>
                  <a:gd name="connsiteY0" fmla="*/ 15642 h 1138818"/>
                  <a:gd name="connsiteX1" fmla="*/ 359571 w 740969"/>
                  <a:gd name="connsiteY1" fmla="*/ 44332 h 1138818"/>
                  <a:gd name="connsiteX2" fmla="*/ 426268 w 740969"/>
                  <a:gd name="connsiteY2" fmla="*/ 21049 h 1138818"/>
                  <a:gd name="connsiteX3" fmla="*/ 467481 w 740969"/>
                  <a:gd name="connsiteY3" fmla="*/ 12492 h 1138818"/>
                  <a:gd name="connsiteX4" fmla="*/ 452311 w 740969"/>
                  <a:gd name="connsiteY4" fmla="*/ 15642 h 1138818"/>
                  <a:gd name="connsiteX5" fmla="*/ 460211 w 740969"/>
                  <a:gd name="connsiteY5" fmla="*/ 13198 h 1138818"/>
                  <a:gd name="connsiteX6" fmla="*/ 580987 w 740969"/>
                  <a:gd name="connsiteY6" fmla="*/ 0 h 1138818"/>
                  <a:gd name="connsiteX7" fmla="*/ 740969 w 740969"/>
                  <a:gd name="connsiteY7" fmla="*/ 0 h 1138818"/>
                  <a:gd name="connsiteX8" fmla="*/ 740969 w 740969"/>
                  <a:gd name="connsiteY8" fmla="*/ 28121 h 1138818"/>
                  <a:gd name="connsiteX9" fmla="*/ 740969 w 740969"/>
                  <a:gd name="connsiteY9" fmla="*/ 290493 h 1138818"/>
                  <a:gd name="connsiteX10" fmla="*/ 580987 w 740969"/>
                  <a:gd name="connsiteY10" fmla="*/ 290493 h 1138818"/>
                  <a:gd name="connsiteX11" fmla="*/ 467315 w 740969"/>
                  <a:gd name="connsiteY11" fmla="*/ 313648 h 1138818"/>
                  <a:gd name="connsiteX12" fmla="*/ 464958 w 740969"/>
                  <a:gd name="connsiteY12" fmla="*/ 314947 h 1138818"/>
                  <a:gd name="connsiteX13" fmla="*/ 464954 w 740969"/>
                  <a:gd name="connsiteY13" fmla="*/ 314948 h 1138818"/>
                  <a:gd name="connsiteX14" fmla="*/ 459713 w 740969"/>
                  <a:gd name="connsiteY14" fmla="*/ 317835 h 1138818"/>
                  <a:gd name="connsiteX15" fmla="*/ 382297 w 740969"/>
                  <a:gd name="connsiteY15" fmla="*/ 370335 h 1138818"/>
                  <a:gd name="connsiteX16" fmla="*/ 375747 w 740969"/>
                  <a:gd name="connsiteY16" fmla="*/ 375746 h 1138818"/>
                  <a:gd name="connsiteX17" fmla="*/ 313648 w 740969"/>
                  <a:gd name="connsiteY17" fmla="*/ 468367 h 1138818"/>
                  <a:gd name="connsiteX18" fmla="*/ 290493 w 740969"/>
                  <a:gd name="connsiteY18" fmla="*/ 580986 h 1138818"/>
                  <a:gd name="connsiteX19" fmla="*/ 290493 w 740969"/>
                  <a:gd name="connsiteY19" fmla="*/ 624778 h 1138818"/>
                  <a:gd name="connsiteX20" fmla="*/ 286283 w 740969"/>
                  <a:gd name="connsiteY20" fmla="*/ 582871 h 1138818"/>
                  <a:gd name="connsiteX21" fmla="*/ 286283 w 740969"/>
                  <a:gd name="connsiteY21" fmla="*/ 582872 h 1138818"/>
                  <a:gd name="connsiteX22" fmla="*/ 290493 w 740969"/>
                  <a:gd name="connsiteY22" fmla="*/ 624779 h 1138818"/>
                  <a:gd name="connsiteX23" fmla="*/ 290493 w 740969"/>
                  <a:gd name="connsiteY23" fmla="*/ 1087903 h 1138818"/>
                  <a:gd name="connsiteX24" fmla="*/ 290493 w 740969"/>
                  <a:gd name="connsiteY24" fmla="*/ 1138818 h 1138818"/>
                  <a:gd name="connsiteX25" fmla="*/ 286283 w 740969"/>
                  <a:gd name="connsiteY25" fmla="*/ 1138818 h 1138818"/>
                  <a:gd name="connsiteX26" fmla="*/ 0 w 740969"/>
                  <a:gd name="connsiteY26" fmla="*/ 1138818 h 1138818"/>
                  <a:gd name="connsiteX27" fmla="*/ 0 w 740969"/>
                  <a:gd name="connsiteY27" fmla="*/ 580987 h 1138818"/>
                  <a:gd name="connsiteX28" fmla="*/ 0 w 740969"/>
                  <a:gd name="connsiteY28" fmla="*/ 539501 h 1138818"/>
                  <a:gd name="connsiteX29" fmla="*/ 7105 w 740969"/>
                  <a:gd name="connsiteY29" fmla="*/ 466306 h 1138818"/>
                  <a:gd name="connsiteX30" fmla="*/ 41048 w 740969"/>
                  <a:gd name="connsiteY30" fmla="*/ 356581 h 1138818"/>
                  <a:gd name="connsiteX31" fmla="*/ 165244 w 740969"/>
                  <a:gd name="connsiteY31" fmla="*/ 171339 h 1138818"/>
                  <a:gd name="connsiteX32" fmla="*/ 251024 w 740969"/>
                  <a:gd name="connsiteY32" fmla="*/ 100821 h 1138818"/>
                  <a:gd name="connsiteX33" fmla="*/ 329572 w 740969"/>
                  <a:gd name="connsiteY33" fmla="*/ 58430 h 1138818"/>
                  <a:gd name="connsiteX34" fmla="*/ 350487 w 740969"/>
                  <a:gd name="connsiteY34" fmla="*/ 47143 h 1138818"/>
                  <a:gd name="connsiteX35" fmla="*/ 359571 w 740969"/>
                  <a:gd name="connsiteY35" fmla="*/ 44333 h 1138818"/>
                  <a:gd name="connsiteX36" fmla="*/ 452311 w 740969"/>
                  <a:gd name="connsiteY36" fmla="*/ 15643 h 1138818"/>
                  <a:gd name="connsiteX37" fmla="*/ 467481 w 740969"/>
                  <a:gd name="connsiteY37" fmla="*/ 12493 h 1138818"/>
                  <a:gd name="connsiteX38" fmla="*/ 502311 w 740969"/>
                  <a:gd name="connsiteY38" fmla="*/ 5262 h 1138818"/>
                  <a:gd name="connsiteX39" fmla="*/ 580987 w 740969"/>
                  <a:gd name="connsiteY39" fmla="*/ 0 h 1138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740969" h="1138818">
                    <a:moveTo>
                      <a:pt x="452311" y="15642"/>
                    </a:moveTo>
                    <a:lnTo>
                      <a:pt x="359571" y="44332"/>
                    </a:lnTo>
                    <a:lnTo>
                      <a:pt x="426268" y="21049"/>
                    </a:lnTo>
                    <a:close/>
                    <a:moveTo>
                      <a:pt x="467481" y="12492"/>
                    </a:moveTo>
                    <a:lnTo>
                      <a:pt x="452311" y="15642"/>
                    </a:lnTo>
                    <a:lnTo>
                      <a:pt x="460211" y="13198"/>
                    </a:lnTo>
                    <a:close/>
                    <a:moveTo>
                      <a:pt x="580987" y="0"/>
                    </a:moveTo>
                    <a:lnTo>
                      <a:pt x="740969" y="0"/>
                    </a:lnTo>
                    <a:lnTo>
                      <a:pt x="740969" y="28121"/>
                    </a:lnTo>
                    <a:lnTo>
                      <a:pt x="740969" y="290493"/>
                    </a:lnTo>
                    <a:lnTo>
                      <a:pt x="580987" y="290493"/>
                    </a:lnTo>
                    <a:cubicBezTo>
                      <a:pt x="540289" y="290493"/>
                      <a:pt x="502399" y="298212"/>
                      <a:pt x="467315" y="313648"/>
                    </a:cubicBezTo>
                    <a:lnTo>
                      <a:pt x="464958" y="314947"/>
                    </a:lnTo>
                    <a:lnTo>
                      <a:pt x="464954" y="314948"/>
                    </a:lnTo>
                    <a:lnTo>
                      <a:pt x="459713" y="317835"/>
                    </a:lnTo>
                    <a:lnTo>
                      <a:pt x="382297" y="370335"/>
                    </a:lnTo>
                    <a:lnTo>
                      <a:pt x="375747" y="375746"/>
                    </a:lnTo>
                    <a:cubicBezTo>
                      <a:pt x="349784" y="401708"/>
                      <a:pt x="329085" y="432581"/>
                      <a:pt x="313648" y="468367"/>
                    </a:cubicBezTo>
                    <a:cubicBezTo>
                      <a:pt x="298211" y="504152"/>
                      <a:pt x="290493" y="541692"/>
                      <a:pt x="290493" y="580986"/>
                    </a:cubicBezTo>
                    <a:lnTo>
                      <a:pt x="290493" y="624778"/>
                    </a:lnTo>
                    <a:lnTo>
                      <a:pt x="286283" y="582871"/>
                    </a:lnTo>
                    <a:lnTo>
                      <a:pt x="286283" y="582872"/>
                    </a:lnTo>
                    <a:lnTo>
                      <a:pt x="290493" y="624779"/>
                    </a:lnTo>
                    <a:lnTo>
                      <a:pt x="290493" y="1087903"/>
                    </a:lnTo>
                    <a:lnTo>
                      <a:pt x="290493" y="1138818"/>
                    </a:lnTo>
                    <a:lnTo>
                      <a:pt x="286283" y="1138818"/>
                    </a:lnTo>
                    <a:lnTo>
                      <a:pt x="0" y="1138818"/>
                    </a:lnTo>
                    <a:lnTo>
                      <a:pt x="0" y="580987"/>
                    </a:lnTo>
                    <a:lnTo>
                      <a:pt x="0" y="539501"/>
                    </a:lnTo>
                    <a:lnTo>
                      <a:pt x="7105" y="466306"/>
                    </a:lnTo>
                    <a:cubicBezTo>
                      <a:pt x="14648" y="428591"/>
                      <a:pt x="25962" y="392016"/>
                      <a:pt x="41048" y="356581"/>
                    </a:cubicBezTo>
                    <a:cubicBezTo>
                      <a:pt x="71220" y="285712"/>
                      <a:pt x="112619" y="223965"/>
                      <a:pt x="165244" y="171339"/>
                    </a:cubicBezTo>
                    <a:cubicBezTo>
                      <a:pt x="191557" y="145027"/>
                      <a:pt x="220150" y="121521"/>
                      <a:pt x="251024" y="100821"/>
                    </a:cubicBezTo>
                    <a:lnTo>
                      <a:pt x="329572" y="58430"/>
                    </a:lnTo>
                    <a:lnTo>
                      <a:pt x="350487" y="47143"/>
                    </a:lnTo>
                    <a:lnTo>
                      <a:pt x="359571" y="44333"/>
                    </a:lnTo>
                    <a:lnTo>
                      <a:pt x="452311" y="15643"/>
                    </a:lnTo>
                    <a:lnTo>
                      <a:pt x="467481" y="12493"/>
                    </a:lnTo>
                    <a:lnTo>
                      <a:pt x="502311" y="5262"/>
                    </a:lnTo>
                    <a:cubicBezTo>
                      <a:pt x="528098" y="1754"/>
                      <a:pt x="554323" y="0"/>
                      <a:pt x="580987" y="0"/>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86" name="Freeform: Shape 85">
                <a:extLst>
                  <a:ext uri="{FF2B5EF4-FFF2-40B4-BE49-F238E27FC236}">
                    <a16:creationId xmlns:a16="http://schemas.microsoft.com/office/drawing/2014/main" id="{903AFFA5-7305-49ED-B07E-98294076AF22}"/>
                  </a:ext>
                </a:extLst>
              </p:cNvPr>
              <p:cNvSpPr/>
              <p:nvPr/>
            </p:nvSpPr>
            <p:spPr>
              <a:xfrm>
                <a:off x="3937123" y="2723624"/>
                <a:ext cx="1138818" cy="1161974"/>
              </a:xfrm>
              <a:custGeom>
                <a:avLst/>
                <a:gdLst/>
                <a:ahLst/>
                <a:cxnLst/>
                <a:rect l="l" t="t" r="r" b="b"/>
                <a:pathLst>
                  <a:path w="1138818" h="1161974">
                    <a:moveTo>
                      <a:pt x="0" y="0"/>
                    </a:moveTo>
                    <a:lnTo>
                      <a:pt x="1138818" y="0"/>
                    </a:lnTo>
                    <a:lnTo>
                      <a:pt x="549411" y="871481"/>
                    </a:lnTo>
                    <a:lnTo>
                      <a:pt x="1138818" y="871481"/>
                    </a:lnTo>
                    <a:lnTo>
                      <a:pt x="1138818" y="1161974"/>
                    </a:lnTo>
                    <a:lnTo>
                      <a:pt x="0" y="1161974"/>
                    </a:lnTo>
                    <a:lnTo>
                      <a:pt x="591512" y="290494"/>
                    </a:lnTo>
                    <a:lnTo>
                      <a:pt x="0" y="290494"/>
                    </a:lnTo>
                    <a:lnTo>
                      <a:pt x="0" y="0"/>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87" name="Freeform: Shape 86">
                <a:extLst>
                  <a:ext uri="{FF2B5EF4-FFF2-40B4-BE49-F238E27FC236}">
                    <a16:creationId xmlns:a16="http://schemas.microsoft.com/office/drawing/2014/main" id="{813A3405-5798-4098-AD36-FCDC89FFAD82}"/>
                  </a:ext>
                </a:extLst>
              </p:cNvPr>
              <p:cNvSpPr/>
              <p:nvPr/>
            </p:nvSpPr>
            <p:spPr>
              <a:xfrm>
                <a:off x="5166953" y="2723624"/>
                <a:ext cx="1157763" cy="1161974"/>
              </a:xfrm>
              <a:custGeom>
                <a:avLst/>
                <a:gdLst/>
                <a:ahLst/>
                <a:cxnLst/>
                <a:rect l="l" t="t" r="r" b="b"/>
                <a:pathLst>
                  <a:path w="1157763" h="1161974">
                    <a:moveTo>
                      <a:pt x="578881" y="0"/>
                    </a:moveTo>
                    <a:cubicBezTo>
                      <a:pt x="654662" y="0"/>
                      <a:pt x="727286" y="14736"/>
                      <a:pt x="796751" y="44206"/>
                    </a:cubicBezTo>
                    <a:cubicBezTo>
                      <a:pt x="866217" y="73676"/>
                      <a:pt x="927965" y="114023"/>
                      <a:pt x="981993" y="165245"/>
                    </a:cubicBezTo>
                    <a:cubicBezTo>
                      <a:pt x="1036023" y="216467"/>
                      <a:pt x="1078825" y="277513"/>
                      <a:pt x="1110400" y="348382"/>
                    </a:cubicBezTo>
                    <a:cubicBezTo>
                      <a:pt x="1141975" y="419251"/>
                      <a:pt x="1157763" y="496786"/>
                      <a:pt x="1157763" y="580987"/>
                    </a:cubicBezTo>
                    <a:cubicBezTo>
                      <a:pt x="1157763" y="660978"/>
                      <a:pt x="1142677" y="736408"/>
                      <a:pt x="1112505" y="807278"/>
                    </a:cubicBezTo>
                    <a:cubicBezTo>
                      <a:pt x="1082333" y="878147"/>
                      <a:pt x="1040935" y="939894"/>
                      <a:pt x="988309" y="992520"/>
                    </a:cubicBezTo>
                    <a:cubicBezTo>
                      <a:pt x="935683" y="1045145"/>
                      <a:pt x="874287" y="1086544"/>
                      <a:pt x="804119" y="1116716"/>
                    </a:cubicBezTo>
                    <a:cubicBezTo>
                      <a:pt x="733952" y="1146888"/>
                      <a:pt x="658872" y="1161974"/>
                      <a:pt x="578881" y="1161974"/>
                    </a:cubicBezTo>
                    <a:cubicBezTo>
                      <a:pt x="503101" y="1161974"/>
                      <a:pt x="430477" y="1147239"/>
                      <a:pt x="361012" y="1117769"/>
                    </a:cubicBezTo>
                    <a:cubicBezTo>
                      <a:pt x="291546" y="1088298"/>
                      <a:pt x="229799" y="1047952"/>
                      <a:pt x="175769" y="996730"/>
                    </a:cubicBezTo>
                    <a:cubicBezTo>
                      <a:pt x="121740" y="945507"/>
                      <a:pt x="78938" y="884462"/>
                      <a:pt x="47363" y="813593"/>
                    </a:cubicBezTo>
                    <a:cubicBezTo>
                      <a:pt x="15788" y="742723"/>
                      <a:pt x="0" y="665188"/>
                      <a:pt x="0" y="580987"/>
                    </a:cubicBezTo>
                    <a:cubicBezTo>
                      <a:pt x="0" y="500996"/>
                      <a:pt x="15086" y="425917"/>
                      <a:pt x="45258" y="355750"/>
                    </a:cubicBezTo>
                    <a:cubicBezTo>
                      <a:pt x="75430" y="285582"/>
                      <a:pt x="116829" y="224186"/>
                      <a:pt x="169454" y="171560"/>
                    </a:cubicBezTo>
                    <a:cubicBezTo>
                      <a:pt x="222080" y="118934"/>
                      <a:pt x="283477" y="77185"/>
                      <a:pt x="353644" y="46311"/>
                    </a:cubicBezTo>
                    <a:cubicBezTo>
                      <a:pt x="423811" y="15437"/>
                      <a:pt x="498891" y="0"/>
                      <a:pt x="578881" y="0"/>
                    </a:cubicBezTo>
                    <a:close/>
                    <a:moveTo>
                      <a:pt x="578881" y="290494"/>
                    </a:moveTo>
                    <a:cubicBezTo>
                      <a:pt x="538184" y="290494"/>
                      <a:pt x="500294" y="298212"/>
                      <a:pt x="465210" y="313649"/>
                    </a:cubicBezTo>
                    <a:cubicBezTo>
                      <a:pt x="430126" y="329086"/>
                      <a:pt x="399604" y="349785"/>
                      <a:pt x="373642" y="375747"/>
                    </a:cubicBezTo>
                    <a:cubicBezTo>
                      <a:pt x="347680" y="401709"/>
                      <a:pt x="326980" y="432583"/>
                      <a:pt x="311544" y="468368"/>
                    </a:cubicBezTo>
                    <a:cubicBezTo>
                      <a:pt x="296107" y="504154"/>
                      <a:pt x="288388" y="541693"/>
                      <a:pt x="288388" y="580987"/>
                    </a:cubicBezTo>
                    <a:cubicBezTo>
                      <a:pt x="288388" y="621685"/>
                      <a:pt x="296107" y="659575"/>
                      <a:pt x="311544" y="694659"/>
                    </a:cubicBezTo>
                    <a:cubicBezTo>
                      <a:pt x="326980" y="729742"/>
                      <a:pt x="347680" y="760265"/>
                      <a:pt x="373642" y="786227"/>
                    </a:cubicBezTo>
                    <a:cubicBezTo>
                      <a:pt x="399604" y="812189"/>
                      <a:pt x="430126" y="832889"/>
                      <a:pt x="465210" y="848325"/>
                    </a:cubicBezTo>
                    <a:cubicBezTo>
                      <a:pt x="500294" y="863762"/>
                      <a:pt x="538184" y="871481"/>
                      <a:pt x="578881" y="871481"/>
                    </a:cubicBezTo>
                    <a:cubicBezTo>
                      <a:pt x="618175" y="871481"/>
                      <a:pt x="655364" y="863762"/>
                      <a:pt x="690448" y="848325"/>
                    </a:cubicBezTo>
                    <a:cubicBezTo>
                      <a:pt x="725532" y="832889"/>
                      <a:pt x="756405" y="812189"/>
                      <a:pt x="783069" y="786227"/>
                    </a:cubicBezTo>
                    <a:cubicBezTo>
                      <a:pt x="809732" y="760265"/>
                      <a:pt x="830432" y="729742"/>
                      <a:pt x="845167" y="694659"/>
                    </a:cubicBezTo>
                    <a:cubicBezTo>
                      <a:pt x="859902" y="659575"/>
                      <a:pt x="867270" y="621685"/>
                      <a:pt x="867270" y="580987"/>
                    </a:cubicBezTo>
                    <a:cubicBezTo>
                      <a:pt x="867270" y="541693"/>
                      <a:pt x="859902" y="504154"/>
                      <a:pt x="845167" y="468368"/>
                    </a:cubicBezTo>
                    <a:cubicBezTo>
                      <a:pt x="830432" y="432583"/>
                      <a:pt x="809732" y="401709"/>
                      <a:pt x="783069" y="375747"/>
                    </a:cubicBezTo>
                    <a:cubicBezTo>
                      <a:pt x="756405" y="349785"/>
                      <a:pt x="725532" y="329086"/>
                      <a:pt x="690448" y="313649"/>
                    </a:cubicBezTo>
                    <a:cubicBezTo>
                      <a:pt x="655364" y="298212"/>
                      <a:pt x="618175" y="290494"/>
                      <a:pt x="578881" y="290494"/>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88" name="Freeform: Shape 87">
                <a:extLst>
                  <a:ext uri="{FF2B5EF4-FFF2-40B4-BE49-F238E27FC236}">
                    <a16:creationId xmlns:a16="http://schemas.microsoft.com/office/drawing/2014/main" id="{A9F2003D-2AB2-431D-AFBB-677FF7297E92}"/>
                  </a:ext>
                </a:extLst>
              </p:cNvPr>
              <p:cNvSpPr/>
              <p:nvPr/>
            </p:nvSpPr>
            <p:spPr>
              <a:xfrm>
                <a:off x="2662878" y="2724367"/>
                <a:ext cx="1159868" cy="1162593"/>
              </a:xfrm>
              <a:custGeom>
                <a:avLst/>
                <a:gdLst/>
                <a:ahLst/>
                <a:cxnLst/>
                <a:rect l="l" t="t" r="r" b="b"/>
                <a:pathLst>
                  <a:path w="1159868" h="1162593">
                    <a:moveTo>
                      <a:pt x="570462" y="310"/>
                    </a:moveTo>
                    <a:cubicBezTo>
                      <a:pt x="672906" y="-3199"/>
                      <a:pt x="772544" y="23114"/>
                      <a:pt x="869375" y="79248"/>
                    </a:cubicBezTo>
                    <a:lnTo>
                      <a:pt x="869375" y="1362"/>
                    </a:lnTo>
                    <a:lnTo>
                      <a:pt x="1159868" y="1362"/>
                    </a:lnTo>
                    <a:lnTo>
                      <a:pt x="1159868" y="1161231"/>
                    </a:lnTo>
                    <a:lnTo>
                      <a:pt x="869375" y="1161231"/>
                    </a:lnTo>
                    <a:lnTo>
                      <a:pt x="869375" y="1083345"/>
                    </a:lnTo>
                    <a:cubicBezTo>
                      <a:pt x="772544" y="1139479"/>
                      <a:pt x="672906" y="1165792"/>
                      <a:pt x="570462" y="1162284"/>
                    </a:cubicBezTo>
                    <a:cubicBezTo>
                      <a:pt x="468017" y="1158775"/>
                      <a:pt x="374343" y="1132813"/>
                      <a:pt x="289441" y="1084398"/>
                    </a:cubicBezTo>
                    <a:cubicBezTo>
                      <a:pt x="204538" y="1035982"/>
                      <a:pt x="135072" y="968271"/>
                      <a:pt x="81043" y="881263"/>
                    </a:cubicBezTo>
                    <a:cubicBezTo>
                      <a:pt x="27014" y="794255"/>
                      <a:pt x="0" y="694617"/>
                      <a:pt x="0" y="582349"/>
                    </a:cubicBezTo>
                    <a:cubicBezTo>
                      <a:pt x="0" y="470081"/>
                      <a:pt x="27014" y="370443"/>
                      <a:pt x="81043" y="283436"/>
                    </a:cubicBezTo>
                    <a:cubicBezTo>
                      <a:pt x="135072" y="196428"/>
                      <a:pt x="204538" y="128366"/>
                      <a:pt x="289441" y="79248"/>
                    </a:cubicBezTo>
                    <a:cubicBezTo>
                      <a:pt x="374343" y="30131"/>
                      <a:pt x="468017" y="3818"/>
                      <a:pt x="570462" y="310"/>
                    </a:cubicBezTo>
                    <a:close/>
                    <a:moveTo>
                      <a:pt x="578882" y="291856"/>
                    </a:moveTo>
                    <a:cubicBezTo>
                      <a:pt x="538185" y="291856"/>
                      <a:pt x="500294" y="299224"/>
                      <a:pt x="465210" y="313959"/>
                    </a:cubicBezTo>
                    <a:cubicBezTo>
                      <a:pt x="430127" y="328694"/>
                      <a:pt x="399604" y="349393"/>
                      <a:pt x="373642" y="376057"/>
                    </a:cubicBezTo>
                    <a:cubicBezTo>
                      <a:pt x="347680" y="402721"/>
                      <a:pt x="326980" y="433594"/>
                      <a:pt x="311544" y="468678"/>
                    </a:cubicBezTo>
                    <a:cubicBezTo>
                      <a:pt x="296107" y="503762"/>
                      <a:pt x="288388" y="541652"/>
                      <a:pt x="288388" y="582349"/>
                    </a:cubicBezTo>
                    <a:cubicBezTo>
                      <a:pt x="288388" y="623046"/>
                      <a:pt x="296107" y="660586"/>
                      <a:pt x="311544" y="694968"/>
                    </a:cubicBezTo>
                    <a:cubicBezTo>
                      <a:pt x="326980" y="729350"/>
                      <a:pt x="347680" y="759873"/>
                      <a:pt x="373642" y="786537"/>
                    </a:cubicBezTo>
                    <a:cubicBezTo>
                      <a:pt x="399604" y="813200"/>
                      <a:pt x="430127" y="833900"/>
                      <a:pt x="465210" y="848635"/>
                    </a:cubicBezTo>
                    <a:cubicBezTo>
                      <a:pt x="500294" y="863370"/>
                      <a:pt x="538185" y="870738"/>
                      <a:pt x="578882" y="870738"/>
                    </a:cubicBezTo>
                    <a:cubicBezTo>
                      <a:pt x="618176" y="870738"/>
                      <a:pt x="655013" y="863721"/>
                      <a:pt x="689395" y="849687"/>
                    </a:cubicBezTo>
                    <a:cubicBezTo>
                      <a:pt x="723778" y="835654"/>
                      <a:pt x="754300" y="816007"/>
                      <a:pt x="780964" y="790747"/>
                    </a:cubicBezTo>
                    <a:cubicBezTo>
                      <a:pt x="807628" y="765486"/>
                      <a:pt x="828678" y="736016"/>
                      <a:pt x="844115" y="702336"/>
                    </a:cubicBezTo>
                    <a:cubicBezTo>
                      <a:pt x="859552" y="668655"/>
                      <a:pt x="867972" y="632168"/>
                      <a:pt x="869375" y="592874"/>
                    </a:cubicBezTo>
                    <a:lnTo>
                      <a:pt x="869375" y="590769"/>
                    </a:lnTo>
                    <a:lnTo>
                      <a:pt x="869375" y="582349"/>
                    </a:lnTo>
                    <a:lnTo>
                      <a:pt x="869375" y="571824"/>
                    </a:lnTo>
                    <a:lnTo>
                      <a:pt x="869375" y="569719"/>
                    </a:lnTo>
                    <a:cubicBezTo>
                      <a:pt x="867972" y="530425"/>
                      <a:pt x="859552" y="493938"/>
                      <a:pt x="844115" y="460258"/>
                    </a:cubicBezTo>
                    <a:cubicBezTo>
                      <a:pt x="828678" y="426578"/>
                      <a:pt x="807628" y="397107"/>
                      <a:pt x="780964" y="371847"/>
                    </a:cubicBezTo>
                    <a:cubicBezTo>
                      <a:pt x="754300" y="346586"/>
                      <a:pt x="723778" y="326940"/>
                      <a:pt x="689395" y="312906"/>
                    </a:cubicBezTo>
                    <a:cubicBezTo>
                      <a:pt x="655013" y="298873"/>
                      <a:pt x="618176" y="291856"/>
                      <a:pt x="578882" y="291856"/>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grpSp>
      </p:grpSp>
      <p:sp>
        <p:nvSpPr>
          <p:cNvPr id="4" name="TextBox 3">
            <a:extLst>
              <a:ext uri="{FF2B5EF4-FFF2-40B4-BE49-F238E27FC236}">
                <a16:creationId xmlns:a16="http://schemas.microsoft.com/office/drawing/2014/main" id="{8226A6FC-55E9-4096-A952-0BF6E8F86DFE}"/>
              </a:ext>
            </a:extLst>
          </p:cNvPr>
          <p:cNvSpPr txBox="1"/>
          <p:nvPr/>
        </p:nvSpPr>
        <p:spPr>
          <a:xfrm>
            <a:off x="2325873" y="5909618"/>
            <a:ext cx="2744534" cy="430887"/>
          </a:xfrm>
          <a:prstGeom prst="rect">
            <a:avLst/>
          </a:prstGeom>
          <a:noFill/>
        </p:spPr>
        <p:txBody>
          <a:bodyPr wrap="none" lIns="0" tIns="0" rIns="0" bIns="0" rtlCol="0">
            <a:spAutoFit/>
          </a:bodyPr>
          <a:lstStyle/>
          <a:p>
            <a:pPr algn="l"/>
            <a:r>
              <a:rPr lang="en-US" sz="2800" dirty="0">
                <a:solidFill>
                  <a:schemeClr val="bg1"/>
                </a:solidFill>
              </a:rPr>
              <a:t>.NET Core 3.1 LTS</a:t>
            </a:r>
          </a:p>
        </p:txBody>
      </p:sp>
      <p:grpSp>
        <p:nvGrpSpPr>
          <p:cNvPr id="90" name="Group 89">
            <a:extLst>
              <a:ext uri="{FF2B5EF4-FFF2-40B4-BE49-F238E27FC236}">
                <a16:creationId xmlns:a16="http://schemas.microsoft.com/office/drawing/2014/main" id="{1A715652-C090-4294-B44A-14B5064B82FC}"/>
              </a:ext>
            </a:extLst>
          </p:cNvPr>
          <p:cNvGrpSpPr/>
          <p:nvPr/>
        </p:nvGrpSpPr>
        <p:grpSpPr>
          <a:xfrm>
            <a:off x="7556728" y="2327395"/>
            <a:ext cx="4046299" cy="3358240"/>
            <a:chOff x="6763966" y="1195735"/>
            <a:chExt cx="6758067" cy="4194606"/>
          </a:xfrm>
        </p:grpSpPr>
        <p:sp>
          <p:nvSpPr>
            <p:cNvPr id="91" name="Rectangle 90">
              <a:extLst>
                <a:ext uri="{FF2B5EF4-FFF2-40B4-BE49-F238E27FC236}">
                  <a16:creationId xmlns:a16="http://schemas.microsoft.com/office/drawing/2014/main" id="{220FFFAA-7FAB-4F56-A609-D64DD21124FF}"/>
                </a:ext>
              </a:extLst>
            </p:cNvPr>
            <p:cNvSpPr/>
            <p:nvPr/>
          </p:nvSpPr>
          <p:spPr>
            <a:xfrm>
              <a:off x="6763966" y="1195735"/>
              <a:ext cx="6756255" cy="4194606"/>
            </a:xfrm>
            <a:prstGeom prst="rect">
              <a:avLst/>
            </a:prstGeom>
            <a:solidFill>
              <a:sysClr val="window" lastClr="FFFFFF"/>
            </a:solidFill>
            <a:ln w="12700" cap="flat" cmpd="sng" algn="ctr">
              <a:noFill/>
              <a:prstDash val="solid"/>
              <a:miter lim="800000"/>
            </a:ln>
            <a:effectLst>
              <a:outerShdw blurRad="203200" sx="102000" sy="102000" algn="ctr" rotWithShape="0">
                <a:prstClr val="black">
                  <a:alpha val="40000"/>
                </a:prstClr>
              </a:outerShdw>
            </a:effectLst>
          </p:spPr>
          <p:txBody>
            <a:bodyPr rtlCol="0" anchor="ctr"/>
            <a:lstStyle/>
            <a:p>
              <a:pPr algn="ctr">
                <a:defRPr/>
              </a:pPr>
              <a:endParaRPr lang="en-GB" kern="0" dirty="0">
                <a:solidFill>
                  <a:prstClr val="white"/>
                </a:solidFill>
                <a:latin typeface="Calibri" panose="020F0502020204030204"/>
              </a:endParaRPr>
            </a:p>
          </p:txBody>
        </p:sp>
        <p:sp>
          <p:nvSpPr>
            <p:cNvPr id="92" name="Rectangle 91">
              <a:extLst>
                <a:ext uri="{FF2B5EF4-FFF2-40B4-BE49-F238E27FC236}">
                  <a16:creationId xmlns:a16="http://schemas.microsoft.com/office/drawing/2014/main" id="{56B004D4-ED9E-43D0-A671-3A104F1205F1}"/>
                </a:ext>
              </a:extLst>
            </p:cNvPr>
            <p:cNvSpPr/>
            <p:nvPr/>
          </p:nvSpPr>
          <p:spPr>
            <a:xfrm>
              <a:off x="6763966" y="1195735"/>
              <a:ext cx="6756255" cy="1004505"/>
            </a:xfrm>
            <a:prstGeom prst="rect">
              <a:avLst/>
            </a:prstGeom>
            <a:solidFill>
              <a:sysClr val="window" lastClr="FFFFFF">
                <a:lumMod val="65000"/>
              </a:sysClr>
            </a:solidFill>
            <a:ln w="12700" cap="flat" cmpd="sng" algn="ctr">
              <a:noFill/>
              <a:prstDash val="solid"/>
              <a:miter lim="800000"/>
            </a:ln>
            <a:effectLst/>
          </p:spPr>
          <p:txBody>
            <a:bodyPr rtlCol="0" anchor="ctr"/>
            <a:lstStyle/>
            <a:p>
              <a:pPr algn="ctr">
                <a:defRPr/>
              </a:pPr>
              <a:endParaRPr lang="en-GB" kern="0">
                <a:solidFill>
                  <a:prstClr val="white"/>
                </a:solidFill>
                <a:latin typeface="Calibri" panose="020F0502020204030204"/>
              </a:endParaRPr>
            </a:p>
          </p:txBody>
        </p:sp>
        <p:sp>
          <p:nvSpPr>
            <p:cNvPr id="93" name="Rectangle 92">
              <a:extLst>
                <a:ext uri="{FF2B5EF4-FFF2-40B4-BE49-F238E27FC236}">
                  <a16:creationId xmlns:a16="http://schemas.microsoft.com/office/drawing/2014/main" id="{3A6EEF41-14A3-4B91-A4BA-315538275AB1}"/>
                </a:ext>
              </a:extLst>
            </p:cNvPr>
            <p:cNvSpPr/>
            <p:nvPr/>
          </p:nvSpPr>
          <p:spPr>
            <a:xfrm>
              <a:off x="7263316" y="1573392"/>
              <a:ext cx="5801903" cy="418165"/>
            </a:xfrm>
            <a:prstGeom prst="rect">
              <a:avLst/>
            </a:prstGeom>
            <a:solidFill>
              <a:sysClr val="window" lastClr="FFFFFF">
                <a:lumMod val="95000"/>
              </a:sysClr>
            </a:solidFill>
            <a:ln w="12700" cap="flat" cmpd="sng" algn="ctr">
              <a:noFill/>
              <a:prstDash val="solid"/>
              <a:miter lim="800000"/>
            </a:ln>
            <a:effectLst/>
          </p:spPr>
          <p:txBody>
            <a:bodyPr rtlCol="0" anchor="ctr"/>
            <a:lstStyle/>
            <a:p>
              <a:pPr>
                <a:defRPr/>
              </a:pPr>
              <a:r>
                <a:rPr lang="en-GB" sz="2000" b="1" kern="0" dirty="0">
                  <a:solidFill>
                    <a:prstClr val="white">
                      <a:lumMod val="65000"/>
                    </a:prstClr>
                  </a:solidFill>
                  <a:latin typeface="Consolas" panose="020B0609020204030204" pitchFamily="49" charset="0"/>
                </a:rPr>
                <a:t>https://...</a:t>
              </a:r>
            </a:p>
          </p:txBody>
        </p:sp>
        <p:sp>
          <p:nvSpPr>
            <p:cNvPr id="94" name="Rectangle 93">
              <a:extLst>
                <a:ext uri="{FF2B5EF4-FFF2-40B4-BE49-F238E27FC236}">
                  <a16:creationId xmlns:a16="http://schemas.microsoft.com/office/drawing/2014/main" id="{9DA81392-0DCB-4922-AA4D-1EDB946197A2}"/>
                </a:ext>
              </a:extLst>
            </p:cNvPr>
            <p:cNvSpPr/>
            <p:nvPr/>
          </p:nvSpPr>
          <p:spPr>
            <a:xfrm>
              <a:off x="13125513" y="1197191"/>
              <a:ext cx="396520" cy="278268"/>
            </a:xfrm>
            <a:prstGeom prst="rect">
              <a:avLst/>
            </a:prstGeom>
            <a:solidFill>
              <a:srgbClr val="C00000"/>
            </a:solidFill>
            <a:ln w="12700" cap="flat" cmpd="sng" algn="ctr">
              <a:noFill/>
              <a:prstDash val="solid"/>
              <a:miter lim="800000"/>
            </a:ln>
            <a:effectLst/>
          </p:spPr>
          <p:txBody>
            <a:bodyPr rtlCol="0" anchor="ctr"/>
            <a:lstStyle/>
            <a:p>
              <a:pPr algn="ctr">
                <a:defRPr/>
              </a:pPr>
              <a:endParaRPr lang="en-GB" kern="0">
                <a:solidFill>
                  <a:prstClr val="white"/>
                </a:solidFill>
                <a:latin typeface="Calibri" panose="020F0502020204030204"/>
              </a:endParaRPr>
            </a:p>
          </p:txBody>
        </p:sp>
        <p:sp>
          <p:nvSpPr>
            <p:cNvPr id="95" name="Rectangle 94">
              <a:extLst>
                <a:ext uri="{FF2B5EF4-FFF2-40B4-BE49-F238E27FC236}">
                  <a16:creationId xmlns:a16="http://schemas.microsoft.com/office/drawing/2014/main" id="{833A5375-1B69-4C73-9128-D1CBFB1FA04A}"/>
                </a:ext>
              </a:extLst>
            </p:cNvPr>
            <p:cNvSpPr/>
            <p:nvPr/>
          </p:nvSpPr>
          <p:spPr>
            <a:xfrm>
              <a:off x="12668701" y="1197191"/>
              <a:ext cx="396520" cy="278268"/>
            </a:xfrm>
            <a:prstGeom prst="rect">
              <a:avLst/>
            </a:prstGeom>
            <a:solidFill>
              <a:sysClr val="windowText" lastClr="000000">
                <a:lumMod val="65000"/>
                <a:lumOff val="35000"/>
              </a:sysClr>
            </a:solidFill>
            <a:ln w="12700" cap="flat" cmpd="sng" algn="ctr">
              <a:noFill/>
              <a:prstDash val="solid"/>
              <a:miter lim="800000"/>
            </a:ln>
            <a:effectLst/>
          </p:spPr>
          <p:txBody>
            <a:bodyPr rtlCol="0" anchor="ctr"/>
            <a:lstStyle/>
            <a:p>
              <a:pPr algn="ctr">
                <a:defRPr/>
              </a:pPr>
              <a:endParaRPr lang="en-GB" kern="0">
                <a:solidFill>
                  <a:prstClr val="white"/>
                </a:solidFill>
                <a:latin typeface="Calibri" panose="020F0502020204030204"/>
              </a:endParaRPr>
            </a:p>
          </p:txBody>
        </p:sp>
        <p:sp>
          <p:nvSpPr>
            <p:cNvPr id="96" name="Rectangle 95">
              <a:extLst>
                <a:ext uri="{FF2B5EF4-FFF2-40B4-BE49-F238E27FC236}">
                  <a16:creationId xmlns:a16="http://schemas.microsoft.com/office/drawing/2014/main" id="{1A00C11E-221D-47F4-87DF-4203011CBCBC}"/>
                </a:ext>
              </a:extLst>
            </p:cNvPr>
            <p:cNvSpPr/>
            <p:nvPr/>
          </p:nvSpPr>
          <p:spPr>
            <a:xfrm>
              <a:off x="12206858" y="1197191"/>
              <a:ext cx="396520" cy="278268"/>
            </a:xfrm>
            <a:prstGeom prst="rect">
              <a:avLst/>
            </a:prstGeom>
            <a:solidFill>
              <a:sysClr val="windowText" lastClr="000000">
                <a:lumMod val="65000"/>
                <a:lumOff val="35000"/>
              </a:sysClr>
            </a:solidFill>
            <a:ln w="12700" cap="flat" cmpd="sng" algn="ctr">
              <a:noFill/>
              <a:prstDash val="solid"/>
              <a:miter lim="800000"/>
            </a:ln>
            <a:effectLst/>
          </p:spPr>
          <p:txBody>
            <a:bodyPr rtlCol="0" anchor="ctr"/>
            <a:lstStyle/>
            <a:p>
              <a:pPr algn="ctr">
                <a:defRPr/>
              </a:pPr>
              <a:endParaRPr lang="en-GB" kern="0">
                <a:solidFill>
                  <a:prstClr val="white"/>
                </a:solidFill>
                <a:latin typeface="Calibri" panose="020F0502020204030204"/>
              </a:endParaRPr>
            </a:p>
          </p:txBody>
        </p:sp>
        <p:sp>
          <p:nvSpPr>
            <p:cNvPr id="97" name="Isosceles Triangle 96">
              <a:extLst>
                <a:ext uri="{FF2B5EF4-FFF2-40B4-BE49-F238E27FC236}">
                  <a16:creationId xmlns:a16="http://schemas.microsoft.com/office/drawing/2014/main" id="{DA9C549B-3B23-4AC4-8736-DD3C2D9510FB}"/>
                </a:ext>
              </a:extLst>
            </p:cNvPr>
            <p:cNvSpPr/>
            <p:nvPr/>
          </p:nvSpPr>
          <p:spPr>
            <a:xfrm rot="16200000">
              <a:off x="6876308" y="1698472"/>
              <a:ext cx="255155" cy="159346"/>
            </a:xfrm>
            <a:prstGeom prst="triangle">
              <a:avLst/>
            </a:prstGeom>
            <a:solidFill>
              <a:sysClr val="windowText" lastClr="000000">
                <a:lumMod val="75000"/>
                <a:lumOff val="25000"/>
              </a:sysClr>
            </a:solidFill>
            <a:ln w="12700" cap="flat" cmpd="sng" algn="ctr">
              <a:noFill/>
              <a:prstDash val="solid"/>
              <a:miter lim="800000"/>
            </a:ln>
            <a:effectLst/>
          </p:spPr>
          <p:txBody>
            <a:bodyPr rtlCol="0" anchor="ctr"/>
            <a:lstStyle/>
            <a:p>
              <a:pPr algn="ctr">
                <a:defRPr/>
              </a:pPr>
              <a:endParaRPr lang="en-GB" kern="0">
                <a:solidFill>
                  <a:prstClr val="white"/>
                </a:solidFill>
                <a:latin typeface="Calibri" panose="020F0502020204030204"/>
              </a:endParaRPr>
            </a:p>
          </p:txBody>
        </p:sp>
        <p:cxnSp>
          <p:nvCxnSpPr>
            <p:cNvPr id="98" name="Straight Connector 97">
              <a:extLst>
                <a:ext uri="{FF2B5EF4-FFF2-40B4-BE49-F238E27FC236}">
                  <a16:creationId xmlns:a16="http://schemas.microsoft.com/office/drawing/2014/main" id="{EA4E2853-0C8F-40A5-97EB-4BCE083D2E55}"/>
                </a:ext>
              </a:extLst>
            </p:cNvPr>
            <p:cNvCxnSpPr>
              <a:cxnSpLocks/>
            </p:cNvCxnSpPr>
            <p:nvPr/>
          </p:nvCxnSpPr>
          <p:spPr>
            <a:xfrm>
              <a:off x="13144628" y="1652024"/>
              <a:ext cx="278938" cy="0"/>
            </a:xfrm>
            <a:prstGeom prst="line">
              <a:avLst/>
            </a:prstGeom>
            <a:noFill/>
            <a:ln w="41275" cap="flat" cmpd="sng" algn="ctr">
              <a:solidFill>
                <a:sysClr val="windowText" lastClr="000000">
                  <a:lumMod val="65000"/>
                  <a:lumOff val="35000"/>
                </a:sysClr>
              </a:solidFill>
              <a:prstDash val="solid"/>
              <a:miter lim="800000"/>
            </a:ln>
            <a:effectLst/>
          </p:spPr>
        </p:cxnSp>
        <p:cxnSp>
          <p:nvCxnSpPr>
            <p:cNvPr id="99" name="Straight Connector 98">
              <a:extLst>
                <a:ext uri="{FF2B5EF4-FFF2-40B4-BE49-F238E27FC236}">
                  <a16:creationId xmlns:a16="http://schemas.microsoft.com/office/drawing/2014/main" id="{ECF47152-A90C-4430-8D2E-C47550DFE227}"/>
                </a:ext>
              </a:extLst>
            </p:cNvPr>
            <p:cNvCxnSpPr>
              <a:cxnSpLocks/>
            </p:cNvCxnSpPr>
            <p:nvPr/>
          </p:nvCxnSpPr>
          <p:spPr>
            <a:xfrm>
              <a:off x="13144628" y="1911820"/>
              <a:ext cx="278938" cy="0"/>
            </a:xfrm>
            <a:prstGeom prst="line">
              <a:avLst/>
            </a:prstGeom>
            <a:noFill/>
            <a:ln w="41275" cap="flat" cmpd="sng" algn="ctr">
              <a:solidFill>
                <a:sysClr val="windowText" lastClr="000000">
                  <a:lumMod val="65000"/>
                  <a:lumOff val="35000"/>
                </a:sysClr>
              </a:solidFill>
              <a:prstDash val="solid"/>
              <a:miter lim="800000"/>
            </a:ln>
            <a:effectLst/>
          </p:spPr>
        </p:cxnSp>
        <p:cxnSp>
          <p:nvCxnSpPr>
            <p:cNvPr id="100" name="Straight Connector 99">
              <a:extLst>
                <a:ext uri="{FF2B5EF4-FFF2-40B4-BE49-F238E27FC236}">
                  <a16:creationId xmlns:a16="http://schemas.microsoft.com/office/drawing/2014/main" id="{A6AA46C0-7576-4717-BA3B-39A0B1BD3CE9}"/>
                </a:ext>
              </a:extLst>
            </p:cNvPr>
            <p:cNvCxnSpPr>
              <a:cxnSpLocks/>
            </p:cNvCxnSpPr>
            <p:nvPr/>
          </p:nvCxnSpPr>
          <p:spPr>
            <a:xfrm>
              <a:off x="13144628" y="1781494"/>
              <a:ext cx="278938" cy="0"/>
            </a:xfrm>
            <a:prstGeom prst="line">
              <a:avLst/>
            </a:prstGeom>
            <a:noFill/>
            <a:ln w="41275" cap="flat" cmpd="sng" algn="ctr">
              <a:solidFill>
                <a:sysClr val="windowText" lastClr="000000">
                  <a:lumMod val="65000"/>
                  <a:lumOff val="35000"/>
                </a:sysClr>
              </a:solidFill>
              <a:prstDash val="solid"/>
              <a:miter lim="800000"/>
            </a:ln>
            <a:effectLst/>
          </p:spPr>
        </p:cxnSp>
        <p:grpSp>
          <p:nvGrpSpPr>
            <p:cNvPr id="101" name="Group 100">
              <a:extLst>
                <a:ext uri="{FF2B5EF4-FFF2-40B4-BE49-F238E27FC236}">
                  <a16:creationId xmlns:a16="http://schemas.microsoft.com/office/drawing/2014/main" id="{A996C414-8875-411C-A5DE-1CF21B100B0E}"/>
                </a:ext>
              </a:extLst>
            </p:cNvPr>
            <p:cNvGrpSpPr/>
            <p:nvPr/>
          </p:nvGrpSpPr>
          <p:grpSpPr>
            <a:xfrm>
              <a:off x="13240124" y="1273807"/>
              <a:ext cx="166689" cy="125046"/>
              <a:chOff x="8278897" y="1296128"/>
              <a:chExt cx="96767" cy="54276"/>
            </a:xfrm>
          </p:grpSpPr>
          <p:cxnSp>
            <p:nvCxnSpPr>
              <p:cNvPr id="133" name="Straight Connector 132">
                <a:extLst>
                  <a:ext uri="{FF2B5EF4-FFF2-40B4-BE49-F238E27FC236}">
                    <a16:creationId xmlns:a16="http://schemas.microsoft.com/office/drawing/2014/main" id="{67EA4409-960C-457D-A724-52C71650855D}"/>
                  </a:ext>
                </a:extLst>
              </p:cNvPr>
              <p:cNvCxnSpPr/>
              <p:nvPr/>
            </p:nvCxnSpPr>
            <p:spPr>
              <a:xfrm>
                <a:off x="8278962" y="1296130"/>
                <a:ext cx="96702" cy="54274"/>
              </a:xfrm>
              <a:prstGeom prst="line">
                <a:avLst/>
              </a:prstGeom>
              <a:noFill/>
              <a:ln w="25400" cap="flat" cmpd="sng" algn="ctr">
                <a:solidFill>
                  <a:sysClr val="window" lastClr="FFFFFF"/>
                </a:solidFill>
                <a:prstDash val="solid"/>
                <a:miter lim="800000"/>
              </a:ln>
              <a:effectLst/>
            </p:spPr>
          </p:cxnSp>
          <p:cxnSp>
            <p:nvCxnSpPr>
              <p:cNvPr id="134" name="Straight Connector 133">
                <a:extLst>
                  <a:ext uri="{FF2B5EF4-FFF2-40B4-BE49-F238E27FC236}">
                    <a16:creationId xmlns:a16="http://schemas.microsoft.com/office/drawing/2014/main" id="{9F81D97F-FDAD-4BC4-B761-79EFB3B98620}"/>
                  </a:ext>
                </a:extLst>
              </p:cNvPr>
              <p:cNvCxnSpPr>
                <a:cxnSpLocks/>
              </p:cNvCxnSpPr>
              <p:nvPr/>
            </p:nvCxnSpPr>
            <p:spPr>
              <a:xfrm flipH="1">
                <a:off x="8278897" y="1296128"/>
                <a:ext cx="96702" cy="54274"/>
              </a:xfrm>
              <a:prstGeom prst="line">
                <a:avLst/>
              </a:prstGeom>
              <a:noFill/>
              <a:ln w="25400" cap="flat" cmpd="sng" algn="ctr">
                <a:solidFill>
                  <a:sysClr val="window" lastClr="FFFFFF"/>
                </a:solidFill>
                <a:prstDash val="solid"/>
                <a:miter lim="800000"/>
              </a:ln>
              <a:effectLst/>
            </p:spPr>
          </p:cxnSp>
        </p:grpSp>
        <p:cxnSp>
          <p:nvCxnSpPr>
            <p:cNvPr id="102" name="Straight Connector 101">
              <a:extLst>
                <a:ext uri="{FF2B5EF4-FFF2-40B4-BE49-F238E27FC236}">
                  <a16:creationId xmlns:a16="http://schemas.microsoft.com/office/drawing/2014/main" id="{C4E6CCD5-1CCE-49D0-982B-8167079955F2}"/>
                </a:ext>
              </a:extLst>
            </p:cNvPr>
            <p:cNvCxnSpPr>
              <a:cxnSpLocks/>
            </p:cNvCxnSpPr>
            <p:nvPr/>
          </p:nvCxnSpPr>
          <p:spPr>
            <a:xfrm>
              <a:off x="12296323" y="1394542"/>
              <a:ext cx="217560" cy="0"/>
            </a:xfrm>
            <a:prstGeom prst="line">
              <a:avLst/>
            </a:prstGeom>
            <a:noFill/>
            <a:ln w="25400" cap="flat" cmpd="sng" algn="ctr">
              <a:solidFill>
                <a:sysClr val="window" lastClr="FFFFFF"/>
              </a:solidFill>
              <a:prstDash val="solid"/>
              <a:miter lim="800000"/>
            </a:ln>
            <a:effectLst/>
          </p:spPr>
        </p:cxnSp>
        <p:grpSp>
          <p:nvGrpSpPr>
            <p:cNvPr id="103" name="Group 102">
              <a:extLst>
                <a:ext uri="{FF2B5EF4-FFF2-40B4-BE49-F238E27FC236}">
                  <a16:creationId xmlns:a16="http://schemas.microsoft.com/office/drawing/2014/main" id="{7E672847-5AB4-458B-B9AF-5062B966385C}"/>
                </a:ext>
              </a:extLst>
            </p:cNvPr>
            <p:cNvGrpSpPr/>
            <p:nvPr/>
          </p:nvGrpSpPr>
          <p:grpSpPr>
            <a:xfrm>
              <a:off x="12777510" y="1273797"/>
              <a:ext cx="198380" cy="120741"/>
              <a:chOff x="8011102" y="1251201"/>
              <a:chExt cx="126370" cy="56144"/>
            </a:xfrm>
          </p:grpSpPr>
          <p:cxnSp>
            <p:nvCxnSpPr>
              <p:cNvPr id="104" name="Straight Connector 103">
                <a:extLst>
                  <a:ext uri="{FF2B5EF4-FFF2-40B4-BE49-F238E27FC236}">
                    <a16:creationId xmlns:a16="http://schemas.microsoft.com/office/drawing/2014/main" id="{1C95E573-536A-4BDF-862F-5015DAB97255}"/>
                  </a:ext>
                </a:extLst>
              </p:cNvPr>
              <p:cNvCxnSpPr>
                <a:cxnSpLocks/>
              </p:cNvCxnSpPr>
              <p:nvPr/>
            </p:nvCxnSpPr>
            <p:spPr>
              <a:xfrm>
                <a:off x="8011102" y="1307345"/>
                <a:ext cx="126292" cy="0"/>
              </a:xfrm>
              <a:prstGeom prst="line">
                <a:avLst/>
              </a:prstGeom>
              <a:noFill/>
              <a:ln w="25400" cap="flat" cmpd="sng" algn="ctr">
                <a:solidFill>
                  <a:sysClr val="window" lastClr="FFFFFF"/>
                </a:solidFill>
                <a:prstDash val="solid"/>
                <a:miter lim="800000"/>
              </a:ln>
              <a:effectLst/>
            </p:spPr>
          </p:cxnSp>
          <p:cxnSp>
            <p:nvCxnSpPr>
              <p:cNvPr id="105" name="Straight Connector 104">
                <a:extLst>
                  <a:ext uri="{FF2B5EF4-FFF2-40B4-BE49-F238E27FC236}">
                    <a16:creationId xmlns:a16="http://schemas.microsoft.com/office/drawing/2014/main" id="{167F4635-79CA-4AE6-9693-C0C2382270A2}"/>
                  </a:ext>
                </a:extLst>
              </p:cNvPr>
              <p:cNvCxnSpPr>
                <a:cxnSpLocks/>
              </p:cNvCxnSpPr>
              <p:nvPr/>
            </p:nvCxnSpPr>
            <p:spPr>
              <a:xfrm>
                <a:off x="8011174" y="1253071"/>
                <a:ext cx="126298" cy="0"/>
              </a:xfrm>
              <a:prstGeom prst="line">
                <a:avLst/>
              </a:prstGeom>
              <a:noFill/>
              <a:ln w="25400" cap="flat" cmpd="sng" algn="ctr">
                <a:solidFill>
                  <a:sysClr val="window" lastClr="FFFFFF"/>
                </a:solidFill>
                <a:prstDash val="solid"/>
                <a:miter lim="800000"/>
              </a:ln>
              <a:effectLst/>
            </p:spPr>
          </p:cxnSp>
          <p:cxnSp>
            <p:nvCxnSpPr>
              <p:cNvPr id="106" name="Straight Connector 105">
                <a:extLst>
                  <a:ext uri="{FF2B5EF4-FFF2-40B4-BE49-F238E27FC236}">
                    <a16:creationId xmlns:a16="http://schemas.microsoft.com/office/drawing/2014/main" id="{B340733F-F2E1-4EA9-A064-BBCB5F8DCFD6}"/>
                  </a:ext>
                </a:extLst>
              </p:cNvPr>
              <p:cNvCxnSpPr>
                <a:cxnSpLocks/>
              </p:cNvCxnSpPr>
              <p:nvPr/>
            </p:nvCxnSpPr>
            <p:spPr>
              <a:xfrm>
                <a:off x="8135379" y="1251201"/>
                <a:ext cx="0" cy="54274"/>
              </a:xfrm>
              <a:prstGeom prst="line">
                <a:avLst/>
              </a:prstGeom>
              <a:noFill/>
              <a:ln w="25400" cap="flat" cmpd="sng" algn="ctr">
                <a:solidFill>
                  <a:sysClr val="window" lastClr="FFFFFF"/>
                </a:solidFill>
                <a:prstDash val="solid"/>
                <a:miter lim="800000"/>
              </a:ln>
              <a:effectLst/>
            </p:spPr>
          </p:cxnSp>
          <p:cxnSp>
            <p:nvCxnSpPr>
              <p:cNvPr id="107" name="Straight Connector 106">
                <a:extLst>
                  <a:ext uri="{FF2B5EF4-FFF2-40B4-BE49-F238E27FC236}">
                    <a16:creationId xmlns:a16="http://schemas.microsoft.com/office/drawing/2014/main" id="{1271081D-37A5-4E33-A525-96FDEACF80EF}"/>
                  </a:ext>
                </a:extLst>
              </p:cNvPr>
              <p:cNvCxnSpPr>
                <a:cxnSpLocks/>
              </p:cNvCxnSpPr>
              <p:nvPr/>
            </p:nvCxnSpPr>
            <p:spPr>
              <a:xfrm>
                <a:off x="8014015" y="1251204"/>
                <a:ext cx="0" cy="54274"/>
              </a:xfrm>
              <a:prstGeom prst="line">
                <a:avLst/>
              </a:prstGeom>
              <a:noFill/>
              <a:ln w="25400" cap="flat" cmpd="sng" algn="ctr">
                <a:solidFill>
                  <a:sysClr val="window" lastClr="FFFFFF"/>
                </a:solidFill>
                <a:prstDash val="solid"/>
                <a:miter lim="800000"/>
              </a:ln>
              <a:effectLst/>
            </p:spPr>
          </p:cxnSp>
        </p:grpSp>
      </p:grpSp>
      <p:sp>
        <p:nvSpPr>
          <p:cNvPr id="139" name="Rectangle 138">
            <a:extLst>
              <a:ext uri="{FF2B5EF4-FFF2-40B4-BE49-F238E27FC236}">
                <a16:creationId xmlns:a16="http://schemas.microsoft.com/office/drawing/2014/main" id="{7D8671A7-5054-415C-9BF1-B3059A5C3572}"/>
              </a:ext>
            </a:extLst>
          </p:cNvPr>
          <p:cNvSpPr/>
          <p:nvPr/>
        </p:nvSpPr>
        <p:spPr>
          <a:xfrm>
            <a:off x="10438501" y="4077817"/>
            <a:ext cx="982555" cy="584775"/>
          </a:xfrm>
          <a:prstGeom prst="rect">
            <a:avLst/>
          </a:prstGeom>
          <a:solidFill>
            <a:srgbClr val="E2C200"/>
          </a:solidFill>
        </p:spPr>
        <p:txBody>
          <a:bodyPr wrap="square">
            <a:spAutoFit/>
          </a:bodyPr>
          <a:lstStyle/>
          <a:p>
            <a:pPr algn="ctr"/>
            <a:r>
              <a:rPr lang="en-GB" sz="3200" b="1" dirty="0">
                <a:solidFill>
                  <a:prstClr val="black">
                    <a:lumMod val="65000"/>
                    <a:lumOff val="35000"/>
                  </a:prstClr>
                </a:solidFill>
                <a:latin typeface="Consolas" panose="020B0609020204030204" pitchFamily="49" charset="0"/>
              </a:rPr>
              <a:t>DOM</a:t>
            </a:r>
            <a:endParaRPr lang="en-GB" sz="3200" dirty="0">
              <a:solidFill>
                <a:prstClr val="black">
                  <a:lumMod val="65000"/>
                  <a:lumOff val="35000"/>
                </a:prstClr>
              </a:solidFill>
              <a:latin typeface="Calibri" panose="020F0502020204030204"/>
            </a:endParaRPr>
          </a:p>
        </p:txBody>
      </p:sp>
      <p:grpSp>
        <p:nvGrpSpPr>
          <p:cNvPr id="144" name="Group 143">
            <a:extLst>
              <a:ext uri="{FF2B5EF4-FFF2-40B4-BE49-F238E27FC236}">
                <a16:creationId xmlns:a16="http://schemas.microsoft.com/office/drawing/2014/main" id="{A60ED1A4-5AD2-4333-A264-E3127E14451E}"/>
              </a:ext>
            </a:extLst>
          </p:cNvPr>
          <p:cNvGrpSpPr/>
          <p:nvPr/>
        </p:nvGrpSpPr>
        <p:grpSpPr>
          <a:xfrm>
            <a:off x="7749029" y="3321410"/>
            <a:ext cx="2259720" cy="2123864"/>
            <a:chOff x="784337" y="2208439"/>
            <a:chExt cx="2259720" cy="2123864"/>
          </a:xfrm>
        </p:grpSpPr>
        <p:sp>
          <p:nvSpPr>
            <p:cNvPr id="148" name="Rectangle: Rounded Corners 147">
              <a:extLst>
                <a:ext uri="{FF2B5EF4-FFF2-40B4-BE49-F238E27FC236}">
                  <a16:creationId xmlns:a16="http://schemas.microsoft.com/office/drawing/2014/main" id="{7CFB1E0B-96BF-43A6-9CD6-FBA0DA3F5D22}"/>
                </a:ext>
              </a:extLst>
            </p:cNvPr>
            <p:cNvSpPr/>
            <p:nvPr/>
          </p:nvSpPr>
          <p:spPr>
            <a:xfrm>
              <a:off x="784337" y="2208439"/>
              <a:ext cx="2259720" cy="2123864"/>
            </a:xfrm>
            <a:prstGeom prst="roundRect">
              <a:avLst>
                <a:gd name="adj" fmla="val 6024"/>
              </a:avLst>
            </a:prstGeom>
            <a:solidFill>
              <a:sysClr val="window" lastClr="FFFFFF">
                <a:lumMod val="8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grpSp>
          <p:nvGrpSpPr>
            <p:cNvPr id="149" name="Group 148">
              <a:extLst>
                <a:ext uri="{FF2B5EF4-FFF2-40B4-BE49-F238E27FC236}">
                  <a16:creationId xmlns:a16="http://schemas.microsoft.com/office/drawing/2014/main" id="{E72D2AB3-3AC9-4B69-A390-118C8A25E3C2}"/>
                </a:ext>
              </a:extLst>
            </p:cNvPr>
            <p:cNvGrpSpPr/>
            <p:nvPr/>
          </p:nvGrpSpPr>
          <p:grpSpPr>
            <a:xfrm>
              <a:off x="1204474" y="2411592"/>
              <a:ext cx="1442545" cy="339191"/>
              <a:chOff x="977953" y="2433131"/>
              <a:chExt cx="6182954" cy="1453829"/>
            </a:xfrm>
            <a:solidFill>
              <a:sysClr val="windowText" lastClr="000000"/>
            </a:solidFill>
            <a:effectLst/>
          </p:grpSpPr>
          <p:sp>
            <p:nvSpPr>
              <p:cNvPr id="150" name="Freeform: Shape 149">
                <a:extLst>
                  <a:ext uri="{FF2B5EF4-FFF2-40B4-BE49-F238E27FC236}">
                    <a16:creationId xmlns:a16="http://schemas.microsoft.com/office/drawing/2014/main" id="{F751F9F7-A66B-442C-9A26-10070A0CEE41}"/>
                  </a:ext>
                </a:extLst>
              </p:cNvPr>
              <p:cNvSpPr/>
              <p:nvPr/>
            </p:nvSpPr>
            <p:spPr>
              <a:xfrm>
                <a:off x="2256408" y="2433131"/>
                <a:ext cx="290494" cy="1452467"/>
              </a:xfrm>
              <a:custGeom>
                <a:avLst/>
                <a:gdLst/>
                <a:ahLst/>
                <a:cxnLst/>
                <a:rect l="l" t="t" r="r" b="b"/>
                <a:pathLst>
                  <a:path w="290494" h="1452467">
                    <a:moveTo>
                      <a:pt x="0" y="0"/>
                    </a:moveTo>
                    <a:lnTo>
                      <a:pt x="290494" y="0"/>
                    </a:lnTo>
                    <a:lnTo>
                      <a:pt x="290494" y="1452467"/>
                    </a:lnTo>
                    <a:lnTo>
                      <a:pt x="0" y="1452467"/>
                    </a:lnTo>
                    <a:lnTo>
                      <a:pt x="0" y="0"/>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151" name="Freeform: Shape 150">
                <a:extLst>
                  <a:ext uri="{FF2B5EF4-FFF2-40B4-BE49-F238E27FC236}">
                    <a16:creationId xmlns:a16="http://schemas.microsoft.com/office/drawing/2014/main" id="{53A9C143-B67B-48A1-9608-DC13C06B28B8}"/>
                  </a:ext>
                </a:extLst>
              </p:cNvPr>
              <p:cNvSpPr/>
              <p:nvPr/>
            </p:nvSpPr>
            <p:spPr>
              <a:xfrm>
                <a:off x="977953" y="2435236"/>
                <a:ext cx="1159869" cy="1450362"/>
              </a:xfrm>
              <a:custGeom>
                <a:avLst/>
                <a:gdLst/>
                <a:ahLst/>
                <a:cxnLst/>
                <a:rect l="l" t="t" r="r" b="b"/>
                <a:pathLst>
                  <a:path w="1159869" h="1450362">
                    <a:moveTo>
                      <a:pt x="0" y="0"/>
                    </a:moveTo>
                    <a:lnTo>
                      <a:pt x="290493" y="0"/>
                    </a:lnTo>
                    <a:lnTo>
                      <a:pt x="290493" y="366274"/>
                    </a:lnTo>
                    <a:cubicBezTo>
                      <a:pt x="355047" y="329787"/>
                      <a:pt x="421356" y="306281"/>
                      <a:pt x="489418" y="295756"/>
                    </a:cubicBezTo>
                    <a:cubicBezTo>
                      <a:pt x="557481" y="285231"/>
                      <a:pt x="623789" y="286283"/>
                      <a:pt x="688343" y="298914"/>
                    </a:cubicBezTo>
                    <a:cubicBezTo>
                      <a:pt x="752897" y="311544"/>
                      <a:pt x="813592" y="334348"/>
                      <a:pt x="870428" y="367327"/>
                    </a:cubicBezTo>
                    <a:cubicBezTo>
                      <a:pt x="927264" y="400306"/>
                      <a:pt x="977082" y="441704"/>
                      <a:pt x="1019885" y="491523"/>
                    </a:cubicBezTo>
                    <a:cubicBezTo>
                      <a:pt x="1062687" y="541342"/>
                      <a:pt x="1096718" y="598178"/>
                      <a:pt x="1121978" y="662030"/>
                    </a:cubicBezTo>
                    <a:cubicBezTo>
                      <a:pt x="1147239" y="725883"/>
                      <a:pt x="1159869" y="794998"/>
                      <a:pt x="1159869" y="869375"/>
                    </a:cubicBezTo>
                    <a:cubicBezTo>
                      <a:pt x="1159869" y="949366"/>
                      <a:pt x="1144783" y="1024796"/>
                      <a:pt x="1114611" y="1095666"/>
                    </a:cubicBezTo>
                    <a:cubicBezTo>
                      <a:pt x="1084439" y="1166535"/>
                      <a:pt x="1043040" y="1228282"/>
                      <a:pt x="990414" y="1280908"/>
                    </a:cubicBezTo>
                    <a:cubicBezTo>
                      <a:pt x="937789" y="1333533"/>
                      <a:pt x="876392" y="1374932"/>
                      <a:pt x="806225" y="1405104"/>
                    </a:cubicBezTo>
                    <a:cubicBezTo>
                      <a:pt x="736057" y="1435276"/>
                      <a:pt x="660978" y="1450362"/>
                      <a:pt x="580987" y="1450362"/>
                    </a:cubicBezTo>
                    <a:cubicBezTo>
                      <a:pt x="500996" y="1450362"/>
                      <a:pt x="425566" y="1435276"/>
                      <a:pt x="354697" y="1405104"/>
                    </a:cubicBezTo>
                    <a:cubicBezTo>
                      <a:pt x="283827" y="1374932"/>
                      <a:pt x="222080" y="1333533"/>
                      <a:pt x="169454" y="1280908"/>
                    </a:cubicBezTo>
                    <a:cubicBezTo>
                      <a:pt x="116829" y="1228282"/>
                      <a:pt x="75430" y="1166535"/>
                      <a:pt x="45258" y="1095666"/>
                    </a:cubicBezTo>
                    <a:cubicBezTo>
                      <a:pt x="15086" y="1024796"/>
                      <a:pt x="0" y="949366"/>
                      <a:pt x="0" y="869375"/>
                    </a:cubicBezTo>
                    <a:lnTo>
                      <a:pt x="0" y="0"/>
                    </a:lnTo>
                    <a:close/>
                    <a:moveTo>
                      <a:pt x="580987" y="578882"/>
                    </a:moveTo>
                    <a:cubicBezTo>
                      <a:pt x="540290" y="578882"/>
                      <a:pt x="502399" y="586600"/>
                      <a:pt x="467316" y="602037"/>
                    </a:cubicBezTo>
                    <a:cubicBezTo>
                      <a:pt x="432232" y="617474"/>
                      <a:pt x="401709" y="638173"/>
                      <a:pt x="375747" y="664135"/>
                    </a:cubicBezTo>
                    <a:cubicBezTo>
                      <a:pt x="349785" y="690097"/>
                      <a:pt x="329085" y="720971"/>
                      <a:pt x="313649" y="756756"/>
                    </a:cubicBezTo>
                    <a:cubicBezTo>
                      <a:pt x="298212" y="792542"/>
                      <a:pt x="290493" y="830081"/>
                      <a:pt x="290493" y="869375"/>
                    </a:cubicBezTo>
                    <a:cubicBezTo>
                      <a:pt x="290493" y="910073"/>
                      <a:pt x="298212" y="947963"/>
                      <a:pt x="313649" y="983047"/>
                    </a:cubicBezTo>
                    <a:cubicBezTo>
                      <a:pt x="329085" y="1018130"/>
                      <a:pt x="349785" y="1048653"/>
                      <a:pt x="375747" y="1074615"/>
                    </a:cubicBezTo>
                    <a:cubicBezTo>
                      <a:pt x="401709" y="1100577"/>
                      <a:pt x="432232" y="1121277"/>
                      <a:pt x="467316" y="1136713"/>
                    </a:cubicBezTo>
                    <a:cubicBezTo>
                      <a:pt x="502399" y="1152150"/>
                      <a:pt x="540290" y="1159869"/>
                      <a:pt x="580987" y="1159869"/>
                    </a:cubicBezTo>
                    <a:cubicBezTo>
                      <a:pt x="620281" y="1159869"/>
                      <a:pt x="657470" y="1152150"/>
                      <a:pt x="692553" y="1136713"/>
                    </a:cubicBezTo>
                    <a:cubicBezTo>
                      <a:pt x="727637" y="1121277"/>
                      <a:pt x="758511" y="1100577"/>
                      <a:pt x="785174" y="1074615"/>
                    </a:cubicBezTo>
                    <a:cubicBezTo>
                      <a:pt x="811838" y="1048653"/>
                      <a:pt x="832537" y="1018130"/>
                      <a:pt x="847273" y="983047"/>
                    </a:cubicBezTo>
                    <a:cubicBezTo>
                      <a:pt x="862008" y="947963"/>
                      <a:pt x="869375" y="910073"/>
                      <a:pt x="869375" y="869375"/>
                    </a:cubicBezTo>
                    <a:cubicBezTo>
                      <a:pt x="869375" y="830081"/>
                      <a:pt x="862008" y="792542"/>
                      <a:pt x="847273" y="756756"/>
                    </a:cubicBezTo>
                    <a:cubicBezTo>
                      <a:pt x="832537" y="720971"/>
                      <a:pt x="811838" y="690097"/>
                      <a:pt x="785174" y="664135"/>
                    </a:cubicBezTo>
                    <a:cubicBezTo>
                      <a:pt x="758511" y="638173"/>
                      <a:pt x="727637" y="617474"/>
                      <a:pt x="692553" y="602037"/>
                    </a:cubicBezTo>
                    <a:cubicBezTo>
                      <a:pt x="657470" y="586600"/>
                      <a:pt x="620281" y="578882"/>
                      <a:pt x="580987" y="578882"/>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152" name="Freeform: Shape 151">
                <a:extLst>
                  <a:ext uri="{FF2B5EF4-FFF2-40B4-BE49-F238E27FC236}">
                    <a16:creationId xmlns:a16="http://schemas.microsoft.com/office/drawing/2014/main" id="{437C1851-DAC9-4ACF-8F10-211CBA44A81F}"/>
                  </a:ext>
                </a:extLst>
              </p:cNvPr>
              <p:cNvSpPr/>
              <p:nvPr/>
            </p:nvSpPr>
            <p:spPr>
              <a:xfrm>
                <a:off x="6419938" y="2746780"/>
                <a:ext cx="740969" cy="1138818"/>
              </a:xfrm>
              <a:custGeom>
                <a:avLst/>
                <a:gdLst>
                  <a:gd name="connsiteX0" fmla="*/ 452311 w 740969"/>
                  <a:gd name="connsiteY0" fmla="*/ 15642 h 1138818"/>
                  <a:gd name="connsiteX1" fmla="*/ 359571 w 740969"/>
                  <a:gd name="connsiteY1" fmla="*/ 44332 h 1138818"/>
                  <a:gd name="connsiteX2" fmla="*/ 426268 w 740969"/>
                  <a:gd name="connsiteY2" fmla="*/ 21049 h 1138818"/>
                  <a:gd name="connsiteX3" fmla="*/ 467481 w 740969"/>
                  <a:gd name="connsiteY3" fmla="*/ 12492 h 1138818"/>
                  <a:gd name="connsiteX4" fmla="*/ 452311 w 740969"/>
                  <a:gd name="connsiteY4" fmla="*/ 15642 h 1138818"/>
                  <a:gd name="connsiteX5" fmla="*/ 460211 w 740969"/>
                  <a:gd name="connsiteY5" fmla="*/ 13198 h 1138818"/>
                  <a:gd name="connsiteX6" fmla="*/ 580987 w 740969"/>
                  <a:gd name="connsiteY6" fmla="*/ 0 h 1138818"/>
                  <a:gd name="connsiteX7" fmla="*/ 740969 w 740969"/>
                  <a:gd name="connsiteY7" fmla="*/ 0 h 1138818"/>
                  <a:gd name="connsiteX8" fmla="*/ 740969 w 740969"/>
                  <a:gd name="connsiteY8" fmla="*/ 28121 h 1138818"/>
                  <a:gd name="connsiteX9" fmla="*/ 740969 w 740969"/>
                  <a:gd name="connsiteY9" fmla="*/ 290493 h 1138818"/>
                  <a:gd name="connsiteX10" fmla="*/ 580987 w 740969"/>
                  <a:gd name="connsiteY10" fmla="*/ 290493 h 1138818"/>
                  <a:gd name="connsiteX11" fmla="*/ 467315 w 740969"/>
                  <a:gd name="connsiteY11" fmla="*/ 313648 h 1138818"/>
                  <a:gd name="connsiteX12" fmla="*/ 464958 w 740969"/>
                  <a:gd name="connsiteY12" fmla="*/ 314947 h 1138818"/>
                  <a:gd name="connsiteX13" fmla="*/ 464954 w 740969"/>
                  <a:gd name="connsiteY13" fmla="*/ 314948 h 1138818"/>
                  <a:gd name="connsiteX14" fmla="*/ 459713 w 740969"/>
                  <a:gd name="connsiteY14" fmla="*/ 317835 h 1138818"/>
                  <a:gd name="connsiteX15" fmla="*/ 382297 w 740969"/>
                  <a:gd name="connsiteY15" fmla="*/ 370335 h 1138818"/>
                  <a:gd name="connsiteX16" fmla="*/ 375747 w 740969"/>
                  <a:gd name="connsiteY16" fmla="*/ 375746 h 1138818"/>
                  <a:gd name="connsiteX17" fmla="*/ 313648 w 740969"/>
                  <a:gd name="connsiteY17" fmla="*/ 468367 h 1138818"/>
                  <a:gd name="connsiteX18" fmla="*/ 290493 w 740969"/>
                  <a:gd name="connsiteY18" fmla="*/ 580986 h 1138818"/>
                  <a:gd name="connsiteX19" fmla="*/ 290493 w 740969"/>
                  <a:gd name="connsiteY19" fmla="*/ 624778 h 1138818"/>
                  <a:gd name="connsiteX20" fmla="*/ 286283 w 740969"/>
                  <a:gd name="connsiteY20" fmla="*/ 582871 h 1138818"/>
                  <a:gd name="connsiteX21" fmla="*/ 286283 w 740969"/>
                  <a:gd name="connsiteY21" fmla="*/ 582872 h 1138818"/>
                  <a:gd name="connsiteX22" fmla="*/ 290493 w 740969"/>
                  <a:gd name="connsiteY22" fmla="*/ 624779 h 1138818"/>
                  <a:gd name="connsiteX23" fmla="*/ 290493 w 740969"/>
                  <a:gd name="connsiteY23" fmla="*/ 1087903 h 1138818"/>
                  <a:gd name="connsiteX24" fmla="*/ 290493 w 740969"/>
                  <a:gd name="connsiteY24" fmla="*/ 1138818 h 1138818"/>
                  <a:gd name="connsiteX25" fmla="*/ 286283 w 740969"/>
                  <a:gd name="connsiteY25" fmla="*/ 1138818 h 1138818"/>
                  <a:gd name="connsiteX26" fmla="*/ 0 w 740969"/>
                  <a:gd name="connsiteY26" fmla="*/ 1138818 h 1138818"/>
                  <a:gd name="connsiteX27" fmla="*/ 0 w 740969"/>
                  <a:gd name="connsiteY27" fmla="*/ 580987 h 1138818"/>
                  <a:gd name="connsiteX28" fmla="*/ 0 w 740969"/>
                  <a:gd name="connsiteY28" fmla="*/ 539501 h 1138818"/>
                  <a:gd name="connsiteX29" fmla="*/ 7105 w 740969"/>
                  <a:gd name="connsiteY29" fmla="*/ 466306 h 1138818"/>
                  <a:gd name="connsiteX30" fmla="*/ 41048 w 740969"/>
                  <a:gd name="connsiteY30" fmla="*/ 356581 h 1138818"/>
                  <a:gd name="connsiteX31" fmla="*/ 165244 w 740969"/>
                  <a:gd name="connsiteY31" fmla="*/ 171339 h 1138818"/>
                  <a:gd name="connsiteX32" fmla="*/ 251024 w 740969"/>
                  <a:gd name="connsiteY32" fmla="*/ 100821 h 1138818"/>
                  <a:gd name="connsiteX33" fmla="*/ 329572 w 740969"/>
                  <a:gd name="connsiteY33" fmla="*/ 58430 h 1138818"/>
                  <a:gd name="connsiteX34" fmla="*/ 350487 w 740969"/>
                  <a:gd name="connsiteY34" fmla="*/ 47143 h 1138818"/>
                  <a:gd name="connsiteX35" fmla="*/ 359571 w 740969"/>
                  <a:gd name="connsiteY35" fmla="*/ 44333 h 1138818"/>
                  <a:gd name="connsiteX36" fmla="*/ 452311 w 740969"/>
                  <a:gd name="connsiteY36" fmla="*/ 15643 h 1138818"/>
                  <a:gd name="connsiteX37" fmla="*/ 467481 w 740969"/>
                  <a:gd name="connsiteY37" fmla="*/ 12493 h 1138818"/>
                  <a:gd name="connsiteX38" fmla="*/ 502311 w 740969"/>
                  <a:gd name="connsiteY38" fmla="*/ 5262 h 1138818"/>
                  <a:gd name="connsiteX39" fmla="*/ 580987 w 740969"/>
                  <a:gd name="connsiteY39" fmla="*/ 0 h 1138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740969" h="1138818">
                    <a:moveTo>
                      <a:pt x="452311" y="15642"/>
                    </a:moveTo>
                    <a:lnTo>
                      <a:pt x="359571" y="44332"/>
                    </a:lnTo>
                    <a:lnTo>
                      <a:pt x="426268" y="21049"/>
                    </a:lnTo>
                    <a:close/>
                    <a:moveTo>
                      <a:pt x="467481" y="12492"/>
                    </a:moveTo>
                    <a:lnTo>
                      <a:pt x="452311" y="15642"/>
                    </a:lnTo>
                    <a:lnTo>
                      <a:pt x="460211" y="13198"/>
                    </a:lnTo>
                    <a:close/>
                    <a:moveTo>
                      <a:pt x="580987" y="0"/>
                    </a:moveTo>
                    <a:lnTo>
                      <a:pt x="740969" y="0"/>
                    </a:lnTo>
                    <a:lnTo>
                      <a:pt x="740969" y="28121"/>
                    </a:lnTo>
                    <a:lnTo>
                      <a:pt x="740969" y="290493"/>
                    </a:lnTo>
                    <a:lnTo>
                      <a:pt x="580987" y="290493"/>
                    </a:lnTo>
                    <a:cubicBezTo>
                      <a:pt x="540289" y="290493"/>
                      <a:pt x="502399" y="298212"/>
                      <a:pt x="467315" y="313648"/>
                    </a:cubicBezTo>
                    <a:lnTo>
                      <a:pt x="464958" y="314947"/>
                    </a:lnTo>
                    <a:lnTo>
                      <a:pt x="464954" y="314948"/>
                    </a:lnTo>
                    <a:lnTo>
                      <a:pt x="459713" y="317835"/>
                    </a:lnTo>
                    <a:lnTo>
                      <a:pt x="382297" y="370335"/>
                    </a:lnTo>
                    <a:lnTo>
                      <a:pt x="375747" y="375746"/>
                    </a:lnTo>
                    <a:cubicBezTo>
                      <a:pt x="349784" y="401708"/>
                      <a:pt x="329085" y="432581"/>
                      <a:pt x="313648" y="468367"/>
                    </a:cubicBezTo>
                    <a:cubicBezTo>
                      <a:pt x="298211" y="504152"/>
                      <a:pt x="290493" y="541692"/>
                      <a:pt x="290493" y="580986"/>
                    </a:cubicBezTo>
                    <a:lnTo>
                      <a:pt x="290493" y="624778"/>
                    </a:lnTo>
                    <a:lnTo>
                      <a:pt x="286283" y="582871"/>
                    </a:lnTo>
                    <a:lnTo>
                      <a:pt x="286283" y="582872"/>
                    </a:lnTo>
                    <a:lnTo>
                      <a:pt x="290493" y="624779"/>
                    </a:lnTo>
                    <a:lnTo>
                      <a:pt x="290493" y="1087903"/>
                    </a:lnTo>
                    <a:lnTo>
                      <a:pt x="290493" y="1138818"/>
                    </a:lnTo>
                    <a:lnTo>
                      <a:pt x="286283" y="1138818"/>
                    </a:lnTo>
                    <a:lnTo>
                      <a:pt x="0" y="1138818"/>
                    </a:lnTo>
                    <a:lnTo>
                      <a:pt x="0" y="580987"/>
                    </a:lnTo>
                    <a:lnTo>
                      <a:pt x="0" y="539501"/>
                    </a:lnTo>
                    <a:lnTo>
                      <a:pt x="7105" y="466306"/>
                    </a:lnTo>
                    <a:cubicBezTo>
                      <a:pt x="14648" y="428591"/>
                      <a:pt x="25962" y="392016"/>
                      <a:pt x="41048" y="356581"/>
                    </a:cubicBezTo>
                    <a:cubicBezTo>
                      <a:pt x="71220" y="285712"/>
                      <a:pt x="112619" y="223965"/>
                      <a:pt x="165244" y="171339"/>
                    </a:cubicBezTo>
                    <a:cubicBezTo>
                      <a:pt x="191557" y="145027"/>
                      <a:pt x="220150" y="121521"/>
                      <a:pt x="251024" y="100821"/>
                    </a:cubicBezTo>
                    <a:lnTo>
                      <a:pt x="329572" y="58430"/>
                    </a:lnTo>
                    <a:lnTo>
                      <a:pt x="350487" y="47143"/>
                    </a:lnTo>
                    <a:lnTo>
                      <a:pt x="359571" y="44333"/>
                    </a:lnTo>
                    <a:lnTo>
                      <a:pt x="452311" y="15643"/>
                    </a:lnTo>
                    <a:lnTo>
                      <a:pt x="467481" y="12493"/>
                    </a:lnTo>
                    <a:lnTo>
                      <a:pt x="502311" y="5262"/>
                    </a:lnTo>
                    <a:cubicBezTo>
                      <a:pt x="528098" y="1754"/>
                      <a:pt x="554323" y="0"/>
                      <a:pt x="580987" y="0"/>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153" name="Freeform: Shape 152">
                <a:extLst>
                  <a:ext uri="{FF2B5EF4-FFF2-40B4-BE49-F238E27FC236}">
                    <a16:creationId xmlns:a16="http://schemas.microsoft.com/office/drawing/2014/main" id="{CF5E0669-6F2A-4B31-8752-F7AD7565EC6B}"/>
                  </a:ext>
                </a:extLst>
              </p:cNvPr>
              <p:cNvSpPr/>
              <p:nvPr/>
            </p:nvSpPr>
            <p:spPr>
              <a:xfrm>
                <a:off x="3937123" y="2723624"/>
                <a:ext cx="1138818" cy="1161974"/>
              </a:xfrm>
              <a:custGeom>
                <a:avLst/>
                <a:gdLst/>
                <a:ahLst/>
                <a:cxnLst/>
                <a:rect l="l" t="t" r="r" b="b"/>
                <a:pathLst>
                  <a:path w="1138818" h="1161974">
                    <a:moveTo>
                      <a:pt x="0" y="0"/>
                    </a:moveTo>
                    <a:lnTo>
                      <a:pt x="1138818" y="0"/>
                    </a:lnTo>
                    <a:lnTo>
                      <a:pt x="549411" y="871481"/>
                    </a:lnTo>
                    <a:lnTo>
                      <a:pt x="1138818" y="871481"/>
                    </a:lnTo>
                    <a:lnTo>
                      <a:pt x="1138818" y="1161974"/>
                    </a:lnTo>
                    <a:lnTo>
                      <a:pt x="0" y="1161974"/>
                    </a:lnTo>
                    <a:lnTo>
                      <a:pt x="591512" y="290494"/>
                    </a:lnTo>
                    <a:lnTo>
                      <a:pt x="0" y="290494"/>
                    </a:lnTo>
                    <a:lnTo>
                      <a:pt x="0" y="0"/>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154" name="Freeform: Shape 153">
                <a:extLst>
                  <a:ext uri="{FF2B5EF4-FFF2-40B4-BE49-F238E27FC236}">
                    <a16:creationId xmlns:a16="http://schemas.microsoft.com/office/drawing/2014/main" id="{111080DF-3CB2-4B1A-8371-ECF5E38525FF}"/>
                  </a:ext>
                </a:extLst>
              </p:cNvPr>
              <p:cNvSpPr/>
              <p:nvPr/>
            </p:nvSpPr>
            <p:spPr>
              <a:xfrm>
                <a:off x="5166953" y="2723624"/>
                <a:ext cx="1157763" cy="1161974"/>
              </a:xfrm>
              <a:custGeom>
                <a:avLst/>
                <a:gdLst/>
                <a:ahLst/>
                <a:cxnLst/>
                <a:rect l="l" t="t" r="r" b="b"/>
                <a:pathLst>
                  <a:path w="1157763" h="1161974">
                    <a:moveTo>
                      <a:pt x="578881" y="0"/>
                    </a:moveTo>
                    <a:cubicBezTo>
                      <a:pt x="654662" y="0"/>
                      <a:pt x="727286" y="14736"/>
                      <a:pt x="796751" y="44206"/>
                    </a:cubicBezTo>
                    <a:cubicBezTo>
                      <a:pt x="866217" y="73676"/>
                      <a:pt x="927965" y="114023"/>
                      <a:pt x="981993" y="165245"/>
                    </a:cubicBezTo>
                    <a:cubicBezTo>
                      <a:pt x="1036023" y="216467"/>
                      <a:pt x="1078825" y="277513"/>
                      <a:pt x="1110400" y="348382"/>
                    </a:cubicBezTo>
                    <a:cubicBezTo>
                      <a:pt x="1141975" y="419251"/>
                      <a:pt x="1157763" y="496786"/>
                      <a:pt x="1157763" y="580987"/>
                    </a:cubicBezTo>
                    <a:cubicBezTo>
                      <a:pt x="1157763" y="660978"/>
                      <a:pt x="1142677" y="736408"/>
                      <a:pt x="1112505" y="807278"/>
                    </a:cubicBezTo>
                    <a:cubicBezTo>
                      <a:pt x="1082333" y="878147"/>
                      <a:pt x="1040935" y="939894"/>
                      <a:pt x="988309" y="992520"/>
                    </a:cubicBezTo>
                    <a:cubicBezTo>
                      <a:pt x="935683" y="1045145"/>
                      <a:pt x="874287" y="1086544"/>
                      <a:pt x="804119" y="1116716"/>
                    </a:cubicBezTo>
                    <a:cubicBezTo>
                      <a:pt x="733952" y="1146888"/>
                      <a:pt x="658872" y="1161974"/>
                      <a:pt x="578881" y="1161974"/>
                    </a:cubicBezTo>
                    <a:cubicBezTo>
                      <a:pt x="503101" y="1161974"/>
                      <a:pt x="430477" y="1147239"/>
                      <a:pt x="361012" y="1117769"/>
                    </a:cubicBezTo>
                    <a:cubicBezTo>
                      <a:pt x="291546" y="1088298"/>
                      <a:pt x="229799" y="1047952"/>
                      <a:pt x="175769" y="996730"/>
                    </a:cubicBezTo>
                    <a:cubicBezTo>
                      <a:pt x="121740" y="945507"/>
                      <a:pt x="78938" y="884462"/>
                      <a:pt x="47363" y="813593"/>
                    </a:cubicBezTo>
                    <a:cubicBezTo>
                      <a:pt x="15788" y="742723"/>
                      <a:pt x="0" y="665188"/>
                      <a:pt x="0" y="580987"/>
                    </a:cubicBezTo>
                    <a:cubicBezTo>
                      <a:pt x="0" y="500996"/>
                      <a:pt x="15086" y="425917"/>
                      <a:pt x="45258" y="355750"/>
                    </a:cubicBezTo>
                    <a:cubicBezTo>
                      <a:pt x="75430" y="285582"/>
                      <a:pt x="116829" y="224186"/>
                      <a:pt x="169454" y="171560"/>
                    </a:cubicBezTo>
                    <a:cubicBezTo>
                      <a:pt x="222080" y="118934"/>
                      <a:pt x="283477" y="77185"/>
                      <a:pt x="353644" y="46311"/>
                    </a:cubicBezTo>
                    <a:cubicBezTo>
                      <a:pt x="423811" y="15437"/>
                      <a:pt x="498891" y="0"/>
                      <a:pt x="578881" y="0"/>
                    </a:cubicBezTo>
                    <a:close/>
                    <a:moveTo>
                      <a:pt x="578881" y="290494"/>
                    </a:moveTo>
                    <a:cubicBezTo>
                      <a:pt x="538184" y="290494"/>
                      <a:pt x="500294" y="298212"/>
                      <a:pt x="465210" y="313649"/>
                    </a:cubicBezTo>
                    <a:cubicBezTo>
                      <a:pt x="430126" y="329086"/>
                      <a:pt x="399604" y="349785"/>
                      <a:pt x="373642" y="375747"/>
                    </a:cubicBezTo>
                    <a:cubicBezTo>
                      <a:pt x="347680" y="401709"/>
                      <a:pt x="326980" y="432583"/>
                      <a:pt x="311544" y="468368"/>
                    </a:cubicBezTo>
                    <a:cubicBezTo>
                      <a:pt x="296107" y="504154"/>
                      <a:pt x="288388" y="541693"/>
                      <a:pt x="288388" y="580987"/>
                    </a:cubicBezTo>
                    <a:cubicBezTo>
                      <a:pt x="288388" y="621685"/>
                      <a:pt x="296107" y="659575"/>
                      <a:pt x="311544" y="694659"/>
                    </a:cubicBezTo>
                    <a:cubicBezTo>
                      <a:pt x="326980" y="729742"/>
                      <a:pt x="347680" y="760265"/>
                      <a:pt x="373642" y="786227"/>
                    </a:cubicBezTo>
                    <a:cubicBezTo>
                      <a:pt x="399604" y="812189"/>
                      <a:pt x="430126" y="832889"/>
                      <a:pt x="465210" y="848325"/>
                    </a:cubicBezTo>
                    <a:cubicBezTo>
                      <a:pt x="500294" y="863762"/>
                      <a:pt x="538184" y="871481"/>
                      <a:pt x="578881" y="871481"/>
                    </a:cubicBezTo>
                    <a:cubicBezTo>
                      <a:pt x="618175" y="871481"/>
                      <a:pt x="655364" y="863762"/>
                      <a:pt x="690448" y="848325"/>
                    </a:cubicBezTo>
                    <a:cubicBezTo>
                      <a:pt x="725532" y="832889"/>
                      <a:pt x="756405" y="812189"/>
                      <a:pt x="783069" y="786227"/>
                    </a:cubicBezTo>
                    <a:cubicBezTo>
                      <a:pt x="809732" y="760265"/>
                      <a:pt x="830432" y="729742"/>
                      <a:pt x="845167" y="694659"/>
                    </a:cubicBezTo>
                    <a:cubicBezTo>
                      <a:pt x="859902" y="659575"/>
                      <a:pt x="867270" y="621685"/>
                      <a:pt x="867270" y="580987"/>
                    </a:cubicBezTo>
                    <a:cubicBezTo>
                      <a:pt x="867270" y="541693"/>
                      <a:pt x="859902" y="504154"/>
                      <a:pt x="845167" y="468368"/>
                    </a:cubicBezTo>
                    <a:cubicBezTo>
                      <a:pt x="830432" y="432583"/>
                      <a:pt x="809732" y="401709"/>
                      <a:pt x="783069" y="375747"/>
                    </a:cubicBezTo>
                    <a:cubicBezTo>
                      <a:pt x="756405" y="349785"/>
                      <a:pt x="725532" y="329086"/>
                      <a:pt x="690448" y="313649"/>
                    </a:cubicBezTo>
                    <a:cubicBezTo>
                      <a:pt x="655364" y="298212"/>
                      <a:pt x="618175" y="290494"/>
                      <a:pt x="578881" y="290494"/>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155" name="Freeform: Shape 154">
                <a:extLst>
                  <a:ext uri="{FF2B5EF4-FFF2-40B4-BE49-F238E27FC236}">
                    <a16:creationId xmlns:a16="http://schemas.microsoft.com/office/drawing/2014/main" id="{1EB2BE24-21FE-4867-B37F-3C813A89044C}"/>
                  </a:ext>
                </a:extLst>
              </p:cNvPr>
              <p:cNvSpPr/>
              <p:nvPr/>
            </p:nvSpPr>
            <p:spPr>
              <a:xfrm>
                <a:off x="2662878" y="2724367"/>
                <a:ext cx="1159868" cy="1162593"/>
              </a:xfrm>
              <a:custGeom>
                <a:avLst/>
                <a:gdLst/>
                <a:ahLst/>
                <a:cxnLst/>
                <a:rect l="l" t="t" r="r" b="b"/>
                <a:pathLst>
                  <a:path w="1159868" h="1162593">
                    <a:moveTo>
                      <a:pt x="570462" y="310"/>
                    </a:moveTo>
                    <a:cubicBezTo>
                      <a:pt x="672906" y="-3199"/>
                      <a:pt x="772544" y="23114"/>
                      <a:pt x="869375" y="79248"/>
                    </a:cubicBezTo>
                    <a:lnTo>
                      <a:pt x="869375" y="1362"/>
                    </a:lnTo>
                    <a:lnTo>
                      <a:pt x="1159868" y="1362"/>
                    </a:lnTo>
                    <a:lnTo>
                      <a:pt x="1159868" y="1161231"/>
                    </a:lnTo>
                    <a:lnTo>
                      <a:pt x="869375" y="1161231"/>
                    </a:lnTo>
                    <a:lnTo>
                      <a:pt x="869375" y="1083345"/>
                    </a:lnTo>
                    <a:cubicBezTo>
                      <a:pt x="772544" y="1139479"/>
                      <a:pt x="672906" y="1165792"/>
                      <a:pt x="570462" y="1162284"/>
                    </a:cubicBezTo>
                    <a:cubicBezTo>
                      <a:pt x="468017" y="1158775"/>
                      <a:pt x="374343" y="1132813"/>
                      <a:pt x="289441" y="1084398"/>
                    </a:cubicBezTo>
                    <a:cubicBezTo>
                      <a:pt x="204538" y="1035982"/>
                      <a:pt x="135072" y="968271"/>
                      <a:pt x="81043" y="881263"/>
                    </a:cubicBezTo>
                    <a:cubicBezTo>
                      <a:pt x="27014" y="794255"/>
                      <a:pt x="0" y="694617"/>
                      <a:pt x="0" y="582349"/>
                    </a:cubicBezTo>
                    <a:cubicBezTo>
                      <a:pt x="0" y="470081"/>
                      <a:pt x="27014" y="370443"/>
                      <a:pt x="81043" y="283436"/>
                    </a:cubicBezTo>
                    <a:cubicBezTo>
                      <a:pt x="135072" y="196428"/>
                      <a:pt x="204538" y="128366"/>
                      <a:pt x="289441" y="79248"/>
                    </a:cubicBezTo>
                    <a:cubicBezTo>
                      <a:pt x="374343" y="30131"/>
                      <a:pt x="468017" y="3818"/>
                      <a:pt x="570462" y="310"/>
                    </a:cubicBezTo>
                    <a:close/>
                    <a:moveTo>
                      <a:pt x="578882" y="291856"/>
                    </a:moveTo>
                    <a:cubicBezTo>
                      <a:pt x="538185" y="291856"/>
                      <a:pt x="500294" y="299224"/>
                      <a:pt x="465210" y="313959"/>
                    </a:cubicBezTo>
                    <a:cubicBezTo>
                      <a:pt x="430127" y="328694"/>
                      <a:pt x="399604" y="349393"/>
                      <a:pt x="373642" y="376057"/>
                    </a:cubicBezTo>
                    <a:cubicBezTo>
                      <a:pt x="347680" y="402721"/>
                      <a:pt x="326980" y="433594"/>
                      <a:pt x="311544" y="468678"/>
                    </a:cubicBezTo>
                    <a:cubicBezTo>
                      <a:pt x="296107" y="503762"/>
                      <a:pt x="288388" y="541652"/>
                      <a:pt x="288388" y="582349"/>
                    </a:cubicBezTo>
                    <a:cubicBezTo>
                      <a:pt x="288388" y="623046"/>
                      <a:pt x="296107" y="660586"/>
                      <a:pt x="311544" y="694968"/>
                    </a:cubicBezTo>
                    <a:cubicBezTo>
                      <a:pt x="326980" y="729350"/>
                      <a:pt x="347680" y="759873"/>
                      <a:pt x="373642" y="786537"/>
                    </a:cubicBezTo>
                    <a:cubicBezTo>
                      <a:pt x="399604" y="813200"/>
                      <a:pt x="430127" y="833900"/>
                      <a:pt x="465210" y="848635"/>
                    </a:cubicBezTo>
                    <a:cubicBezTo>
                      <a:pt x="500294" y="863370"/>
                      <a:pt x="538185" y="870738"/>
                      <a:pt x="578882" y="870738"/>
                    </a:cubicBezTo>
                    <a:cubicBezTo>
                      <a:pt x="618176" y="870738"/>
                      <a:pt x="655013" y="863721"/>
                      <a:pt x="689395" y="849687"/>
                    </a:cubicBezTo>
                    <a:cubicBezTo>
                      <a:pt x="723778" y="835654"/>
                      <a:pt x="754300" y="816007"/>
                      <a:pt x="780964" y="790747"/>
                    </a:cubicBezTo>
                    <a:cubicBezTo>
                      <a:pt x="807628" y="765486"/>
                      <a:pt x="828678" y="736016"/>
                      <a:pt x="844115" y="702336"/>
                    </a:cubicBezTo>
                    <a:cubicBezTo>
                      <a:pt x="859552" y="668655"/>
                      <a:pt x="867972" y="632168"/>
                      <a:pt x="869375" y="592874"/>
                    </a:cubicBezTo>
                    <a:lnTo>
                      <a:pt x="869375" y="590769"/>
                    </a:lnTo>
                    <a:lnTo>
                      <a:pt x="869375" y="582349"/>
                    </a:lnTo>
                    <a:lnTo>
                      <a:pt x="869375" y="571824"/>
                    </a:lnTo>
                    <a:lnTo>
                      <a:pt x="869375" y="569719"/>
                    </a:lnTo>
                    <a:cubicBezTo>
                      <a:pt x="867972" y="530425"/>
                      <a:pt x="859552" y="493938"/>
                      <a:pt x="844115" y="460258"/>
                    </a:cubicBezTo>
                    <a:cubicBezTo>
                      <a:pt x="828678" y="426578"/>
                      <a:pt x="807628" y="397107"/>
                      <a:pt x="780964" y="371847"/>
                    </a:cubicBezTo>
                    <a:cubicBezTo>
                      <a:pt x="754300" y="346586"/>
                      <a:pt x="723778" y="326940"/>
                      <a:pt x="689395" y="312906"/>
                    </a:cubicBezTo>
                    <a:cubicBezTo>
                      <a:pt x="655013" y="298873"/>
                      <a:pt x="618176" y="291856"/>
                      <a:pt x="578882" y="291856"/>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grpSp>
      </p:grpSp>
      <p:sp>
        <p:nvSpPr>
          <p:cNvPr id="147" name="Rectangle 146">
            <a:extLst>
              <a:ext uri="{FF2B5EF4-FFF2-40B4-BE49-F238E27FC236}">
                <a16:creationId xmlns:a16="http://schemas.microsoft.com/office/drawing/2014/main" id="{75C82FEC-E86F-4056-8080-6650091DED16}"/>
              </a:ext>
            </a:extLst>
          </p:cNvPr>
          <p:cNvSpPr/>
          <p:nvPr/>
        </p:nvSpPr>
        <p:spPr>
          <a:xfrm>
            <a:off x="7854794" y="4768789"/>
            <a:ext cx="2048189" cy="403557"/>
          </a:xfrm>
          <a:prstGeom prst="rect">
            <a:avLst/>
          </a:prstGeom>
          <a:solidFill>
            <a:srgbClr val="654FF0"/>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rPr>
              <a:t>WebAssembly</a:t>
            </a:r>
          </a:p>
        </p:txBody>
      </p:sp>
      <p:pic>
        <p:nvPicPr>
          <p:cNvPr id="156" name="Graphic 155" descr="Line Arrow: Clockwise curve">
            <a:extLst>
              <a:ext uri="{FF2B5EF4-FFF2-40B4-BE49-F238E27FC236}">
                <a16:creationId xmlns:a16="http://schemas.microsoft.com/office/drawing/2014/main" id="{E9996831-7DE3-4B97-A91C-742F0CC18BF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7617782" flipH="1" flipV="1">
            <a:off x="10087122" y="3964483"/>
            <a:ext cx="351788" cy="575702"/>
          </a:xfrm>
          <a:prstGeom prst="rect">
            <a:avLst/>
          </a:prstGeom>
        </p:spPr>
      </p:pic>
      <p:pic>
        <p:nvPicPr>
          <p:cNvPr id="157" name="Graphic 156" descr="Line Arrow: Clockwise curve">
            <a:extLst>
              <a:ext uri="{FF2B5EF4-FFF2-40B4-BE49-F238E27FC236}">
                <a16:creationId xmlns:a16="http://schemas.microsoft.com/office/drawing/2014/main" id="{5404D8FB-52D3-416B-A5A5-932D30D0C23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6753512" flipH="1" flipV="1">
            <a:off x="10015567" y="4225870"/>
            <a:ext cx="351788" cy="575702"/>
          </a:xfrm>
          <a:prstGeom prst="rect">
            <a:avLst/>
          </a:prstGeom>
        </p:spPr>
      </p:pic>
      <p:sp>
        <p:nvSpPr>
          <p:cNvPr id="158" name="TextBox 157">
            <a:extLst>
              <a:ext uri="{FF2B5EF4-FFF2-40B4-BE49-F238E27FC236}">
                <a16:creationId xmlns:a16="http://schemas.microsoft.com/office/drawing/2014/main" id="{A43B9FAB-7DE7-4D66-A74B-5740627F8AD6}"/>
              </a:ext>
            </a:extLst>
          </p:cNvPr>
          <p:cNvSpPr txBox="1"/>
          <p:nvPr/>
        </p:nvSpPr>
        <p:spPr>
          <a:xfrm>
            <a:off x="7657375" y="1291037"/>
            <a:ext cx="3916585" cy="738664"/>
          </a:xfrm>
          <a:prstGeom prst="rect">
            <a:avLst/>
          </a:prstGeom>
          <a:noFill/>
        </p:spPr>
        <p:txBody>
          <a:bodyPr wrap="none" lIns="182880" tIns="146304" rIns="182880" bIns="146304" rtlCol="0">
            <a:spAutoFit/>
          </a:bodyPr>
          <a:lstStyle/>
          <a:p>
            <a:pPr>
              <a:lnSpc>
                <a:spcPct val="90000"/>
              </a:lnSpc>
              <a:spcAft>
                <a:spcPts val="600"/>
              </a:spcAft>
            </a:pPr>
            <a:r>
              <a:rPr lang="en-US" sz="3200" spc="-100" dirty="0" err="1">
                <a:ln w="3175">
                  <a:noFill/>
                </a:ln>
                <a:solidFill>
                  <a:schemeClr val="bg1"/>
                </a:solidFill>
                <a:cs typeface="Segoe UI" pitchFamily="34" charset="0"/>
              </a:rPr>
              <a:t>Blazor</a:t>
            </a:r>
            <a:r>
              <a:rPr lang="en-US" sz="3200" spc="-100" dirty="0">
                <a:ln w="3175">
                  <a:noFill/>
                </a:ln>
                <a:solidFill>
                  <a:schemeClr val="bg1"/>
                </a:solidFill>
                <a:cs typeface="Segoe UI" pitchFamily="34" charset="0"/>
              </a:rPr>
              <a:t> </a:t>
            </a:r>
            <a:r>
              <a:rPr lang="en-US" sz="3200" spc="-100" dirty="0" err="1">
                <a:ln w="3175">
                  <a:noFill/>
                </a:ln>
                <a:solidFill>
                  <a:schemeClr val="bg1"/>
                </a:solidFill>
                <a:cs typeface="Segoe UI" pitchFamily="34" charset="0"/>
              </a:rPr>
              <a:t>WebAssembly</a:t>
            </a:r>
            <a:endParaRPr lang="en-US" sz="3200" spc="-100" dirty="0">
              <a:ln w="3175">
                <a:noFill/>
              </a:ln>
              <a:solidFill>
                <a:schemeClr val="bg1"/>
              </a:solidFill>
              <a:cs typeface="Segoe UI" pitchFamily="34" charset="0"/>
            </a:endParaRPr>
          </a:p>
        </p:txBody>
      </p:sp>
      <p:sp>
        <p:nvSpPr>
          <p:cNvPr id="159" name="TextBox 158">
            <a:extLst>
              <a:ext uri="{FF2B5EF4-FFF2-40B4-BE49-F238E27FC236}">
                <a16:creationId xmlns:a16="http://schemas.microsoft.com/office/drawing/2014/main" id="{5AAD335A-9E6E-41B9-9F64-8B1D06BC422F}"/>
              </a:ext>
            </a:extLst>
          </p:cNvPr>
          <p:cNvSpPr txBox="1"/>
          <p:nvPr/>
        </p:nvSpPr>
        <p:spPr>
          <a:xfrm>
            <a:off x="8927272" y="5909618"/>
            <a:ext cx="2707216" cy="861774"/>
          </a:xfrm>
          <a:prstGeom prst="rect">
            <a:avLst/>
          </a:prstGeom>
          <a:noFill/>
        </p:spPr>
        <p:txBody>
          <a:bodyPr wrap="none" lIns="0" tIns="0" rIns="0" bIns="0" rtlCol="0">
            <a:spAutoFit/>
          </a:bodyPr>
          <a:lstStyle/>
          <a:p>
            <a:pPr algn="l"/>
            <a:r>
              <a:rPr lang="en-US" sz="2800" i="1" dirty="0">
                <a:solidFill>
                  <a:schemeClr val="bg1"/>
                </a:solidFill>
              </a:rPr>
              <a:t>.NET Core 3.1 LTS</a:t>
            </a:r>
          </a:p>
          <a:p>
            <a:pPr algn="l"/>
            <a:r>
              <a:rPr lang="en-US" sz="2800" i="1" dirty="0">
                <a:solidFill>
                  <a:schemeClr val="bg1"/>
                </a:solidFill>
              </a:rPr>
              <a:t>.NET</a:t>
            </a:r>
            <a:r>
              <a:rPr lang="zh-CN" altLang="en-US" sz="2800" i="1" dirty="0">
                <a:solidFill>
                  <a:schemeClr val="bg1"/>
                </a:solidFill>
              </a:rPr>
              <a:t> </a:t>
            </a:r>
            <a:r>
              <a:rPr lang="en-US" altLang="zh-CN" sz="2800" i="1" dirty="0">
                <a:solidFill>
                  <a:schemeClr val="bg1"/>
                </a:solidFill>
              </a:rPr>
              <a:t>5</a:t>
            </a:r>
            <a:endParaRPr lang="en-US" sz="2800" i="1" dirty="0">
              <a:solidFill>
                <a:schemeClr val="bg1"/>
              </a:solidFill>
            </a:endParaRPr>
          </a:p>
        </p:txBody>
      </p:sp>
      <p:sp>
        <p:nvSpPr>
          <p:cNvPr id="78" name="Rectangle 77">
            <a:extLst>
              <a:ext uri="{FF2B5EF4-FFF2-40B4-BE49-F238E27FC236}">
                <a16:creationId xmlns:a16="http://schemas.microsoft.com/office/drawing/2014/main" id="{D8670830-3F1E-4FF0-B507-F411DDAAF87E}"/>
              </a:ext>
            </a:extLst>
          </p:cNvPr>
          <p:cNvSpPr/>
          <p:nvPr/>
        </p:nvSpPr>
        <p:spPr>
          <a:xfrm>
            <a:off x="1369885" y="4793238"/>
            <a:ext cx="2048189" cy="416720"/>
          </a:xfrm>
          <a:prstGeom prst="rect">
            <a:avLst/>
          </a:prstGeom>
          <a:solidFill>
            <a:srgbClr val="682A7B"/>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rPr>
              <a:t>Razor Components</a:t>
            </a:r>
          </a:p>
        </p:txBody>
      </p:sp>
      <p:sp>
        <p:nvSpPr>
          <p:cNvPr id="79" name="Rectangle 78">
            <a:extLst>
              <a:ext uri="{FF2B5EF4-FFF2-40B4-BE49-F238E27FC236}">
                <a16:creationId xmlns:a16="http://schemas.microsoft.com/office/drawing/2014/main" id="{A144AF85-86AE-468E-A28E-E5C26E2B3745}"/>
              </a:ext>
            </a:extLst>
          </p:cNvPr>
          <p:cNvSpPr/>
          <p:nvPr/>
        </p:nvSpPr>
        <p:spPr>
          <a:xfrm>
            <a:off x="1369885" y="5239702"/>
            <a:ext cx="2048189" cy="290870"/>
          </a:xfrm>
          <a:prstGeom prst="rect">
            <a:avLst/>
          </a:prstGeom>
          <a:solidFill>
            <a:srgbClr val="682A7B"/>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rPr>
              <a:t>.NET</a:t>
            </a:r>
          </a:p>
        </p:txBody>
      </p:sp>
      <p:sp>
        <p:nvSpPr>
          <p:cNvPr id="145" name="Rectangle 144">
            <a:extLst>
              <a:ext uri="{FF2B5EF4-FFF2-40B4-BE49-F238E27FC236}">
                <a16:creationId xmlns:a16="http://schemas.microsoft.com/office/drawing/2014/main" id="{34E1BFBD-7343-4D59-8D5C-0240909EB2F9}"/>
              </a:ext>
            </a:extLst>
          </p:cNvPr>
          <p:cNvSpPr/>
          <p:nvPr/>
        </p:nvSpPr>
        <p:spPr>
          <a:xfrm>
            <a:off x="7854794" y="3997350"/>
            <a:ext cx="2048189" cy="416720"/>
          </a:xfrm>
          <a:prstGeom prst="rect">
            <a:avLst/>
          </a:prstGeom>
          <a:solidFill>
            <a:srgbClr val="682A7B"/>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rPr>
              <a:t>Razor Components</a:t>
            </a:r>
          </a:p>
        </p:txBody>
      </p:sp>
      <p:sp>
        <p:nvSpPr>
          <p:cNvPr id="146" name="Rectangle 145">
            <a:extLst>
              <a:ext uri="{FF2B5EF4-FFF2-40B4-BE49-F238E27FC236}">
                <a16:creationId xmlns:a16="http://schemas.microsoft.com/office/drawing/2014/main" id="{143A96EB-5C7F-4BB0-B0C7-D14DFB24C150}"/>
              </a:ext>
            </a:extLst>
          </p:cNvPr>
          <p:cNvSpPr/>
          <p:nvPr/>
        </p:nvSpPr>
        <p:spPr>
          <a:xfrm>
            <a:off x="7854794" y="4443814"/>
            <a:ext cx="2048189" cy="290870"/>
          </a:xfrm>
          <a:prstGeom prst="rect">
            <a:avLst/>
          </a:prstGeom>
          <a:solidFill>
            <a:srgbClr val="682A7B"/>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rPr>
              <a:t>.NET</a:t>
            </a:r>
          </a:p>
        </p:txBody>
      </p:sp>
      <p:sp>
        <p:nvSpPr>
          <p:cNvPr id="9" name="Rectangle 8">
            <a:extLst>
              <a:ext uri="{FF2B5EF4-FFF2-40B4-BE49-F238E27FC236}">
                <a16:creationId xmlns:a16="http://schemas.microsoft.com/office/drawing/2014/main" id="{474BF62D-2DB3-431A-8308-9B981539A852}"/>
              </a:ext>
            </a:extLst>
          </p:cNvPr>
          <p:cNvSpPr/>
          <p:nvPr/>
        </p:nvSpPr>
        <p:spPr bwMode="auto">
          <a:xfrm>
            <a:off x="1369885" y="4768789"/>
            <a:ext cx="2048189" cy="799622"/>
          </a:xfrm>
          <a:prstGeom prst="rect">
            <a:avLst/>
          </a:prstGeom>
          <a:noFill/>
          <a:ln w="1270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4" name="Rectangle 173">
            <a:extLst>
              <a:ext uri="{FF2B5EF4-FFF2-40B4-BE49-F238E27FC236}">
                <a16:creationId xmlns:a16="http://schemas.microsoft.com/office/drawing/2014/main" id="{4D342DA7-E9DC-4F29-84C3-F7A25B1B35A1}"/>
              </a:ext>
            </a:extLst>
          </p:cNvPr>
          <p:cNvSpPr/>
          <p:nvPr/>
        </p:nvSpPr>
        <p:spPr bwMode="auto">
          <a:xfrm>
            <a:off x="7850139" y="3970466"/>
            <a:ext cx="2048189" cy="822771"/>
          </a:xfrm>
          <a:prstGeom prst="rect">
            <a:avLst/>
          </a:prstGeom>
          <a:noFill/>
          <a:ln w="1270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7600468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4"/>
                                        </p:tgtEl>
                                        <p:attrNameLst>
                                          <p:attrName>style.visibility</p:attrName>
                                        </p:attrNameLst>
                                      </p:cBhvr>
                                      <p:to>
                                        <p:strVal val="visible"/>
                                      </p:to>
                                    </p:set>
                                    <p:animEffect transition="in" filter="fade">
                                      <p:cBhvr>
                                        <p:cTn id="10" dur="500"/>
                                        <p:tgtEl>
                                          <p:spTgt spid="1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7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DB0A311-B7C9-BF43-BBE5-3296DAE26E2E}"/>
              </a:ext>
            </a:extLst>
          </p:cNvPr>
          <p:cNvSpPr/>
          <p:nvPr/>
        </p:nvSpPr>
        <p:spPr>
          <a:xfrm>
            <a:off x="533400" y="1447800"/>
            <a:ext cx="11049000" cy="4953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ADE42ED-ACB2-DC48-B9A4-ADCABF4CF8EC}"/>
              </a:ext>
            </a:extLst>
          </p:cNvPr>
          <p:cNvSpPr>
            <a:spLocks noGrp="1"/>
          </p:cNvSpPr>
          <p:nvPr>
            <p:ph type="title"/>
          </p:nvPr>
        </p:nvSpPr>
        <p:spPr/>
        <p:txBody>
          <a:bodyPr/>
          <a:lstStyle/>
          <a:p>
            <a:r>
              <a:rPr lang="en-US" dirty="0" err="1"/>
              <a:t>WebAssembly</a:t>
            </a:r>
            <a:r>
              <a:rPr lang="en-US" dirty="0"/>
              <a:t> </a:t>
            </a:r>
            <a:r>
              <a:rPr lang="zh-CN" altLang="en-US" dirty="0"/>
              <a:t>工作原理</a:t>
            </a:r>
            <a:br>
              <a:rPr lang="en-US" dirty="0"/>
            </a:br>
            <a:endParaRPr lang="en-US" dirty="0"/>
          </a:p>
        </p:txBody>
      </p:sp>
      <p:sp>
        <p:nvSpPr>
          <p:cNvPr id="6" name="Rounded Rectangle 5">
            <a:extLst>
              <a:ext uri="{FF2B5EF4-FFF2-40B4-BE49-F238E27FC236}">
                <a16:creationId xmlns:a16="http://schemas.microsoft.com/office/drawing/2014/main" id="{4BDAC19A-5364-334D-8036-8C6F8D317B12}"/>
              </a:ext>
            </a:extLst>
          </p:cNvPr>
          <p:cNvSpPr/>
          <p:nvPr/>
        </p:nvSpPr>
        <p:spPr>
          <a:xfrm>
            <a:off x="746794" y="2296104"/>
            <a:ext cx="2071960" cy="114300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err="1"/>
              <a:t>MyBlazorClient.dll</a:t>
            </a:r>
            <a:endParaRPr lang="en-US" dirty="0"/>
          </a:p>
        </p:txBody>
      </p:sp>
      <p:pic>
        <p:nvPicPr>
          <p:cNvPr id="5" name="Picture 4">
            <a:extLst>
              <a:ext uri="{FF2B5EF4-FFF2-40B4-BE49-F238E27FC236}">
                <a16:creationId xmlns:a16="http://schemas.microsoft.com/office/drawing/2014/main" id="{7118A455-95FA-4746-A6E3-2B0F482F8DA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9602" y="1524000"/>
            <a:ext cx="806539" cy="685800"/>
          </a:xfrm>
          <a:prstGeom prst="rect">
            <a:avLst/>
          </a:prstGeom>
        </p:spPr>
      </p:pic>
      <p:sp>
        <p:nvSpPr>
          <p:cNvPr id="9" name="Rounded Rectangle 8">
            <a:extLst>
              <a:ext uri="{FF2B5EF4-FFF2-40B4-BE49-F238E27FC236}">
                <a16:creationId xmlns:a16="http://schemas.microsoft.com/office/drawing/2014/main" id="{78DC61D0-DDAC-5440-AC4E-1BDEBE7D979A}"/>
              </a:ext>
            </a:extLst>
          </p:cNvPr>
          <p:cNvSpPr/>
          <p:nvPr/>
        </p:nvSpPr>
        <p:spPr>
          <a:xfrm>
            <a:off x="746794" y="3535260"/>
            <a:ext cx="2071960" cy="114300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err="1"/>
              <a:t>dotnet.wasm</a:t>
            </a:r>
            <a:r>
              <a:rPr lang="en-US" dirty="0"/>
              <a:t> + Supporting files</a:t>
            </a:r>
          </a:p>
        </p:txBody>
      </p:sp>
      <p:sp>
        <p:nvSpPr>
          <p:cNvPr id="35" name="Rounded Rectangle 34">
            <a:extLst>
              <a:ext uri="{FF2B5EF4-FFF2-40B4-BE49-F238E27FC236}">
                <a16:creationId xmlns:a16="http://schemas.microsoft.com/office/drawing/2014/main" id="{B55445D3-FFF4-514E-B657-53D3AABBFDD8}"/>
              </a:ext>
            </a:extLst>
          </p:cNvPr>
          <p:cNvSpPr/>
          <p:nvPr/>
        </p:nvSpPr>
        <p:spPr>
          <a:xfrm>
            <a:off x="746794" y="4781221"/>
            <a:ext cx="2071960" cy="114300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Referenced Assemblies</a:t>
            </a:r>
          </a:p>
        </p:txBody>
      </p:sp>
      <p:sp>
        <p:nvSpPr>
          <p:cNvPr id="36" name="Rounded Rectangle 35">
            <a:extLst>
              <a:ext uri="{FF2B5EF4-FFF2-40B4-BE49-F238E27FC236}">
                <a16:creationId xmlns:a16="http://schemas.microsoft.com/office/drawing/2014/main" id="{CA160FFE-67DC-5E4A-9E5C-0E09895F645B}"/>
              </a:ext>
            </a:extLst>
          </p:cNvPr>
          <p:cNvSpPr/>
          <p:nvPr/>
        </p:nvSpPr>
        <p:spPr>
          <a:xfrm>
            <a:off x="899194" y="4933621"/>
            <a:ext cx="2071960" cy="114300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Referenced Assemblies</a:t>
            </a:r>
          </a:p>
        </p:txBody>
      </p:sp>
      <p:sp>
        <p:nvSpPr>
          <p:cNvPr id="37" name="Rounded Rectangle 36">
            <a:extLst>
              <a:ext uri="{FF2B5EF4-FFF2-40B4-BE49-F238E27FC236}">
                <a16:creationId xmlns:a16="http://schemas.microsoft.com/office/drawing/2014/main" id="{4D74A392-7FEB-B44B-83A2-3708F4F35576}"/>
              </a:ext>
            </a:extLst>
          </p:cNvPr>
          <p:cNvSpPr/>
          <p:nvPr/>
        </p:nvSpPr>
        <p:spPr>
          <a:xfrm>
            <a:off x="1051594" y="5086021"/>
            <a:ext cx="2071960" cy="114300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Referenced Assemblies</a:t>
            </a:r>
          </a:p>
        </p:txBody>
      </p:sp>
      <p:sp>
        <p:nvSpPr>
          <p:cNvPr id="40" name="TextBox 39">
            <a:extLst>
              <a:ext uri="{FF2B5EF4-FFF2-40B4-BE49-F238E27FC236}">
                <a16:creationId xmlns:a16="http://schemas.microsoft.com/office/drawing/2014/main" id="{862F3D90-3800-7B4D-A782-9999E5044E82}"/>
              </a:ext>
            </a:extLst>
          </p:cNvPr>
          <p:cNvSpPr txBox="1"/>
          <p:nvPr/>
        </p:nvSpPr>
        <p:spPr>
          <a:xfrm>
            <a:off x="1447210" y="1687286"/>
            <a:ext cx="2502223" cy="369332"/>
          </a:xfrm>
          <a:prstGeom prst="rect">
            <a:avLst/>
          </a:prstGeom>
          <a:noFill/>
        </p:spPr>
        <p:txBody>
          <a:bodyPr wrap="none" rtlCol="0">
            <a:spAutoFit/>
          </a:bodyPr>
          <a:lstStyle/>
          <a:p>
            <a:r>
              <a:rPr lang="en-US" dirty="0">
                <a:solidFill>
                  <a:schemeClr val="bg1">
                    <a:lumMod val="85000"/>
                    <a:lumOff val="15000"/>
                  </a:schemeClr>
                </a:solidFill>
              </a:rPr>
              <a:t>.NET Standard 2.</a:t>
            </a:r>
            <a:r>
              <a:rPr lang="en-US" altLang="zh-CN" dirty="0">
                <a:solidFill>
                  <a:schemeClr val="bg1">
                    <a:lumMod val="85000"/>
                    <a:lumOff val="15000"/>
                  </a:schemeClr>
                </a:solidFill>
              </a:rPr>
              <a:t>1</a:t>
            </a:r>
            <a:r>
              <a:rPr lang="en-US" dirty="0">
                <a:solidFill>
                  <a:schemeClr val="bg1">
                    <a:lumMod val="85000"/>
                    <a:lumOff val="15000"/>
                  </a:schemeClr>
                </a:solidFill>
              </a:rPr>
              <a:t> </a:t>
            </a:r>
            <a:r>
              <a:rPr lang="zh-CN" altLang="en-US" dirty="0">
                <a:solidFill>
                  <a:schemeClr val="bg1">
                    <a:lumMod val="85000"/>
                    <a:lumOff val="15000"/>
                  </a:schemeClr>
                </a:solidFill>
              </a:rPr>
              <a:t>构建</a:t>
            </a:r>
            <a:endParaRPr lang="en-US" dirty="0">
              <a:solidFill>
                <a:schemeClr val="bg1">
                  <a:lumMod val="85000"/>
                  <a:lumOff val="15000"/>
                </a:schemeClr>
              </a:solidFill>
            </a:endParaRPr>
          </a:p>
        </p:txBody>
      </p:sp>
      <p:sp>
        <p:nvSpPr>
          <p:cNvPr id="41" name="TextBox 40">
            <a:extLst>
              <a:ext uri="{FF2B5EF4-FFF2-40B4-BE49-F238E27FC236}">
                <a16:creationId xmlns:a16="http://schemas.microsoft.com/office/drawing/2014/main" id="{C908B892-5B71-F849-97F1-A2356D765028}"/>
              </a:ext>
            </a:extLst>
          </p:cNvPr>
          <p:cNvSpPr txBox="1"/>
          <p:nvPr/>
        </p:nvSpPr>
        <p:spPr>
          <a:xfrm>
            <a:off x="5027346" y="1666297"/>
            <a:ext cx="2291461" cy="369332"/>
          </a:xfrm>
          <a:prstGeom prst="rect">
            <a:avLst/>
          </a:prstGeom>
          <a:noFill/>
        </p:spPr>
        <p:txBody>
          <a:bodyPr wrap="none" rtlCol="0">
            <a:spAutoFit/>
          </a:bodyPr>
          <a:lstStyle/>
          <a:p>
            <a:r>
              <a:rPr lang="en-US" dirty="0">
                <a:solidFill>
                  <a:schemeClr val="bg1">
                    <a:lumMod val="85000"/>
                    <a:lumOff val="15000"/>
                  </a:schemeClr>
                </a:solidFill>
              </a:rPr>
              <a:t>Delivered to browser</a:t>
            </a:r>
          </a:p>
        </p:txBody>
      </p:sp>
      <p:sp>
        <p:nvSpPr>
          <p:cNvPr id="42" name="TextBox 41">
            <a:extLst>
              <a:ext uri="{FF2B5EF4-FFF2-40B4-BE49-F238E27FC236}">
                <a16:creationId xmlns:a16="http://schemas.microsoft.com/office/drawing/2014/main" id="{91F05808-60C2-B741-ACF5-7252011E0620}"/>
              </a:ext>
            </a:extLst>
          </p:cNvPr>
          <p:cNvSpPr txBox="1"/>
          <p:nvPr/>
        </p:nvSpPr>
        <p:spPr>
          <a:xfrm>
            <a:off x="8092899" y="1666297"/>
            <a:ext cx="3355086" cy="369332"/>
          </a:xfrm>
          <a:prstGeom prst="rect">
            <a:avLst/>
          </a:prstGeom>
          <a:noFill/>
        </p:spPr>
        <p:txBody>
          <a:bodyPr wrap="none" rtlCol="0">
            <a:spAutoFit/>
          </a:bodyPr>
          <a:lstStyle/>
          <a:p>
            <a:r>
              <a:rPr lang="en-US" dirty="0">
                <a:solidFill>
                  <a:schemeClr val="bg1">
                    <a:lumMod val="85000"/>
                    <a:lumOff val="15000"/>
                  </a:schemeClr>
                </a:solidFill>
              </a:rPr>
              <a:t>WASM alongside JS/HTML/CSS</a:t>
            </a:r>
          </a:p>
        </p:txBody>
      </p:sp>
      <p:sp>
        <p:nvSpPr>
          <p:cNvPr id="44" name="Rounded Rectangle 43">
            <a:extLst>
              <a:ext uri="{FF2B5EF4-FFF2-40B4-BE49-F238E27FC236}">
                <a16:creationId xmlns:a16="http://schemas.microsoft.com/office/drawing/2014/main" id="{FEEFCA5D-A896-0647-9D8D-6F00B9DEA223}"/>
              </a:ext>
            </a:extLst>
          </p:cNvPr>
          <p:cNvSpPr/>
          <p:nvPr/>
        </p:nvSpPr>
        <p:spPr>
          <a:xfrm>
            <a:off x="3733801" y="2133600"/>
            <a:ext cx="7543799" cy="419100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pic>
        <p:nvPicPr>
          <p:cNvPr id="43" name="Picture 42">
            <a:extLst>
              <a:ext uri="{FF2B5EF4-FFF2-40B4-BE49-F238E27FC236}">
                <a16:creationId xmlns:a16="http://schemas.microsoft.com/office/drawing/2014/main" id="{1CD1844D-30B4-624E-8D28-A304616DE7AB}"/>
              </a:ext>
            </a:extLst>
          </p:cNvPr>
          <p:cNvPicPr>
            <a:picLocks noChangeAspect="1"/>
          </p:cNvPicPr>
          <p:nvPr/>
        </p:nvPicPr>
        <p:blipFill>
          <a:blip r:embed="rId4"/>
          <a:stretch>
            <a:fillRect/>
          </a:stretch>
        </p:blipFill>
        <p:spPr>
          <a:xfrm>
            <a:off x="4191002" y="1458687"/>
            <a:ext cx="806539" cy="806539"/>
          </a:xfrm>
          <a:prstGeom prst="rect">
            <a:avLst/>
          </a:prstGeom>
        </p:spPr>
      </p:pic>
      <p:pic>
        <p:nvPicPr>
          <p:cNvPr id="45" name="Picture 44">
            <a:extLst>
              <a:ext uri="{FF2B5EF4-FFF2-40B4-BE49-F238E27FC236}">
                <a16:creationId xmlns:a16="http://schemas.microsoft.com/office/drawing/2014/main" id="{05898B21-90D6-EF4E-99BA-E213EE0293D9}"/>
              </a:ext>
            </a:extLst>
          </p:cNvPr>
          <p:cNvPicPr>
            <a:picLocks noChangeAspect="1"/>
          </p:cNvPicPr>
          <p:nvPr/>
        </p:nvPicPr>
        <p:blipFill>
          <a:blip r:embed="rId5"/>
          <a:stretch>
            <a:fillRect/>
          </a:stretch>
        </p:blipFill>
        <p:spPr>
          <a:xfrm>
            <a:off x="6638646" y="2481283"/>
            <a:ext cx="2003411" cy="2003411"/>
          </a:xfrm>
          <a:prstGeom prst="rect">
            <a:avLst/>
          </a:prstGeom>
        </p:spPr>
      </p:pic>
      <p:sp>
        <p:nvSpPr>
          <p:cNvPr id="47" name="Rounded Rectangle 46">
            <a:extLst>
              <a:ext uri="{FF2B5EF4-FFF2-40B4-BE49-F238E27FC236}">
                <a16:creationId xmlns:a16="http://schemas.microsoft.com/office/drawing/2014/main" id="{9A5D3E44-87FE-4746-8D23-2F2DE3A1BDB2}"/>
              </a:ext>
            </a:extLst>
          </p:cNvPr>
          <p:cNvSpPr/>
          <p:nvPr/>
        </p:nvSpPr>
        <p:spPr>
          <a:xfrm>
            <a:off x="8815342" y="2296104"/>
            <a:ext cx="2071960" cy="2416752"/>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t>JS</a:t>
            </a:r>
          </a:p>
        </p:txBody>
      </p:sp>
      <p:sp>
        <p:nvSpPr>
          <p:cNvPr id="48" name="Rounded Rectangle 47">
            <a:extLst>
              <a:ext uri="{FF2B5EF4-FFF2-40B4-BE49-F238E27FC236}">
                <a16:creationId xmlns:a16="http://schemas.microsoft.com/office/drawing/2014/main" id="{185876FA-57DD-B845-806F-8E0D9ECEB6D8}"/>
              </a:ext>
            </a:extLst>
          </p:cNvPr>
          <p:cNvSpPr/>
          <p:nvPr/>
        </p:nvSpPr>
        <p:spPr>
          <a:xfrm>
            <a:off x="8851772" y="4933621"/>
            <a:ext cx="2071960" cy="1143000"/>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dirty="0"/>
              <a:t>CSS</a:t>
            </a:r>
          </a:p>
        </p:txBody>
      </p:sp>
      <p:sp>
        <p:nvSpPr>
          <p:cNvPr id="49" name="Rounded Rectangle 48">
            <a:extLst>
              <a:ext uri="{FF2B5EF4-FFF2-40B4-BE49-F238E27FC236}">
                <a16:creationId xmlns:a16="http://schemas.microsoft.com/office/drawing/2014/main" id="{61ACBD55-5343-614F-B7B2-EBCF8E7F988C}"/>
              </a:ext>
            </a:extLst>
          </p:cNvPr>
          <p:cNvSpPr/>
          <p:nvPr/>
        </p:nvSpPr>
        <p:spPr>
          <a:xfrm>
            <a:off x="6609446" y="4933621"/>
            <a:ext cx="2071960" cy="1143000"/>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a:t>HTML</a:t>
            </a:r>
          </a:p>
        </p:txBody>
      </p:sp>
      <p:sp>
        <p:nvSpPr>
          <p:cNvPr id="50" name="Right Arrow 49">
            <a:extLst>
              <a:ext uri="{FF2B5EF4-FFF2-40B4-BE49-F238E27FC236}">
                <a16:creationId xmlns:a16="http://schemas.microsoft.com/office/drawing/2014/main" id="{AC390F47-70E3-2343-AAAB-3046EF71E3CC}"/>
              </a:ext>
            </a:extLst>
          </p:cNvPr>
          <p:cNvSpPr/>
          <p:nvPr/>
        </p:nvSpPr>
        <p:spPr>
          <a:xfrm>
            <a:off x="3135019" y="3803240"/>
            <a:ext cx="1143000" cy="685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ight Arrow 51">
            <a:extLst>
              <a:ext uri="{FF2B5EF4-FFF2-40B4-BE49-F238E27FC236}">
                <a16:creationId xmlns:a16="http://schemas.microsoft.com/office/drawing/2014/main" id="{E95F80D3-5E37-3F43-9D7D-F9CEFB4D6756}"/>
              </a:ext>
            </a:extLst>
          </p:cNvPr>
          <p:cNvSpPr/>
          <p:nvPr/>
        </p:nvSpPr>
        <p:spPr>
          <a:xfrm>
            <a:off x="3135019" y="2504711"/>
            <a:ext cx="1143000" cy="685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ounded Rectangle 52">
            <a:extLst>
              <a:ext uri="{FF2B5EF4-FFF2-40B4-BE49-F238E27FC236}">
                <a16:creationId xmlns:a16="http://schemas.microsoft.com/office/drawing/2014/main" id="{DAA3E8FF-8DD0-C44A-8E8B-8656709DD164}"/>
              </a:ext>
            </a:extLst>
          </p:cNvPr>
          <p:cNvSpPr/>
          <p:nvPr/>
        </p:nvSpPr>
        <p:spPr>
          <a:xfrm>
            <a:off x="4322320" y="2296886"/>
            <a:ext cx="2071960" cy="114300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err="1"/>
              <a:t>MyBlazorClient.dll</a:t>
            </a:r>
            <a:endParaRPr lang="en-US" dirty="0"/>
          </a:p>
        </p:txBody>
      </p:sp>
      <p:sp>
        <p:nvSpPr>
          <p:cNvPr id="54" name="Rounded Rectangle 53">
            <a:extLst>
              <a:ext uri="{FF2B5EF4-FFF2-40B4-BE49-F238E27FC236}">
                <a16:creationId xmlns:a16="http://schemas.microsoft.com/office/drawing/2014/main" id="{7A3D9589-3308-4045-9CB1-AB8BADBE1174}"/>
              </a:ext>
            </a:extLst>
          </p:cNvPr>
          <p:cNvSpPr/>
          <p:nvPr/>
        </p:nvSpPr>
        <p:spPr>
          <a:xfrm>
            <a:off x="4322320" y="3536042"/>
            <a:ext cx="2071960" cy="114300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CN" dirty="0" err="1"/>
              <a:t>dotnet</a:t>
            </a:r>
            <a:r>
              <a:rPr lang="en-US" dirty="0" err="1"/>
              <a:t>.wasm</a:t>
            </a:r>
            <a:r>
              <a:rPr lang="en-US" dirty="0"/>
              <a:t> + Supporting files</a:t>
            </a:r>
          </a:p>
        </p:txBody>
      </p:sp>
      <p:sp>
        <p:nvSpPr>
          <p:cNvPr id="55" name="Rounded Rectangle 54">
            <a:extLst>
              <a:ext uri="{FF2B5EF4-FFF2-40B4-BE49-F238E27FC236}">
                <a16:creationId xmlns:a16="http://schemas.microsoft.com/office/drawing/2014/main" id="{3B8A0F25-02B9-A14D-A609-5C27AD642DA2}"/>
              </a:ext>
            </a:extLst>
          </p:cNvPr>
          <p:cNvSpPr/>
          <p:nvPr/>
        </p:nvSpPr>
        <p:spPr>
          <a:xfrm>
            <a:off x="4062320" y="4762500"/>
            <a:ext cx="2071960" cy="114300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Referenced Assemblies</a:t>
            </a:r>
          </a:p>
        </p:txBody>
      </p:sp>
      <p:sp>
        <p:nvSpPr>
          <p:cNvPr id="56" name="Rounded Rectangle 55">
            <a:extLst>
              <a:ext uri="{FF2B5EF4-FFF2-40B4-BE49-F238E27FC236}">
                <a16:creationId xmlns:a16="http://schemas.microsoft.com/office/drawing/2014/main" id="{5F10047A-CFE4-4A47-B750-1FEF66A854C3}"/>
              </a:ext>
            </a:extLst>
          </p:cNvPr>
          <p:cNvSpPr/>
          <p:nvPr/>
        </p:nvSpPr>
        <p:spPr>
          <a:xfrm>
            <a:off x="4214720" y="4914900"/>
            <a:ext cx="2071960" cy="114300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Referenced Assemblies</a:t>
            </a:r>
          </a:p>
        </p:txBody>
      </p:sp>
      <p:sp>
        <p:nvSpPr>
          <p:cNvPr id="57" name="Rounded Rectangle 56">
            <a:extLst>
              <a:ext uri="{FF2B5EF4-FFF2-40B4-BE49-F238E27FC236}">
                <a16:creationId xmlns:a16="http://schemas.microsoft.com/office/drawing/2014/main" id="{B14CF808-514F-1140-AF45-400093B9725B}"/>
              </a:ext>
            </a:extLst>
          </p:cNvPr>
          <p:cNvSpPr/>
          <p:nvPr/>
        </p:nvSpPr>
        <p:spPr>
          <a:xfrm>
            <a:off x="4367120" y="5067300"/>
            <a:ext cx="2071960" cy="114300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Referenced Assemblies</a:t>
            </a:r>
          </a:p>
        </p:txBody>
      </p:sp>
      <p:sp>
        <p:nvSpPr>
          <p:cNvPr id="51" name="Right Arrow 50">
            <a:extLst>
              <a:ext uri="{FF2B5EF4-FFF2-40B4-BE49-F238E27FC236}">
                <a16:creationId xmlns:a16="http://schemas.microsoft.com/office/drawing/2014/main" id="{A1C913BA-DF1D-E848-AF3D-409BEC39444E}"/>
              </a:ext>
            </a:extLst>
          </p:cNvPr>
          <p:cNvSpPr/>
          <p:nvPr/>
        </p:nvSpPr>
        <p:spPr>
          <a:xfrm>
            <a:off x="3144317" y="5238421"/>
            <a:ext cx="1143000" cy="685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63808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nodeType="clickEffect">
                                  <p:stCondLst>
                                    <p:cond delay="0"/>
                                  </p:stCondLst>
                                  <p:childTnLst>
                                    <p:set>
                                      <p:cBhvr>
                                        <p:cTn id="22" dur="1" fill="hold">
                                          <p:stCondLst>
                                            <p:cond delay="0"/>
                                          </p:stCondLst>
                                        </p:cTn>
                                        <p:tgtEl>
                                          <p:spTgt spid="43"/>
                                        </p:tgtEl>
                                        <p:attrNameLst>
                                          <p:attrName>style.visibility</p:attrName>
                                        </p:attrNameLst>
                                      </p:cBhvr>
                                      <p:to>
                                        <p:strVal val="visible"/>
                                      </p:to>
                                    </p:set>
                                    <p:animEffect transition="in" filter="dissolve">
                                      <p:cBhvr>
                                        <p:cTn id="23" dur="500"/>
                                        <p:tgtEl>
                                          <p:spTgt spid="43"/>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41"/>
                                        </p:tgtEl>
                                        <p:attrNameLst>
                                          <p:attrName>style.visibility</p:attrName>
                                        </p:attrNameLst>
                                      </p:cBhvr>
                                      <p:to>
                                        <p:strVal val="visible"/>
                                      </p:to>
                                    </p:set>
                                    <p:animEffect transition="in" filter="dissolve">
                                      <p:cBhvr>
                                        <p:cTn id="26" dur="500"/>
                                        <p:tgtEl>
                                          <p:spTgt spid="41"/>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52"/>
                                        </p:tgtEl>
                                        <p:attrNameLst>
                                          <p:attrName>style.visibility</p:attrName>
                                        </p:attrNameLst>
                                      </p:cBhvr>
                                      <p:to>
                                        <p:strVal val="visible"/>
                                      </p:to>
                                    </p:set>
                                    <p:animEffect transition="in" filter="dissolve">
                                      <p:cBhvr>
                                        <p:cTn id="29" dur="500"/>
                                        <p:tgtEl>
                                          <p:spTgt spid="52"/>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50"/>
                                        </p:tgtEl>
                                        <p:attrNameLst>
                                          <p:attrName>style.visibility</p:attrName>
                                        </p:attrNameLst>
                                      </p:cBhvr>
                                      <p:to>
                                        <p:strVal val="visible"/>
                                      </p:to>
                                    </p:set>
                                    <p:animEffect transition="in" filter="dissolve">
                                      <p:cBhvr>
                                        <p:cTn id="32" dur="500"/>
                                        <p:tgtEl>
                                          <p:spTgt spid="50"/>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51"/>
                                        </p:tgtEl>
                                        <p:attrNameLst>
                                          <p:attrName>style.visibility</p:attrName>
                                        </p:attrNameLst>
                                      </p:cBhvr>
                                      <p:to>
                                        <p:strVal val="visible"/>
                                      </p:to>
                                    </p:set>
                                    <p:animEffect transition="in" filter="dissolve">
                                      <p:cBhvr>
                                        <p:cTn id="35" dur="500"/>
                                        <p:tgtEl>
                                          <p:spTgt spid="51"/>
                                        </p:tgtEl>
                                      </p:cBhvr>
                                    </p:animEffect>
                                  </p:childTnLst>
                                </p:cTn>
                              </p:par>
                              <p:par>
                                <p:cTn id="36" presetID="9" presetClass="entr" presetSubtype="0" fill="hold" grpId="0" nodeType="withEffect">
                                  <p:stCondLst>
                                    <p:cond delay="0"/>
                                  </p:stCondLst>
                                  <p:childTnLst>
                                    <p:set>
                                      <p:cBhvr>
                                        <p:cTn id="37" dur="1" fill="hold">
                                          <p:stCondLst>
                                            <p:cond delay="0"/>
                                          </p:stCondLst>
                                        </p:cTn>
                                        <p:tgtEl>
                                          <p:spTgt spid="44"/>
                                        </p:tgtEl>
                                        <p:attrNameLst>
                                          <p:attrName>style.visibility</p:attrName>
                                        </p:attrNameLst>
                                      </p:cBhvr>
                                      <p:to>
                                        <p:strVal val="visible"/>
                                      </p:to>
                                    </p:set>
                                    <p:animEffect transition="in" filter="dissolve">
                                      <p:cBhvr>
                                        <p:cTn id="38" dur="500"/>
                                        <p:tgtEl>
                                          <p:spTgt spid="44"/>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53"/>
                                        </p:tgtEl>
                                        <p:attrNameLst>
                                          <p:attrName>style.visibility</p:attrName>
                                        </p:attrNameLst>
                                      </p:cBhvr>
                                      <p:to>
                                        <p:strVal val="visible"/>
                                      </p:to>
                                    </p:set>
                                    <p:animEffect transition="in" filter="dissolve">
                                      <p:cBhvr>
                                        <p:cTn id="41" dur="500"/>
                                        <p:tgtEl>
                                          <p:spTgt spid="53"/>
                                        </p:tgtEl>
                                      </p:cBhvr>
                                    </p:animEffect>
                                  </p:childTnLst>
                                </p:cTn>
                              </p:par>
                              <p:par>
                                <p:cTn id="42" presetID="9" presetClass="entr" presetSubtype="0" fill="hold" grpId="0" nodeType="withEffect">
                                  <p:stCondLst>
                                    <p:cond delay="0"/>
                                  </p:stCondLst>
                                  <p:childTnLst>
                                    <p:set>
                                      <p:cBhvr>
                                        <p:cTn id="43" dur="1" fill="hold">
                                          <p:stCondLst>
                                            <p:cond delay="0"/>
                                          </p:stCondLst>
                                        </p:cTn>
                                        <p:tgtEl>
                                          <p:spTgt spid="54"/>
                                        </p:tgtEl>
                                        <p:attrNameLst>
                                          <p:attrName>style.visibility</p:attrName>
                                        </p:attrNameLst>
                                      </p:cBhvr>
                                      <p:to>
                                        <p:strVal val="visible"/>
                                      </p:to>
                                    </p:set>
                                    <p:animEffect transition="in" filter="dissolve">
                                      <p:cBhvr>
                                        <p:cTn id="44" dur="500"/>
                                        <p:tgtEl>
                                          <p:spTgt spid="54"/>
                                        </p:tgtEl>
                                      </p:cBhvr>
                                    </p:animEffect>
                                  </p:childTnLst>
                                </p:cTn>
                              </p:par>
                              <p:par>
                                <p:cTn id="45" presetID="9" presetClass="entr" presetSubtype="0" fill="hold" grpId="0" nodeType="withEffect">
                                  <p:stCondLst>
                                    <p:cond delay="0"/>
                                  </p:stCondLst>
                                  <p:childTnLst>
                                    <p:set>
                                      <p:cBhvr>
                                        <p:cTn id="46" dur="1" fill="hold">
                                          <p:stCondLst>
                                            <p:cond delay="0"/>
                                          </p:stCondLst>
                                        </p:cTn>
                                        <p:tgtEl>
                                          <p:spTgt spid="55"/>
                                        </p:tgtEl>
                                        <p:attrNameLst>
                                          <p:attrName>style.visibility</p:attrName>
                                        </p:attrNameLst>
                                      </p:cBhvr>
                                      <p:to>
                                        <p:strVal val="visible"/>
                                      </p:to>
                                    </p:set>
                                    <p:animEffect transition="in" filter="dissolve">
                                      <p:cBhvr>
                                        <p:cTn id="47" dur="500"/>
                                        <p:tgtEl>
                                          <p:spTgt spid="55"/>
                                        </p:tgtEl>
                                      </p:cBhvr>
                                    </p:animEffect>
                                  </p:childTnLst>
                                </p:cTn>
                              </p:par>
                              <p:par>
                                <p:cTn id="48" presetID="9" presetClass="entr" presetSubtype="0" fill="hold" grpId="0" nodeType="withEffect">
                                  <p:stCondLst>
                                    <p:cond delay="0"/>
                                  </p:stCondLst>
                                  <p:childTnLst>
                                    <p:set>
                                      <p:cBhvr>
                                        <p:cTn id="49" dur="1" fill="hold">
                                          <p:stCondLst>
                                            <p:cond delay="0"/>
                                          </p:stCondLst>
                                        </p:cTn>
                                        <p:tgtEl>
                                          <p:spTgt spid="56"/>
                                        </p:tgtEl>
                                        <p:attrNameLst>
                                          <p:attrName>style.visibility</p:attrName>
                                        </p:attrNameLst>
                                      </p:cBhvr>
                                      <p:to>
                                        <p:strVal val="visible"/>
                                      </p:to>
                                    </p:set>
                                    <p:animEffect transition="in" filter="dissolve">
                                      <p:cBhvr>
                                        <p:cTn id="50" dur="500"/>
                                        <p:tgtEl>
                                          <p:spTgt spid="56"/>
                                        </p:tgtEl>
                                      </p:cBhvr>
                                    </p:animEffect>
                                  </p:childTnLst>
                                </p:cTn>
                              </p:par>
                              <p:par>
                                <p:cTn id="51" presetID="9" presetClass="entr" presetSubtype="0" fill="hold" grpId="0" nodeType="withEffect">
                                  <p:stCondLst>
                                    <p:cond delay="0"/>
                                  </p:stCondLst>
                                  <p:childTnLst>
                                    <p:set>
                                      <p:cBhvr>
                                        <p:cTn id="52" dur="1" fill="hold">
                                          <p:stCondLst>
                                            <p:cond delay="0"/>
                                          </p:stCondLst>
                                        </p:cTn>
                                        <p:tgtEl>
                                          <p:spTgt spid="57"/>
                                        </p:tgtEl>
                                        <p:attrNameLst>
                                          <p:attrName>style.visibility</p:attrName>
                                        </p:attrNameLst>
                                      </p:cBhvr>
                                      <p:to>
                                        <p:strVal val="visible"/>
                                      </p:to>
                                    </p:set>
                                    <p:animEffect transition="in" filter="dissolve">
                                      <p:cBhvr>
                                        <p:cTn id="53" dur="500"/>
                                        <p:tgtEl>
                                          <p:spTgt spid="57"/>
                                        </p:tgtEl>
                                      </p:cBhvr>
                                    </p:animEffec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nodeType="clickEffect">
                                  <p:stCondLst>
                                    <p:cond delay="0"/>
                                  </p:stCondLst>
                                  <p:childTnLst>
                                    <p:set>
                                      <p:cBhvr>
                                        <p:cTn id="57" dur="1" fill="hold">
                                          <p:stCondLst>
                                            <p:cond delay="0"/>
                                          </p:stCondLst>
                                        </p:cTn>
                                        <p:tgtEl>
                                          <p:spTgt spid="45"/>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grpId="0" nodeType="clickEffect">
                                  <p:stCondLst>
                                    <p:cond delay="0"/>
                                  </p:stCondLst>
                                  <p:childTnLst>
                                    <p:set>
                                      <p:cBhvr>
                                        <p:cTn id="61" dur="1" fill="hold">
                                          <p:stCondLst>
                                            <p:cond delay="0"/>
                                          </p:stCondLst>
                                        </p:cTn>
                                        <p:tgtEl>
                                          <p:spTgt spid="42"/>
                                        </p:tgtEl>
                                        <p:attrNameLst>
                                          <p:attrName>style.visibility</p:attrName>
                                        </p:attrNameLst>
                                      </p:cBhvr>
                                      <p:to>
                                        <p:strVal val="visible"/>
                                      </p:to>
                                    </p:set>
                                  </p:childTnLst>
                                </p:cTn>
                              </p:par>
                              <p:par>
                                <p:cTn id="62" presetID="1" presetClass="entr" presetSubtype="0" fill="hold" grpId="0" nodeType="withEffect">
                                  <p:stCondLst>
                                    <p:cond delay="0"/>
                                  </p:stCondLst>
                                  <p:childTnLst>
                                    <p:set>
                                      <p:cBhvr>
                                        <p:cTn id="63" dur="1" fill="hold">
                                          <p:stCondLst>
                                            <p:cond delay="0"/>
                                          </p:stCondLst>
                                        </p:cTn>
                                        <p:tgtEl>
                                          <p:spTgt spid="47"/>
                                        </p:tgtEl>
                                        <p:attrNameLst>
                                          <p:attrName>style.visibility</p:attrName>
                                        </p:attrNameLst>
                                      </p:cBhvr>
                                      <p:to>
                                        <p:strVal val="visible"/>
                                      </p:to>
                                    </p:set>
                                  </p:childTnLst>
                                </p:cTn>
                              </p:par>
                              <p:par>
                                <p:cTn id="64" presetID="1" presetClass="entr" presetSubtype="0" fill="hold" grpId="0" nodeType="withEffect">
                                  <p:stCondLst>
                                    <p:cond delay="0"/>
                                  </p:stCondLst>
                                  <p:childTnLst>
                                    <p:set>
                                      <p:cBhvr>
                                        <p:cTn id="65" dur="1" fill="hold">
                                          <p:stCondLst>
                                            <p:cond delay="0"/>
                                          </p:stCondLst>
                                        </p:cTn>
                                        <p:tgtEl>
                                          <p:spTgt spid="49"/>
                                        </p:tgtEl>
                                        <p:attrNameLst>
                                          <p:attrName>style.visibility</p:attrName>
                                        </p:attrNameLst>
                                      </p:cBhvr>
                                      <p:to>
                                        <p:strVal val="visible"/>
                                      </p:to>
                                    </p:set>
                                  </p:childTnLst>
                                </p:cTn>
                              </p:par>
                              <p:par>
                                <p:cTn id="66" presetID="1" presetClass="entr" presetSubtype="0" fill="hold" grpId="0" nodeType="withEffect">
                                  <p:stCondLst>
                                    <p:cond delay="0"/>
                                  </p:stCondLst>
                                  <p:childTnLst>
                                    <p:set>
                                      <p:cBhvr>
                                        <p:cTn id="67"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P spid="35" grpId="0" animBg="1"/>
      <p:bldP spid="36" grpId="0" animBg="1"/>
      <p:bldP spid="37" grpId="0" animBg="1"/>
      <p:bldP spid="40" grpId="0"/>
      <p:bldP spid="41" grpId="0"/>
      <p:bldP spid="42" grpId="0"/>
      <p:bldP spid="44" grpId="0" animBg="1"/>
      <p:bldP spid="47" grpId="0" animBg="1"/>
      <p:bldP spid="48" grpId="0" animBg="1"/>
      <p:bldP spid="49" grpId="0" animBg="1"/>
      <p:bldP spid="50" grpId="0" animBg="1"/>
      <p:bldP spid="52" grpId="0" animBg="1"/>
      <p:bldP spid="53" grpId="0" animBg="1"/>
      <p:bldP spid="54" grpId="0" animBg="1"/>
      <p:bldP spid="55" grpId="0" animBg="1"/>
      <p:bldP spid="56" grpId="0" animBg="1"/>
      <p:bldP spid="57" grpId="0" animBg="1"/>
      <p:bldP spid="51"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D8F0B3A-F09A-4956-879D-D3AD55ADC595}"/>
              </a:ext>
            </a:extLst>
          </p:cNvPr>
          <p:cNvSpPr>
            <a:spLocks noGrp="1"/>
          </p:cNvSpPr>
          <p:nvPr>
            <p:ph type="body" sz="quarter" idx="10"/>
          </p:nvPr>
        </p:nvSpPr>
        <p:spPr>
          <a:xfrm>
            <a:off x="269239" y="1189177"/>
            <a:ext cx="11653523" cy="2055114"/>
          </a:xfrm>
        </p:spPr>
        <p:txBody>
          <a:bodyPr/>
          <a:lstStyle/>
          <a:p>
            <a:r>
              <a:rPr lang="zh-CN" altLang="en-US" dirty="0"/>
              <a:t>访问</a:t>
            </a:r>
            <a:r>
              <a:rPr lang="en-US" altLang="zh-CN" dirty="0" err="1"/>
              <a:t>Blazor</a:t>
            </a:r>
            <a:r>
              <a:rPr lang="zh-CN" altLang="en-US" dirty="0"/>
              <a:t>网站 </a:t>
            </a:r>
            <a:r>
              <a:rPr lang="en-US" dirty="0">
                <a:hlinkClick r:id="rId2"/>
              </a:rPr>
              <a:t>https://blazor.net</a:t>
            </a:r>
            <a:r>
              <a:rPr lang="en-US" dirty="0"/>
              <a:t> </a:t>
            </a:r>
          </a:p>
          <a:p>
            <a:r>
              <a:rPr lang="zh-CN" altLang="en-US" dirty="0"/>
              <a:t>安装</a:t>
            </a:r>
            <a:r>
              <a:rPr lang="en-US" dirty="0"/>
              <a:t> .NET Core 3.1</a:t>
            </a:r>
          </a:p>
          <a:p>
            <a:r>
              <a:rPr lang="zh-CN" altLang="en-US" dirty="0"/>
              <a:t>安装</a:t>
            </a:r>
            <a:r>
              <a:rPr lang="en-US" dirty="0"/>
              <a:t>   </a:t>
            </a:r>
            <a:r>
              <a:rPr lang="en-US" dirty="0" err="1"/>
              <a:t>Blazor</a:t>
            </a:r>
            <a:r>
              <a:rPr lang="en-US" dirty="0"/>
              <a:t> </a:t>
            </a:r>
            <a:r>
              <a:rPr lang="en-US" dirty="0" err="1"/>
              <a:t>WebAssembly</a:t>
            </a:r>
            <a:r>
              <a:rPr lang="en-US" dirty="0"/>
              <a:t> </a:t>
            </a:r>
            <a:r>
              <a:rPr lang="zh-CN" altLang="en-US" dirty="0"/>
              <a:t>模板</a:t>
            </a:r>
            <a:endParaRPr lang="en-US" dirty="0"/>
          </a:p>
        </p:txBody>
      </p:sp>
      <p:sp>
        <p:nvSpPr>
          <p:cNvPr id="2" name="Title 1">
            <a:extLst>
              <a:ext uri="{FF2B5EF4-FFF2-40B4-BE49-F238E27FC236}">
                <a16:creationId xmlns:a16="http://schemas.microsoft.com/office/drawing/2014/main" id="{32DB7541-2400-4E91-A449-A405CB147C9A}"/>
              </a:ext>
            </a:extLst>
          </p:cNvPr>
          <p:cNvSpPr>
            <a:spLocks noGrp="1"/>
          </p:cNvSpPr>
          <p:nvPr>
            <p:ph type="title"/>
          </p:nvPr>
        </p:nvSpPr>
        <p:spPr/>
        <p:txBody>
          <a:bodyPr/>
          <a:lstStyle/>
          <a:p>
            <a:r>
              <a:rPr lang="zh-CN" altLang="en-US" dirty="0"/>
              <a:t>开始使用 </a:t>
            </a:r>
            <a:r>
              <a:rPr lang="en-US" dirty="0" err="1"/>
              <a:t>Blazor</a:t>
            </a:r>
            <a:endParaRPr lang="en-US" dirty="0"/>
          </a:p>
        </p:txBody>
      </p:sp>
      <p:grpSp>
        <p:nvGrpSpPr>
          <p:cNvPr id="8" name="Group 7">
            <a:extLst>
              <a:ext uri="{FF2B5EF4-FFF2-40B4-BE49-F238E27FC236}">
                <a16:creationId xmlns:a16="http://schemas.microsoft.com/office/drawing/2014/main" id="{B993F140-5AAC-4AC5-B164-648A1A660FB6}"/>
              </a:ext>
            </a:extLst>
          </p:cNvPr>
          <p:cNvGrpSpPr/>
          <p:nvPr/>
        </p:nvGrpSpPr>
        <p:grpSpPr>
          <a:xfrm>
            <a:off x="867230" y="3358141"/>
            <a:ext cx="2742147" cy="2911462"/>
            <a:chOff x="867230" y="3358141"/>
            <a:chExt cx="2742147" cy="2911462"/>
          </a:xfrm>
        </p:grpSpPr>
        <p:pic>
          <p:nvPicPr>
            <p:cNvPr id="1028" name="Picture 4" descr="See the source image">
              <a:extLst>
                <a:ext uri="{FF2B5EF4-FFF2-40B4-BE49-F238E27FC236}">
                  <a16:creationId xmlns:a16="http://schemas.microsoft.com/office/drawing/2014/main" id="{5ADCCA6C-99DA-4F04-A236-CBFADBF736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7230" y="3358141"/>
              <a:ext cx="2742147" cy="214214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2411A1A6-E7F2-470A-AFF8-D85E6CCA6168}"/>
                </a:ext>
              </a:extLst>
            </p:cNvPr>
            <p:cNvSpPr txBox="1"/>
            <p:nvPr/>
          </p:nvSpPr>
          <p:spPr>
            <a:xfrm>
              <a:off x="1174550" y="5232396"/>
              <a:ext cx="2127506" cy="1037207"/>
            </a:xfrm>
            <a:prstGeom prst="rect">
              <a:avLst/>
            </a:prstGeom>
            <a:noFill/>
          </p:spPr>
          <p:txBody>
            <a:bodyPr wrap="none" lIns="182880" tIns="146304" rIns="182880" bIns="146304" rtlCol="0">
              <a:spAutoFit/>
            </a:bodyPr>
            <a:lstStyle/>
            <a:p>
              <a:pPr algn="ctr">
                <a:lnSpc>
                  <a:spcPct val="90000"/>
                </a:lnSpc>
                <a:spcAft>
                  <a:spcPts val="600"/>
                </a:spcAft>
              </a:pPr>
              <a:r>
                <a:rPr lang="en-US" sz="2400">
                  <a:gradFill>
                    <a:gsLst>
                      <a:gs pos="2917">
                        <a:schemeClr val="tx1"/>
                      </a:gs>
                      <a:gs pos="30000">
                        <a:schemeClr val="tx1"/>
                      </a:gs>
                    </a:gsLst>
                    <a:lin ang="5400000" scaled="0"/>
                  </a:gradFill>
                </a:rPr>
                <a:t>Visual Studio</a:t>
              </a:r>
            </a:p>
            <a:p>
              <a:pPr algn="ctr">
                <a:lnSpc>
                  <a:spcPct val="90000"/>
                </a:lnSpc>
                <a:spcAft>
                  <a:spcPts val="600"/>
                </a:spcAft>
              </a:pPr>
              <a:r>
                <a:rPr lang="en-US" sz="2400">
                  <a:gradFill>
                    <a:gsLst>
                      <a:gs pos="2917">
                        <a:schemeClr val="tx1"/>
                      </a:gs>
                      <a:gs pos="30000">
                        <a:schemeClr val="tx1"/>
                      </a:gs>
                    </a:gsLst>
                    <a:lin ang="5400000" scaled="0"/>
                  </a:gradFill>
                </a:rPr>
                <a:t>2019 16.4</a:t>
              </a:r>
            </a:p>
          </p:txBody>
        </p:sp>
      </p:grpSp>
      <p:grpSp>
        <p:nvGrpSpPr>
          <p:cNvPr id="9" name="Group 8">
            <a:extLst>
              <a:ext uri="{FF2B5EF4-FFF2-40B4-BE49-F238E27FC236}">
                <a16:creationId xmlns:a16="http://schemas.microsoft.com/office/drawing/2014/main" id="{94CDD142-7CC7-4B71-9A73-3494FE7453F1}"/>
              </a:ext>
            </a:extLst>
          </p:cNvPr>
          <p:cNvGrpSpPr/>
          <p:nvPr/>
        </p:nvGrpSpPr>
        <p:grpSpPr>
          <a:xfrm>
            <a:off x="4323355" y="3626031"/>
            <a:ext cx="3257623" cy="2675992"/>
            <a:chOff x="4323355" y="3626031"/>
            <a:chExt cx="3257623" cy="2675992"/>
          </a:xfrm>
        </p:grpSpPr>
        <p:pic>
          <p:nvPicPr>
            <p:cNvPr id="6" name="Graphic 5">
              <a:extLst>
                <a:ext uri="{FF2B5EF4-FFF2-40B4-BE49-F238E27FC236}">
                  <a16:creationId xmlns:a16="http://schemas.microsoft.com/office/drawing/2014/main" id="{DA2EC16E-6F38-41D4-BC62-785C7EAA693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153348" y="3626031"/>
              <a:ext cx="1515439" cy="1606365"/>
            </a:xfrm>
            <a:prstGeom prst="rect">
              <a:avLst/>
            </a:prstGeom>
          </p:spPr>
        </p:pic>
        <p:sp>
          <p:nvSpPr>
            <p:cNvPr id="12" name="TextBox 11">
              <a:extLst>
                <a:ext uri="{FF2B5EF4-FFF2-40B4-BE49-F238E27FC236}">
                  <a16:creationId xmlns:a16="http://schemas.microsoft.com/office/drawing/2014/main" id="{2D5D8334-D67C-410A-8718-53B27FD489BC}"/>
                </a:ext>
              </a:extLst>
            </p:cNvPr>
            <p:cNvSpPr txBox="1"/>
            <p:nvPr/>
          </p:nvSpPr>
          <p:spPr>
            <a:xfrm>
              <a:off x="4323355" y="5264816"/>
              <a:ext cx="3257623" cy="1037207"/>
            </a:xfrm>
            <a:prstGeom prst="rect">
              <a:avLst/>
            </a:prstGeom>
            <a:noFill/>
          </p:spPr>
          <p:txBody>
            <a:bodyPr wrap="none" lIns="182880" tIns="146304" rIns="182880" bIns="146304" rtlCol="0">
              <a:spAutoFit/>
            </a:bodyPr>
            <a:lstStyle/>
            <a:p>
              <a:pPr algn="ctr">
                <a:lnSpc>
                  <a:spcPct val="90000"/>
                </a:lnSpc>
                <a:spcAft>
                  <a:spcPts val="600"/>
                </a:spcAft>
              </a:pPr>
              <a:r>
                <a:rPr lang="en-US" sz="2400">
                  <a:gradFill>
                    <a:gsLst>
                      <a:gs pos="2917">
                        <a:schemeClr val="tx1"/>
                      </a:gs>
                      <a:gs pos="30000">
                        <a:schemeClr val="tx1"/>
                      </a:gs>
                    </a:gsLst>
                    <a:lin ang="5400000" scaled="0"/>
                  </a:gradFill>
                </a:rPr>
                <a:t>Visual Studio for Mac</a:t>
              </a:r>
            </a:p>
            <a:p>
              <a:pPr algn="ctr">
                <a:lnSpc>
                  <a:spcPct val="90000"/>
                </a:lnSpc>
                <a:spcAft>
                  <a:spcPts val="600"/>
                </a:spcAft>
              </a:pPr>
              <a:r>
                <a:rPr lang="en-US" sz="2400">
                  <a:gradFill>
                    <a:gsLst>
                      <a:gs pos="2917">
                        <a:schemeClr val="tx1"/>
                      </a:gs>
                      <a:gs pos="30000">
                        <a:schemeClr val="tx1"/>
                      </a:gs>
                    </a:gsLst>
                    <a:lin ang="5400000" scaled="0"/>
                  </a:gradFill>
                </a:rPr>
                <a:t>8.4</a:t>
              </a:r>
            </a:p>
          </p:txBody>
        </p:sp>
      </p:grpSp>
      <p:grpSp>
        <p:nvGrpSpPr>
          <p:cNvPr id="10" name="Group 9">
            <a:extLst>
              <a:ext uri="{FF2B5EF4-FFF2-40B4-BE49-F238E27FC236}">
                <a16:creationId xmlns:a16="http://schemas.microsoft.com/office/drawing/2014/main" id="{552DCD53-2134-4032-AEFF-F787E1DA50D8}"/>
              </a:ext>
            </a:extLst>
          </p:cNvPr>
          <p:cNvGrpSpPr/>
          <p:nvPr/>
        </p:nvGrpSpPr>
        <p:grpSpPr>
          <a:xfrm>
            <a:off x="8164599" y="3735140"/>
            <a:ext cx="2925802" cy="2566882"/>
            <a:chOff x="8164599" y="3735140"/>
            <a:chExt cx="2925802" cy="2566882"/>
          </a:xfrm>
        </p:grpSpPr>
        <p:pic>
          <p:nvPicPr>
            <p:cNvPr id="1032" name="Picture 8" descr="See the source image">
              <a:extLst>
                <a:ext uri="{FF2B5EF4-FFF2-40B4-BE49-F238E27FC236}">
                  <a16:creationId xmlns:a16="http://schemas.microsoft.com/office/drawing/2014/main" id="{DD9006E8-96DF-4664-A538-2B6EB9ABFBA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753585" y="3735140"/>
              <a:ext cx="1388146" cy="1388146"/>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592D1BDD-CBC3-4699-9427-AD1B0595303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781610" y="4271011"/>
              <a:ext cx="720241" cy="720241"/>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54055984-B0CC-4C37-A0F8-B8FC2C9D458B}"/>
                </a:ext>
              </a:extLst>
            </p:cNvPr>
            <p:cNvSpPr txBox="1"/>
            <p:nvPr/>
          </p:nvSpPr>
          <p:spPr>
            <a:xfrm>
              <a:off x="8164599" y="5264815"/>
              <a:ext cx="2925802" cy="1037207"/>
            </a:xfrm>
            <a:prstGeom prst="rect">
              <a:avLst/>
            </a:prstGeom>
            <a:noFill/>
          </p:spPr>
          <p:txBody>
            <a:bodyPr wrap="none" lIns="182880" tIns="146304" rIns="182880" bIns="146304" rtlCol="0">
              <a:spAutoFit/>
            </a:bodyPr>
            <a:lstStyle/>
            <a:p>
              <a:pPr algn="ctr">
                <a:lnSpc>
                  <a:spcPct val="90000"/>
                </a:lnSpc>
                <a:spcAft>
                  <a:spcPts val="600"/>
                </a:spcAft>
              </a:pPr>
              <a:r>
                <a:rPr lang="en-US" sz="2400">
                  <a:gradFill>
                    <a:gsLst>
                      <a:gs pos="2917">
                        <a:schemeClr val="tx1"/>
                      </a:gs>
                      <a:gs pos="30000">
                        <a:schemeClr val="tx1"/>
                      </a:gs>
                    </a:gsLst>
                    <a:lin ang="5400000" scaled="0"/>
                  </a:gradFill>
                </a:rPr>
                <a:t>Visual Studio Code</a:t>
              </a:r>
            </a:p>
            <a:p>
              <a:pPr algn="ctr">
                <a:lnSpc>
                  <a:spcPct val="90000"/>
                </a:lnSpc>
                <a:spcAft>
                  <a:spcPts val="600"/>
                </a:spcAft>
              </a:pPr>
              <a:r>
                <a:rPr lang="en-US" sz="2400">
                  <a:gradFill>
                    <a:gsLst>
                      <a:gs pos="2917">
                        <a:schemeClr val="tx1"/>
                      </a:gs>
                      <a:gs pos="30000">
                        <a:schemeClr val="tx1"/>
                      </a:gs>
                    </a:gsLst>
                    <a:lin ang="5400000" scaled="0"/>
                  </a:gradFill>
                </a:rPr>
                <a:t>+ C# extension</a:t>
              </a:r>
            </a:p>
          </p:txBody>
        </p:sp>
      </p:grpSp>
    </p:spTree>
    <p:extLst>
      <p:ext uri="{BB962C8B-B14F-4D97-AF65-F5344CB8AC3E}">
        <p14:creationId xmlns:p14="http://schemas.microsoft.com/office/powerpoint/2010/main" val="23250062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5786BD-2E1A-4055-83EA-EE76419AB208}"/>
              </a:ext>
            </a:extLst>
          </p:cNvPr>
          <p:cNvSpPr>
            <a:spLocks noGrp="1"/>
          </p:cNvSpPr>
          <p:nvPr>
            <p:ph type="title"/>
          </p:nvPr>
        </p:nvSpPr>
        <p:spPr/>
        <p:txBody>
          <a:bodyPr/>
          <a:lstStyle/>
          <a:p>
            <a:r>
              <a:rPr lang="en-US" dirty="0" err="1"/>
              <a:t>Blazor</a:t>
            </a:r>
            <a:r>
              <a:rPr lang="en-US" dirty="0"/>
              <a:t> </a:t>
            </a:r>
            <a:r>
              <a:rPr lang="zh-CN" altLang="en-US" dirty="0"/>
              <a:t>实战</a:t>
            </a:r>
            <a:endParaRPr lang="en-US" dirty="0"/>
          </a:p>
        </p:txBody>
      </p:sp>
    </p:spTree>
    <p:extLst>
      <p:ext uri="{BB962C8B-B14F-4D97-AF65-F5344CB8AC3E}">
        <p14:creationId xmlns:p14="http://schemas.microsoft.com/office/powerpoint/2010/main" val="283537628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B877A0-827C-4870-9BE4-30D5C787E7B9}"/>
              </a:ext>
            </a:extLst>
          </p:cNvPr>
          <p:cNvSpPr>
            <a:spLocks noGrp="1"/>
          </p:cNvSpPr>
          <p:nvPr>
            <p:ph type="title" idx="4294967295"/>
          </p:nvPr>
        </p:nvSpPr>
        <p:spPr>
          <a:xfrm>
            <a:off x="536575" y="288925"/>
            <a:ext cx="11655425" cy="900113"/>
          </a:xfrm>
        </p:spPr>
        <p:txBody>
          <a:bodyPr/>
          <a:lstStyle/>
          <a:p>
            <a:r>
              <a:rPr lang="zh-CN" altLang="en-US" sz="4710" dirty="0">
                <a:solidFill>
                  <a:schemeClr val="bg1"/>
                </a:solidFill>
              </a:rPr>
              <a:t>使用</a:t>
            </a:r>
            <a:r>
              <a:rPr lang="en-US" sz="4710" dirty="0">
                <a:solidFill>
                  <a:schemeClr val="bg1"/>
                </a:solidFill>
              </a:rPr>
              <a:t> </a:t>
            </a:r>
            <a:r>
              <a:rPr lang="en-US" sz="4710" dirty="0" err="1">
                <a:solidFill>
                  <a:schemeClr val="bg1"/>
                </a:solidFill>
              </a:rPr>
              <a:t>Blazor</a:t>
            </a:r>
            <a:r>
              <a:rPr lang="en-US" sz="4710" dirty="0">
                <a:solidFill>
                  <a:schemeClr val="bg1"/>
                </a:solidFill>
              </a:rPr>
              <a:t> </a:t>
            </a:r>
            <a:r>
              <a:rPr lang="zh-CN" altLang="en-US" sz="4710" dirty="0">
                <a:solidFill>
                  <a:schemeClr val="bg1"/>
                </a:solidFill>
              </a:rPr>
              <a:t>构建你的披萨网店界面</a:t>
            </a:r>
            <a:endParaRPr lang="en-US" sz="4710" dirty="0">
              <a:solidFill>
                <a:schemeClr val="bg1"/>
              </a:solidFill>
            </a:endParaRPr>
          </a:p>
        </p:txBody>
      </p:sp>
      <p:sp>
        <p:nvSpPr>
          <p:cNvPr id="3" name="TextBox 2">
            <a:extLst>
              <a:ext uri="{FF2B5EF4-FFF2-40B4-BE49-F238E27FC236}">
                <a16:creationId xmlns:a16="http://schemas.microsoft.com/office/drawing/2014/main" id="{E3A78164-DD10-4BA5-8236-D206CED3B957}"/>
              </a:ext>
            </a:extLst>
          </p:cNvPr>
          <p:cNvSpPr txBox="1"/>
          <p:nvPr/>
        </p:nvSpPr>
        <p:spPr>
          <a:xfrm>
            <a:off x="308646" y="5885793"/>
            <a:ext cx="11574707" cy="794064"/>
          </a:xfrm>
          <a:prstGeom prst="rect">
            <a:avLst/>
          </a:prstGeom>
          <a:noFill/>
        </p:spPr>
        <p:txBody>
          <a:bodyPr wrap="none" lIns="182880" tIns="146304" rIns="182880" bIns="146304" rtlCol="0">
            <a:spAutoFit/>
          </a:bodyPr>
          <a:lstStyle/>
          <a:p>
            <a:pPr>
              <a:lnSpc>
                <a:spcPct val="90000"/>
              </a:lnSpc>
              <a:spcAft>
                <a:spcPts val="600"/>
              </a:spcAft>
            </a:pPr>
            <a:r>
              <a:rPr lang="en-US" sz="3600" dirty="0">
                <a:solidFill>
                  <a:schemeClr val="accent2">
                    <a:lumMod val="40000"/>
                    <a:lumOff val="60000"/>
                  </a:schemeClr>
                </a:solidFill>
                <a:latin typeface="Segoe UI Light" panose="020B0502040204020203" pitchFamily="34" charset="0"/>
                <a:cs typeface="Segoe UI Light" panose="020B0502040204020203" pitchFamily="34" charset="0"/>
              </a:rPr>
              <a:t>https://github.com/BlazorHub/blazor-workshop/tree/zhcn</a:t>
            </a:r>
            <a:endParaRPr lang="en-US" sz="3600" dirty="0">
              <a:solidFill>
                <a:schemeClr val="accent2">
                  <a:lumMod val="40000"/>
                  <a:lumOff val="60000"/>
                </a:schemeClr>
              </a:solidFill>
            </a:endParaRPr>
          </a:p>
        </p:txBody>
      </p:sp>
      <p:pic>
        <p:nvPicPr>
          <p:cNvPr id="4" name="Picture 3">
            <a:extLst>
              <a:ext uri="{FF2B5EF4-FFF2-40B4-BE49-F238E27FC236}">
                <a16:creationId xmlns:a16="http://schemas.microsoft.com/office/drawing/2014/main" id="{87BD574B-45C9-4A17-B8DA-D721FD9A04E1}"/>
              </a:ext>
            </a:extLst>
          </p:cNvPr>
          <p:cNvPicPr>
            <a:picLocks noChangeAspect="1"/>
          </p:cNvPicPr>
          <p:nvPr/>
        </p:nvPicPr>
        <p:blipFill>
          <a:blip r:embed="rId3"/>
          <a:stretch>
            <a:fillRect/>
          </a:stretch>
        </p:blipFill>
        <p:spPr>
          <a:xfrm>
            <a:off x="1886521" y="1343583"/>
            <a:ext cx="8418958" cy="4542210"/>
          </a:xfrm>
          <a:prstGeom prst="rect">
            <a:avLst/>
          </a:prstGeom>
        </p:spPr>
      </p:pic>
    </p:spTree>
    <p:extLst>
      <p:ext uri="{BB962C8B-B14F-4D97-AF65-F5344CB8AC3E}">
        <p14:creationId xmlns:p14="http://schemas.microsoft.com/office/powerpoint/2010/main" val="3663554463"/>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011A223-CA79-43EE-88F2-84E503942684}"/>
              </a:ext>
            </a:extLst>
          </p:cNvPr>
          <p:cNvSpPr>
            <a:spLocks noGrp="1"/>
          </p:cNvSpPr>
          <p:nvPr>
            <p:ph type="body" sz="quarter" idx="10"/>
          </p:nvPr>
        </p:nvSpPr>
        <p:spPr>
          <a:xfrm>
            <a:off x="269239" y="1189177"/>
            <a:ext cx="11653523" cy="4505849"/>
          </a:xfrm>
        </p:spPr>
        <p:txBody>
          <a:bodyPr/>
          <a:lstStyle/>
          <a:p>
            <a:r>
              <a:rPr lang="zh-CN" altLang="en-US" sz="2400" dirty="0">
                <a:latin typeface="+mn-ea"/>
              </a:rPr>
              <a:t>测试活动的客户端交互延迟 </a:t>
            </a:r>
            <a:r>
              <a:rPr lang="en-US" sz="2400" dirty="0">
                <a:latin typeface="+mn-ea"/>
              </a:rPr>
              <a:t>(&lt;200ms)  </a:t>
            </a:r>
          </a:p>
          <a:p>
            <a:pPr marL="0" indent="0">
              <a:buNone/>
            </a:pPr>
            <a:endParaRPr lang="en-US" sz="2400" dirty="0">
              <a:latin typeface="+mn-ea"/>
            </a:endParaRPr>
          </a:p>
          <a:p>
            <a:endParaRPr lang="en-US" sz="2400" dirty="0">
              <a:latin typeface="+mn-ea"/>
            </a:endParaRPr>
          </a:p>
          <a:p>
            <a:endParaRPr lang="en-US" sz="2400" dirty="0">
              <a:latin typeface="+mn-ea"/>
            </a:endParaRPr>
          </a:p>
          <a:p>
            <a:r>
              <a:rPr lang="zh-CN" altLang="en-US" sz="2400" dirty="0">
                <a:latin typeface="+mn-ea"/>
              </a:rPr>
              <a:t>可用内存是主要瓶颈，不要每个用户加载几万条数据</a:t>
            </a:r>
            <a:endParaRPr lang="en-US" sz="2400" dirty="0">
              <a:latin typeface="+mn-ea"/>
            </a:endParaRPr>
          </a:p>
          <a:p>
            <a:r>
              <a:rPr lang="zh-CN" altLang="en-US" sz="2400" dirty="0">
                <a:latin typeface="+mn-ea"/>
              </a:rPr>
              <a:t>实际应用行为将取决于应用内存使用情况、客户端行为和网络条件</a:t>
            </a:r>
            <a:endParaRPr lang="en-US" altLang="zh-CN" sz="2400" dirty="0">
              <a:latin typeface="+mn-ea"/>
            </a:endParaRPr>
          </a:p>
          <a:p>
            <a:r>
              <a:rPr lang="zh-CN" altLang="en-US" sz="2400" dirty="0">
                <a:latin typeface="+mn-ea"/>
              </a:rPr>
              <a:t>利用 </a:t>
            </a:r>
            <a:r>
              <a:rPr lang="en-US" altLang="zh-CN" sz="2400" dirty="0">
                <a:latin typeface="+mn-ea"/>
              </a:rPr>
              <a:t>Azure </a:t>
            </a:r>
            <a:r>
              <a:rPr lang="en-US" altLang="zh-CN" sz="2400" dirty="0" err="1">
                <a:latin typeface="+mn-ea"/>
              </a:rPr>
              <a:t>SignalR</a:t>
            </a:r>
            <a:r>
              <a:rPr lang="en-US" altLang="zh-CN" sz="2400" dirty="0">
                <a:latin typeface="+mn-ea"/>
              </a:rPr>
              <a:t> Service </a:t>
            </a:r>
          </a:p>
          <a:p>
            <a:pPr lvl="1"/>
            <a:r>
              <a:rPr lang="en-US" altLang="zh-CN" sz="2400" dirty="0">
                <a:latin typeface="+mn-ea"/>
                <a:hlinkClick r:id="rId3"/>
              </a:rPr>
              <a:t>https://github.com/aspnet/AzureSignalR-samples/tree/master/samples/ServerSideBlazor</a:t>
            </a:r>
            <a:endParaRPr lang="en-US" altLang="zh-CN" sz="2400" dirty="0">
              <a:latin typeface="+mn-ea"/>
            </a:endParaRPr>
          </a:p>
          <a:p>
            <a:endParaRPr lang="en-US" sz="2400" dirty="0">
              <a:latin typeface="+mn-ea"/>
            </a:endParaRPr>
          </a:p>
          <a:p>
            <a:endParaRPr lang="en-US" sz="2400" dirty="0">
              <a:latin typeface="+mn-ea"/>
            </a:endParaRPr>
          </a:p>
        </p:txBody>
      </p:sp>
      <p:sp>
        <p:nvSpPr>
          <p:cNvPr id="3" name="Title 2">
            <a:extLst>
              <a:ext uri="{FF2B5EF4-FFF2-40B4-BE49-F238E27FC236}">
                <a16:creationId xmlns:a16="http://schemas.microsoft.com/office/drawing/2014/main" id="{9E49E00F-BBAB-4E7B-9E5E-26748B431FE7}"/>
              </a:ext>
            </a:extLst>
          </p:cNvPr>
          <p:cNvSpPr>
            <a:spLocks noGrp="1"/>
          </p:cNvSpPr>
          <p:nvPr>
            <p:ph type="title"/>
          </p:nvPr>
        </p:nvSpPr>
        <p:spPr/>
        <p:txBody>
          <a:bodyPr/>
          <a:lstStyle/>
          <a:p>
            <a:r>
              <a:rPr lang="en-US" dirty="0" err="1"/>
              <a:t>Blazor</a:t>
            </a:r>
            <a:r>
              <a:rPr lang="en-US" dirty="0"/>
              <a:t> Server </a:t>
            </a:r>
            <a:r>
              <a:rPr lang="zh-CN" altLang="en-US" dirty="0"/>
              <a:t>的扩展</a:t>
            </a:r>
            <a:endParaRPr lang="en-US" dirty="0"/>
          </a:p>
        </p:txBody>
      </p:sp>
      <p:graphicFrame>
        <p:nvGraphicFramePr>
          <p:cNvPr id="4" name="Table 4">
            <a:extLst>
              <a:ext uri="{FF2B5EF4-FFF2-40B4-BE49-F238E27FC236}">
                <a16:creationId xmlns:a16="http://schemas.microsoft.com/office/drawing/2014/main" id="{9096F9F6-701A-4435-B4EC-9F7689BB482F}"/>
              </a:ext>
            </a:extLst>
          </p:cNvPr>
          <p:cNvGraphicFramePr>
            <a:graphicFrameLocks noGrp="1"/>
          </p:cNvGraphicFramePr>
          <p:nvPr/>
        </p:nvGraphicFramePr>
        <p:xfrm>
          <a:off x="729287" y="1637603"/>
          <a:ext cx="8128000" cy="1102106"/>
        </p:xfrm>
        <a:graphic>
          <a:graphicData uri="http://schemas.openxmlformats.org/drawingml/2006/table">
            <a:tbl>
              <a:tblPr firstRow="1" bandRow="1">
                <a:tableStyleId>{00A15C55-8517-42AA-B614-E9B94910E393}</a:tableStyleId>
              </a:tblPr>
              <a:tblGrid>
                <a:gridCol w="4064000">
                  <a:extLst>
                    <a:ext uri="{9D8B030D-6E8A-4147-A177-3AD203B41FA5}">
                      <a16:colId xmlns:a16="http://schemas.microsoft.com/office/drawing/2014/main" val="3419817731"/>
                    </a:ext>
                  </a:extLst>
                </a:gridCol>
                <a:gridCol w="4064000">
                  <a:extLst>
                    <a:ext uri="{9D8B030D-6E8A-4147-A177-3AD203B41FA5}">
                      <a16:colId xmlns:a16="http://schemas.microsoft.com/office/drawing/2014/main" val="661977521"/>
                    </a:ext>
                  </a:extLst>
                </a:gridCol>
              </a:tblGrid>
              <a:tr h="247693">
                <a:tc>
                  <a:txBody>
                    <a:bodyPr/>
                    <a:lstStyle/>
                    <a:p>
                      <a:r>
                        <a:rPr lang="en-US" dirty="0"/>
                        <a:t>Instance size</a:t>
                      </a:r>
                    </a:p>
                  </a:txBody>
                  <a:tcPr/>
                </a:tc>
                <a:tc>
                  <a:txBody>
                    <a:bodyPr/>
                    <a:lstStyle/>
                    <a:p>
                      <a:r>
                        <a:rPr lang="en-US" dirty="0"/>
                        <a:t>Concurrent active users</a:t>
                      </a:r>
                    </a:p>
                  </a:txBody>
                  <a:tcPr/>
                </a:tc>
                <a:extLst>
                  <a:ext uri="{0D108BD9-81ED-4DB2-BD59-A6C34878D82A}">
                    <a16:rowId xmlns:a16="http://schemas.microsoft.com/office/drawing/2014/main" val="1555066797"/>
                  </a:ext>
                </a:extLst>
              </a:tr>
              <a:tr h="370840">
                <a:tc>
                  <a:txBody>
                    <a:bodyPr/>
                    <a:lstStyle/>
                    <a:p>
                      <a:r>
                        <a:rPr lang="en-US"/>
                        <a:t>Standard_D1_v2 (1  vCPU, 3.5 GB) </a:t>
                      </a:r>
                    </a:p>
                  </a:txBody>
                  <a:tcPr/>
                </a:tc>
                <a:tc>
                  <a:txBody>
                    <a:bodyPr/>
                    <a:lstStyle/>
                    <a:p>
                      <a:r>
                        <a:rPr lang="en-US"/>
                        <a:t>5,000+</a:t>
                      </a:r>
                    </a:p>
                  </a:txBody>
                  <a:tcPr/>
                </a:tc>
                <a:extLst>
                  <a:ext uri="{0D108BD9-81ED-4DB2-BD59-A6C34878D82A}">
                    <a16:rowId xmlns:a16="http://schemas.microsoft.com/office/drawing/2014/main" val="3153746914"/>
                  </a:ext>
                </a:extLst>
              </a:tr>
              <a:tr h="370840">
                <a:tc>
                  <a:txBody>
                    <a:bodyPr/>
                    <a:lstStyle/>
                    <a:p>
                      <a:r>
                        <a:rPr lang="en-US"/>
                        <a:t>Standard_D3_V2 (4 vCPU, 14 GB) </a:t>
                      </a:r>
                    </a:p>
                  </a:txBody>
                  <a:tcPr/>
                </a:tc>
                <a:tc>
                  <a:txBody>
                    <a:bodyPr/>
                    <a:lstStyle/>
                    <a:p>
                      <a:r>
                        <a:rPr lang="en-US" dirty="0"/>
                        <a:t>20,000+</a:t>
                      </a:r>
                    </a:p>
                  </a:txBody>
                  <a:tcPr/>
                </a:tc>
                <a:extLst>
                  <a:ext uri="{0D108BD9-81ED-4DB2-BD59-A6C34878D82A}">
                    <a16:rowId xmlns:a16="http://schemas.microsoft.com/office/drawing/2014/main" val="66255358"/>
                  </a:ext>
                </a:extLst>
              </a:tr>
            </a:tbl>
          </a:graphicData>
        </a:graphic>
      </p:graphicFrame>
    </p:spTree>
    <p:extLst>
      <p:ext uri="{BB962C8B-B14F-4D97-AF65-F5344CB8AC3E}">
        <p14:creationId xmlns:p14="http://schemas.microsoft.com/office/powerpoint/2010/main" val="3886808049"/>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80F021E2-DEC1-4915-A4E0-DC0FBE0B65DF}"/>
              </a:ext>
            </a:extLst>
          </p:cNvPr>
          <p:cNvPicPr>
            <a:picLocks noChangeAspect="1"/>
          </p:cNvPicPr>
          <p:nvPr/>
        </p:nvPicPr>
        <p:blipFill>
          <a:blip r:embed="rId3"/>
          <a:stretch>
            <a:fillRect/>
          </a:stretch>
        </p:blipFill>
        <p:spPr>
          <a:xfrm>
            <a:off x="8133909" y="2957624"/>
            <a:ext cx="1923927" cy="2567926"/>
          </a:xfrm>
          <a:prstGeom prst="rect">
            <a:avLst/>
          </a:prstGeom>
        </p:spPr>
      </p:pic>
      <p:pic>
        <p:nvPicPr>
          <p:cNvPr id="9" name="图片 8">
            <a:extLst>
              <a:ext uri="{FF2B5EF4-FFF2-40B4-BE49-F238E27FC236}">
                <a16:creationId xmlns:a16="http://schemas.microsoft.com/office/drawing/2014/main" id="{665E805A-A2FB-4F6E-BF1A-CE6B868C59AA}"/>
              </a:ext>
            </a:extLst>
          </p:cNvPr>
          <p:cNvPicPr>
            <a:picLocks noChangeAspect="1"/>
          </p:cNvPicPr>
          <p:nvPr/>
        </p:nvPicPr>
        <p:blipFill>
          <a:blip r:embed="rId4"/>
          <a:stretch>
            <a:fillRect/>
          </a:stretch>
        </p:blipFill>
        <p:spPr>
          <a:xfrm>
            <a:off x="5774580" y="3078126"/>
            <a:ext cx="2147562" cy="2447424"/>
          </a:xfrm>
          <a:prstGeom prst="rect">
            <a:avLst/>
          </a:prstGeom>
        </p:spPr>
      </p:pic>
      <p:pic>
        <p:nvPicPr>
          <p:cNvPr id="4" name="图片 3">
            <a:extLst>
              <a:ext uri="{FF2B5EF4-FFF2-40B4-BE49-F238E27FC236}">
                <a16:creationId xmlns:a16="http://schemas.microsoft.com/office/drawing/2014/main" id="{6091E4A2-6CCA-46D3-973D-5B1184ACE330}"/>
              </a:ext>
            </a:extLst>
          </p:cNvPr>
          <p:cNvPicPr>
            <a:picLocks noChangeAspect="1"/>
          </p:cNvPicPr>
          <p:nvPr/>
        </p:nvPicPr>
        <p:blipFill>
          <a:blip r:embed="rId5"/>
          <a:stretch>
            <a:fillRect/>
          </a:stretch>
        </p:blipFill>
        <p:spPr>
          <a:xfrm>
            <a:off x="71725" y="0"/>
            <a:ext cx="3856805" cy="4448870"/>
          </a:xfrm>
          <a:prstGeom prst="rect">
            <a:avLst/>
          </a:prstGeom>
        </p:spPr>
      </p:pic>
      <p:sp>
        <p:nvSpPr>
          <p:cNvPr id="2" name="标题 1">
            <a:extLst>
              <a:ext uri="{FF2B5EF4-FFF2-40B4-BE49-F238E27FC236}">
                <a16:creationId xmlns:a16="http://schemas.microsoft.com/office/drawing/2014/main" id="{CB0D05D0-65B0-48F2-A00C-9B9FB700005B}"/>
              </a:ext>
            </a:extLst>
          </p:cNvPr>
          <p:cNvSpPr>
            <a:spLocks noGrp="1"/>
          </p:cNvSpPr>
          <p:nvPr>
            <p:ph type="title"/>
          </p:nvPr>
        </p:nvSpPr>
        <p:spPr>
          <a:xfrm>
            <a:off x="4415586" y="304800"/>
            <a:ext cx="6938213" cy="914400"/>
          </a:xfrm>
        </p:spPr>
        <p:txBody>
          <a:bodyPr/>
          <a:lstStyle/>
          <a:p>
            <a:r>
              <a:rPr lang="zh-CN" altLang="en-US" dirty="0"/>
              <a:t>张善友</a:t>
            </a:r>
          </a:p>
        </p:txBody>
      </p:sp>
      <p:sp>
        <p:nvSpPr>
          <p:cNvPr id="3" name="内容占位符 2">
            <a:extLst>
              <a:ext uri="{FF2B5EF4-FFF2-40B4-BE49-F238E27FC236}">
                <a16:creationId xmlns:a16="http://schemas.microsoft.com/office/drawing/2014/main" id="{6738831E-6AEC-4E00-B304-C905729154C8}"/>
              </a:ext>
            </a:extLst>
          </p:cNvPr>
          <p:cNvSpPr>
            <a:spLocks noGrp="1"/>
          </p:cNvSpPr>
          <p:nvPr>
            <p:ph idx="1"/>
          </p:nvPr>
        </p:nvSpPr>
        <p:spPr>
          <a:xfrm>
            <a:off x="86331" y="4457730"/>
            <a:ext cx="3856804" cy="1815882"/>
          </a:xfrm>
        </p:spPr>
        <p:txBody>
          <a:bodyPr/>
          <a:lstStyle/>
          <a:p>
            <a:r>
              <a:rPr lang="zh-CN" altLang="en-US" sz="2000" dirty="0"/>
              <a:t>张善友</a:t>
            </a:r>
            <a:endParaRPr lang="en-US" altLang="zh-CN" sz="2000" dirty="0"/>
          </a:p>
          <a:p>
            <a:r>
              <a:rPr lang="zh-CN" altLang="en-US" sz="2000" dirty="0"/>
              <a:t>微软</a:t>
            </a:r>
            <a:r>
              <a:rPr lang="en-US" altLang="zh-CN" sz="2000" dirty="0"/>
              <a:t>SWAT</a:t>
            </a:r>
            <a:r>
              <a:rPr lang="zh-CN" altLang="en-US" sz="2000" dirty="0"/>
              <a:t>特派专家</a:t>
            </a:r>
            <a:endParaRPr lang="en-US" altLang="zh-CN" sz="2000" dirty="0"/>
          </a:p>
          <a:p>
            <a:r>
              <a:rPr lang="zh-CN" altLang="en-US" sz="2000" dirty="0"/>
              <a:t>微软最有价值专家</a:t>
            </a:r>
            <a:r>
              <a:rPr lang="en-US" altLang="zh-CN" sz="2000" dirty="0"/>
              <a:t>MVP</a:t>
            </a:r>
          </a:p>
          <a:p>
            <a:r>
              <a:rPr lang="zh-CN" altLang="en-US" sz="2000" dirty="0"/>
              <a:t>腾讯云最有价值专家</a:t>
            </a:r>
            <a:r>
              <a:rPr lang="en-US" altLang="zh-CN" sz="2000" dirty="0"/>
              <a:t>TVP</a:t>
            </a:r>
          </a:p>
          <a:p>
            <a:r>
              <a:rPr lang="zh-CN" altLang="en-US" sz="2000" dirty="0"/>
              <a:t>华为云最有价值专家</a:t>
            </a:r>
            <a:r>
              <a:rPr lang="en-US" altLang="zh-CN" sz="2000" dirty="0"/>
              <a:t>MVP</a:t>
            </a:r>
            <a:endParaRPr lang="en-US" altLang="zh-CN" dirty="0"/>
          </a:p>
        </p:txBody>
      </p:sp>
      <p:sp>
        <p:nvSpPr>
          <p:cNvPr id="5" name="内容占位符 2">
            <a:extLst>
              <a:ext uri="{FF2B5EF4-FFF2-40B4-BE49-F238E27FC236}">
                <a16:creationId xmlns:a16="http://schemas.microsoft.com/office/drawing/2014/main" id="{6D26D208-F4F7-42E9-B037-7D14748432C5}"/>
              </a:ext>
            </a:extLst>
          </p:cNvPr>
          <p:cNvSpPr txBox="1">
            <a:spLocks/>
          </p:cNvSpPr>
          <p:nvPr/>
        </p:nvSpPr>
        <p:spPr>
          <a:xfrm>
            <a:off x="4038600" y="1366576"/>
            <a:ext cx="8001000" cy="1371600"/>
          </a:xfrm>
          <a:prstGeom prst="rect">
            <a:avLst/>
          </a:prstGeom>
        </p:spPr>
        <p:txBody>
          <a:bodyPr vert="horz" lIns="91440" tIns="45720" rIns="91440" bIns="45720" rtlCol="0">
            <a:normAutofit fontScale="77500" lnSpcReduction="20000"/>
          </a:bodyPr>
          <a:lst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a:lstStyle>
          <a:p>
            <a:r>
              <a:rPr lang="zh-CN" altLang="en-US" dirty="0">
                <a:latin typeface="华文新魏" panose="02010800040101010101" pitchFamily="2" charset="-122"/>
                <a:ea typeface="华文新魏" panose="02010800040101010101" pitchFamily="2" charset="-122"/>
              </a:rPr>
              <a:t>首席架构师 </a:t>
            </a:r>
            <a:r>
              <a:rPr lang="en-US" altLang="zh-CN" dirty="0">
                <a:latin typeface="华文新魏" panose="02010800040101010101" pitchFamily="2" charset="-122"/>
                <a:ea typeface="华文新魏" panose="02010800040101010101" pitchFamily="2" charset="-122"/>
              </a:rPr>
              <a:t>| </a:t>
            </a:r>
            <a:r>
              <a:rPr lang="zh-CN" altLang="en-US" dirty="0">
                <a:latin typeface="华文新魏" panose="02010800040101010101" pitchFamily="2" charset="-122"/>
                <a:ea typeface="华文新魏" panose="02010800040101010101" pitchFamily="2" charset="-122"/>
              </a:rPr>
              <a:t>资深</a:t>
            </a:r>
            <a:r>
              <a:rPr lang="en-US" altLang="zh-CN" dirty="0">
                <a:latin typeface="华文新魏" panose="02010800040101010101" pitchFamily="2" charset="-122"/>
                <a:ea typeface="华文新魏" panose="02010800040101010101" pitchFamily="2" charset="-122"/>
              </a:rPr>
              <a:t>.NET</a:t>
            </a:r>
            <a:r>
              <a:rPr lang="zh-CN" altLang="en-US" dirty="0">
                <a:latin typeface="华文新魏" panose="02010800040101010101" pitchFamily="2" charset="-122"/>
                <a:ea typeface="华文新魏" panose="02010800040101010101" pitchFamily="2" charset="-122"/>
              </a:rPr>
              <a:t>顾问和解决方案专家</a:t>
            </a:r>
            <a:r>
              <a:rPr lang="en-US" altLang="zh-CN" dirty="0">
                <a:latin typeface="华文新魏" panose="02010800040101010101" pitchFamily="2" charset="-122"/>
                <a:ea typeface="华文新魏" panose="02010800040101010101" pitchFamily="2" charset="-122"/>
              </a:rPr>
              <a:t>| </a:t>
            </a:r>
            <a:r>
              <a:rPr lang="zh-CN" altLang="en-US" dirty="0">
                <a:latin typeface="华文新魏" panose="02010800040101010101" pitchFamily="2" charset="-122"/>
                <a:ea typeface="华文新魏" panose="02010800040101010101" pitchFamily="2" charset="-122"/>
              </a:rPr>
              <a:t>微软最有价值专家</a:t>
            </a:r>
            <a:r>
              <a:rPr lang="en-US" altLang="zh-CN" dirty="0">
                <a:latin typeface="华文新魏" panose="02010800040101010101" pitchFamily="2" charset="-122"/>
                <a:ea typeface="华文新魏" panose="02010800040101010101" pitchFamily="2" charset="-122"/>
              </a:rPr>
              <a:t>|  </a:t>
            </a:r>
            <a:r>
              <a:rPr lang="zh-CN" altLang="en-US" dirty="0">
                <a:latin typeface="华文新魏" panose="02010800040101010101" pitchFamily="2" charset="-122"/>
                <a:ea typeface="华文新魏" panose="02010800040101010101" pitchFamily="2" charset="-122"/>
              </a:rPr>
              <a:t>腾讯云最有价值专家</a:t>
            </a:r>
            <a:r>
              <a:rPr lang="en-US" altLang="zh-CN" dirty="0">
                <a:latin typeface="华文新魏" panose="02010800040101010101" pitchFamily="2" charset="-122"/>
                <a:ea typeface="华文新魏" panose="02010800040101010101" pitchFamily="2" charset="-122"/>
              </a:rPr>
              <a:t>| </a:t>
            </a:r>
            <a:r>
              <a:rPr lang="zh-CN" altLang="en-US" dirty="0">
                <a:latin typeface="华文新魏" panose="02010800040101010101" pitchFamily="2" charset="-122"/>
                <a:ea typeface="华文新魏" panose="02010800040101010101" pitchFamily="2" charset="-122"/>
              </a:rPr>
              <a:t>华为云最有价值专家 </a:t>
            </a:r>
            <a:r>
              <a:rPr lang="en-US" altLang="zh-CN" dirty="0">
                <a:latin typeface="华文新魏" panose="02010800040101010101" pitchFamily="2" charset="-122"/>
                <a:ea typeface="华文新魏" panose="02010800040101010101" pitchFamily="2" charset="-122"/>
              </a:rPr>
              <a:t>| </a:t>
            </a:r>
            <a:r>
              <a:rPr lang="zh-CN" altLang="en-US" dirty="0">
                <a:latin typeface="华文新魏" panose="02010800040101010101" pitchFamily="2" charset="-122"/>
                <a:ea typeface="华文新魏" panose="02010800040101010101" pitchFamily="2" charset="-122"/>
              </a:rPr>
              <a:t>超过</a:t>
            </a:r>
            <a:r>
              <a:rPr lang="en-US" altLang="zh-CN" dirty="0">
                <a:latin typeface="华文新魏" panose="02010800040101010101" pitchFamily="2" charset="-122"/>
                <a:ea typeface="华文新魏" panose="02010800040101010101" pitchFamily="2" charset="-122"/>
              </a:rPr>
              <a:t>20</a:t>
            </a:r>
            <a:r>
              <a:rPr lang="zh-CN" altLang="en-US" dirty="0">
                <a:latin typeface="华文新魏" panose="02010800040101010101" pitchFamily="2" charset="-122"/>
                <a:ea typeface="华文新魏" panose="02010800040101010101" pitchFamily="2" charset="-122"/>
              </a:rPr>
              <a:t>年的软件研发经验 </a:t>
            </a:r>
            <a:r>
              <a:rPr lang="en-US" altLang="zh-CN" dirty="0">
                <a:latin typeface="华文新魏" panose="02010800040101010101" pitchFamily="2" charset="-122"/>
                <a:ea typeface="华文新魏" panose="02010800040101010101" pitchFamily="2" charset="-122"/>
              </a:rPr>
              <a:t>| </a:t>
            </a:r>
            <a:r>
              <a:rPr lang="zh-CN" altLang="en-US" dirty="0">
                <a:latin typeface="华文新魏" panose="02010800040101010101" pitchFamily="2" charset="-122"/>
                <a:ea typeface="华文新魏" panose="02010800040101010101" pitchFamily="2" charset="-122"/>
              </a:rPr>
              <a:t>曾在</a:t>
            </a:r>
            <a:r>
              <a:rPr lang="en-US" altLang="zh-CN" dirty="0">
                <a:latin typeface="华文新魏" panose="02010800040101010101" pitchFamily="2" charset="-122"/>
                <a:ea typeface="华文新魏" panose="02010800040101010101" pitchFamily="2" charset="-122"/>
              </a:rPr>
              <a:t> </a:t>
            </a:r>
            <a:r>
              <a:rPr lang="zh-CN" altLang="en-US" dirty="0">
                <a:latin typeface="华文新魏" panose="02010800040101010101" pitchFamily="2" charset="-122"/>
                <a:ea typeface="华文新魏" panose="02010800040101010101" pitchFamily="2" charset="-122"/>
              </a:rPr>
              <a:t>腾讯工作</a:t>
            </a:r>
            <a:r>
              <a:rPr lang="en-US" altLang="zh-CN" dirty="0">
                <a:latin typeface="华文新魏" panose="02010800040101010101" pitchFamily="2" charset="-122"/>
                <a:ea typeface="华文新魏" panose="02010800040101010101" pitchFamily="2" charset="-122"/>
              </a:rPr>
              <a:t>11</a:t>
            </a:r>
            <a:r>
              <a:rPr lang="zh-CN" altLang="en-US" dirty="0">
                <a:latin typeface="华文新魏" panose="02010800040101010101" pitchFamily="2" charset="-122"/>
                <a:ea typeface="华文新魏" panose="02010800040101010101" pitchFamily="2" charset="-122"/>
              </a:rPr>
              <a:t>年 </a:t>
            </a:r>
            <a:r>
              <a:rPr lang="en-US" altLang="zh-CN" dirty="0">
                <a:latin typeface="华文新魏" panose="02010800040101010101" pitchFamily="2" charset="-122"/>
                <a:ea typeface="华文新魏" panose="02010800040101010101" pitchFamily="2" charset="-122"/>
              </a:rPr>
              <a:t> | .NET</a:t>
            </a:r>
            <a:r>
              <a:rPr lang="zh-CN" altLang="en-US" dirty="0">
                <a:latin typeface="华文新魏" panose="02010800040101010101" pitchFamily="2" charset="-122"/>
                <a:ea typeface="华文新魏" panose="02010800040101010101" pitchFamily="2" charset="-122"/>
              </a:rPr>
              <a:t>基金会成员</a:t>
            </a:r>
            <a:endParaRPr lang="en-US" altLang="zh-CN" dirty="0">
              <a:latin typeface="华文新魏" panose="02010800040101010101" pitchFamily="2" charset="-122"/>
              <a:ea typeface="华文新魏" panose="02010800040101010101" pitchFamily="2" charset="-122"/>
            </a:endParaRPr>
          </a:p>
          <a:p>
            <a:r>
              <a:rPr lang="zh-CN" altLang="en-US" dirty="0">
                <a:latin typeface="华文新魏" panose="02010800040101010101" pitchFamily="2" charset="-122"/>
                <a:ea typeface="华文新魏" panose="02010800040101010101" pitchFamily="2" charset="-122"/>
              </a:rPr>
              <a:t>运营微信公众号“</a:t>
            </a:r>
            <a:r>
              <a:rPr lang="en-US" altLang="zh-CN" dirty="0">
                <a:latin typeface="华文新魏" panose="02010800040101010101" pitchFamily="2" charset="-122"/>
                <a:ea typeface="华文新魏" panose="02010800040101010101" pitchFamily="2" charset="-122"/>
              </a:rPr>
              <a:t>dotnet</a:t>
            </a:r>
            <a:r>
              <a:rPr lang="zh-CN" altLang="en-US" dirty="0">
                <a:latin typeface="华文新魏" panose="02010800040101010101" pitchFamily="2" charset="-122"/>
                <a:ea typeface="华文新魏" panose="02010800040101010101" pitchFamily="2" charset="-122"/>
              </a:rPr>
              <a:t>跨平台”和“移动开发和人工智能”，同时积极参与</a:t>
            </a:r>
            <a:r>
              <a:rPr lang="en-US" altLang="zh-CN" dirty="0">
                <a:latin typeface="华文新魏" panose="02010800040101010101" pitchFamily="2" charset="-122"/>
                <a:ea typeface="华文新魏" panose="02010800040101010101" pitchFamily="2" charset="-122"/>
              </a:rPr>
              <a:t>.NET</a:t>
            </a:r>
            <a:r>
              <a:rPr lang="zh-CN" altLang="en-US" dirty="0">
                <a:latin typeface="华文新魏" panose="02010800040101010101" pitchFamily="2" charset="-122"/>
                <a:ea typeface="华文新魏" panose="02010800040101010101" pitchFamily="2" charset="-122"/>
              </a:rPr>
              <a:t>社区开源项目，被尊称为张队长 </a:t>
            </a:r>
            <a:endParaRPr lang="en-US" altLang="zh-CN" dirty="0">
              <a:latin typeface="华文新魏" panose="02010800040101010101" pitchFamily="2" charset="-122"/>
              <a:ea typeface="华文新魏" panose="02010800040101010101" pitchFamily="2" charset="-122"/>
            </a:endParaRPr>
          </a:p>
        </p:txBody>
      </p:sp>
    </p:spTree>
    <p:extLst>
      <p:ext uri="{BB962C8B-B14F-4D97-AF65-F5344CB8AC3E}">
        <p14:creationId xmlns:p14="http://schemas.microsoft.com/office/powerpoint/2010/main" val="291506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E41503-B2D0-4369-AB20-DE6A9F83B9D0}"/>
              </a:ext>
            </a:extLst>
          </p:cNvPr>
          <p:cNvSpPr>
            <a:spLocks noGrp="1"/>
          </p:cNvSpPr>
          <p:nvPr>
            <p:ph type="title"/>
          </p:nvPr>
        </p:nvSpPr>
        <p:spPr/>
        <p:txBody>
          <a:bodyPr/>
          <a:lstStyle/>
          <a:p>
            <a:r>
              <a:rPr lang="zh-CN" altLang="en-US" dirty="0"/>
              <a:t>那些公司已经在用</a:t>
            </a:r>
            <a:r>
              <a:rPr lang="en-US" altLang="zh-CN" dirty="0" err="1"/>
              <a:t>Blazor</a:t>
            </a:r>
            <a:r>
              <a:rPr lang="en-US" altLang="zh-CN" dirty="0"/>
              <a:t> </a:t>
            </a:r>
            <a:r>
              <a:rPr lang="zh-CN" altLang="en-US" dirty="0"/>
              <a:t>以及他们的评价</a:t>
            </a:r>
            <a:r>
              <a:rPr lang="en-US" dirty="0"/>
              <a:t>…</a:t>
            </a:r>
          </a:p>
        </p:txBody>
      </p:sp>
      <p:sp>
        <p:nvSpPr>
          <p:cNvPr id="7" name="Rectangle 6">
            <a:extLst>
              <a:ext uri="{FF2B5EF4-FFF2-40B4-BE49-F238E27FC236}">
                <a16:creationId xmlns:a16="http://schemas.microsoft.com/office/drawing/2014/main" id="{7DF908E0-5119-4FDA-8124-E2E834666FAB}"/>
              </a:ext>
            </a:extLst>
          </p:cNvPr>
          <p:cNvSpPr/>
          <p:nvPr/>
        </p:nvSpPr>
        <p:spPr>
          <a:xfrm>
            <a:off x="3678158" y="1692791"/>
            <a:ext cx="8157746" cy="1446550"/>
          </a:xfrm>
          <a:prstGeom prst="rect">
            <a:avLst/>
          </a:prstGeom>
        </p:spPr>
        <p:txBody>
          <a:bodyPr wrap="square">
            <a:spAutoFit/>
          </a:bodyPr>
          <a:lstStyle/>
          <a:p>
            <a:r>
              <a:rPr lang="en-US" sz="1600" dirty="0">
                <a:latin typeface="Segoe UI Semilight" panose="020B0402040204020203" pitchFamily="34" charset="0"/>
                <a:cs typeface="Segoe UI Semilight" panose="020B0402040204020203" pitchFamily="34" charset="0"/>
              </a:rPr>
              <a:t>“Pivotal is all about speeding up the path to production. That's why it invests in </a:t>
            </a:r>
            <a:r>
              <a:rPr lang="en-US" sz="1600" dirty="0" err="1">
                <a:latin typeface="Segoe UI Semilight" panose="020B0402040204020203" pitchFamily="34" charset="0"/>
                <a:cs typeface="Segoe UI Semilight" panose="020B0402040204020203" pitchFamily="34" charset="0"/>
              </a:rPr>
              <a:t>Steeltoe</a:t>
            </a:r>
            <a:r>
              <a:rPr lang="en-US" sz="1600" dirty="0">
                <a:latin typeface="Segoe UI Semilight" panose="020B0402040204020203" pitchFamily="34" charset="0"/>
                <a:cs typeface="Segoe UI Semilight" panose="020B0402040204020203" pitchFamily="34" charset="0"/>
              </a:rPr>
              <a:t> to provide its customers with a quick and easy way to build cloud-native .NET apps. And why we chose Blazor to create the </a:t>
            </a:r>
            <a:r>
              <a:rPr lang="en-US" sz="1600" dirty="0" err="1">
                <a:latin typeface="Segoe UI Semilight" panose="020B0402040204020203" pitchFamily="34" charset="0"/>
                <a:cs typeface="Segoe UI Semilight" panose="020B0402040204020203" pitchFamily="34" charset="0"/>
              </a:rPr>
              <a:t>Steeltoe</a:t>
            </a:r>
            <a:r>
              <a:rPr lang="en-US" sz="1600" dirty="0">
                <a:latin typeface="Segoe UI Semilight" panose="020B0402040204020203" pitchFamily="34" charset="0"/>
                <a:cs typeface="Segoe UI Semilight" panose="020B0402040204020203" pitchFamily="34" charset="0"/>
              </a:rPr>
              <a:t> website – </a:t>
            </a:r>
            <a:r>
              <a:rPr lang="en-US" sz="1600" b="1" dirty="0">
                <a:latin typeface="Segoe UI Semilight" panose="020B0402040204020203" pitchFamily="34" charset="0"/>
                <a:cs typeface="Segoe UI Semilight" panose="020B0402040204020203" pitchFamily="34" charset="0"/>
              </a:rPr>
              <a:t>Blazor makes it simple to design websites using C#</a:t>
            </a:r>
            <a:r>
              <a:rPr lang="en-US" sz="1600" dirty="0">
                <a:latin typeface="Segoe UI Semilight" panose="020B0402040204020203" pitchFamily="34" charset="0"/>
                <a:cs typeface="Segoe UI Semilight" panose="020B0402040204020203" pitchFamily="34" charset="0"/>
              </a:rPr>
              <a:t>.”</a:t>
            </a:r>
            <a:br>
              <a:rPr lang="en-US" sz="1600" dirty="0">
                <a:latin typeface="Segoe UI Semilight" panose="020B0402040204020203" pitchFamily="34" charset="0"/>
                <a:cs typeface="Segoe UI Semilight" panose="020B0402040204020203" pitchFamily="34" charset="0"/>
              </a:rPr>
            </a:br>
            <a:endParaRPr lang="en-US" sz="1200" dirty="0">
              <a:latin typeface="Segoe UI Semilight" panose="020B0402040204020203" pitchFamily="34" charset="0"/>
              <a:cs typeface="Segoe UI Semilight" panose="020B0402040204020203" pitchFamily="34" charset="0"/>
            </a:endParaRPr>
          </a:p>
          <a:p>
            <a:r>
              <a:rPr lang="en-US" sz="1200" dirty="0">
                <a:ea typeface="Calibri" panose="020F0502020204030204" pitchFamily="34" charset="0"/>
              </a:rPr>
              <a:t>–</a:t>
            </a:r>
            <a:r>
              <a:rPr lang="en-US" sz="1200" dirty="0">
                <a:cs typeface="Segoe UI Semilight" panose="020B0402040204020203" pitchFamily="34" charset="0"/>
              </a:rPr>
              <a:t> David Dieruf, Product Marketing Manager, Pivotal Software</a:t>
            </a:r>
          </a:p>
        </p:txBody>
      </p:sp>
      <p:pic>
        <p:nvPicPr>
          <p:cNvPr id="10" name="Graphic 9">
            <a:extLst>
              <a:ext uri="{FF2B5EF4-FFF2-40B4-BE49-F238E27FC236}">
                <a16:creationId xmlns:a16="http://schemas.microsoft.com/office/drawing/2014/main" id="{89FA6B11-F06E-4F7E-A9B9-575E71FE0A2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03088" y="1870211"/>
            <a:ext cx="2661756" cy="899665"/>
          </a:xfrm>
          <a:prstGeom prst="rect">
            <a:avLst/>
          </a:prstGeom>
        </p:spPr>
      </p:pic>
      <p:sp>
        <p:nvSpPr>
          <p:cNvPr id="3" name="Rectangle 2">
            <a:extLst>
              <a:ext uri="{FF2B5EF4-FFF2-40B4-BE49-F238E27FC236}">
                <a16:creationId xmlns:a16="http://schemas.microsoft.com/office/drawing/2014/main" id="{97166FBE-8568-4DB5-A014-7B1B006B830D}"/>
              </a:ext>
            </a:extLst>
          </p:cNvPr>
          <p:cNvSpPr/>
          <p:nvPr/>
        </p:nvSpPr>
        <p:spPr>
          <a:xfrm>
            <a:off x="503088" y="4350577"/>
            <a:ext cx="7993705" cy="1200329"/>
          </a:xfrm>
          <a:prstGeom prst="rect">
            <a:avLst/>
          </a:prstGeom>
        </p:spPr>
        <p:txBody>
          <a:bodyPr wrap="square">
            <a:spAutoFit/>
          </a:bodyPr>
          <a:lstStyle/>
          <a:p>
            <a:r>
              <a:rPr lang="en-US" sz="1600" dirty="0">
                <a:latin typeface="Segoe UI Semilight" panose="020B0402040204020203" pitchFamily="34" charset="0"/>
                <a:ea typeface="Calibri" panose="020F0502020204030204" pitchFamily="34" charset="0"/>
                <a:cs typeface="Segoe UI Semilight" panose="020B0402040204020203" pitchFamily="34" charset="0"/>
              </a:rPr>
              <a:t>"We’re really impressed with .NET Core 3.1 and Blazor which has boosted our productivity, vastly improved the quality of our front-end code, </a:t>
            </a:r>
            <a:r>
              <a:rPr lang="en-US" sz="1600" b="1" dirty="0">
                <a:latin typeface="Segoe UI Semilight" panose="020B0402040204020203" pitchFamily="34" charset="0"/>
                <a:ea typeface="Calibri" panose="020F0502020204030204" pitchFamily="34" charset="0"/>
                <a:cs typeface="Segoe UI Semilight" panose="020B0402040204020203" pitchFamily="34" charset="0"/>
              </a:rPr>
              <a:t>and significantly reduced the amount of </a:t>
            </a:r>
            <a:r>
              <a:rPr lang="en-US" sz="1600" b="1" dirty="0" err="1">
                <a:latin typeface="Segoe UI Semilight" panose="020B0402040204020203" pitchFamily="34" charset="0"/>
                <a:ea typeface="Calibri" panose="020F0502020204030204" pitchFamily="34" charset="0"/>
                <a:cs typeface="Segoe UI Semilight" panose="020B0402040204020203" pitchFamily="34" charset="0"/>
              </a:rPr>
              <a:t>Javascript</a:t>
            </a:r>
            <a:r>
              <a:rPr lang="en-US" sz="1600" b="1" dirty="0">
                <a:latin typeface="Segoe UI Semilight" panose="020B0402040204020203" pitchFamily="34" charset="0"/>
                <a:ea typeface="Calibri" panose="020F0502020204030204" pitchFamily="34" charset="0"/>
                <a:cs typeface="Segoe UI Semilight" panose="020B0402040204020203" pitchFamily="34" charset="0"/>
              </a:rPr>
              <a:t> in our application to just 51 lines of code</a:t>
            </a:r>
            <a:r>
              <a:rPr lang="en-US" sz="1600" dirty="0">
                <a:latin typeface="Segoe UI Semilight" panose="020B0402040204020203" pitchFamily="34" charset="0"/>
                <a:ea typeface="Calibri" panose="020F0502020204030204" pitchFamily="34" charset="0"/>
                <a:cs typeface="Segoe UI Semilight" panose="020B0402040204020203" pitchFamily="34" charset="0"/>
              </a:rPr>
              <a:t>.“ </a:t>
            </a:r>
            <a:endParaRPr lang="en-US" sz="1200" dirty="0">
              <a:latin typeface="Segoe UI Semilight" panose="020B0402040204020203" pitchFamily="34" charset="0"/>
              <a:ea typeface="Calibri" panose="020F0502020204030204" pitchFamily="34" charset="0"/>
              <a:cs typeface="Segoe UI Semilight" panose="020B0402040204020203" pitchFamily="34" charset="0"/>
            </a:endParaRPr>
          </a:p>
          <a:p>
            <a:endParaRPr lang="en-US" sz="1200" dirty="0">
              <a:ea typeface="Calibri" panose="020F0502020204030204" pitchFamily="34" charset="0"/>
            </a:endParaRPr>
          </a:p>
          <a:p>
            <a:r>
              <a:rPr lang="en-US" sz="1200" dirty="0">
                <a:ea typeface="Calibri" panose="020F0502020204030204" pitchFamily="34" charset="0"/>
              </a:rPr>
              <a:t>– Matheus Guimaraes, Co-Founder &amp; CTO at Deployed.</a:t>
            </a:r>
            <a:endParaRPr lang="en-US" sz="1400" dirty="0">
              <a:ea typeface="Calibri" panose="020F0502020204030204" pitchFamily="34" charset="0"/>
            </a:endParaRPr>
          </a:p>
        </p:txBody>
      </p:sp>
      <p:pic>
        <p:nvPicPr>
          <p:cNvPr id="13" name="Picture 12" descr="A picture containing drawing&#10;&#10;Description automatically generated">
            <a:extLst>
              <a:ext uri="{FF2B5EF4-FFF2-40B4-BE49-F238E27FC236}">
                <a16:creationId xmlns:a16="http://schemas.microsoft.com/office/drawing/2014/main" id="{C37A6C0B-17CF-4A13-9E0C-70BF8B3BB98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29079" y="4060074"/>
            <a:ext cx="2879823" cy="1781334"/>
          </a:xfrm>
          <a:prstGeom prst="rect">
            <a:avLst/>
          </a:prstGeom>
        </p:spPr>
      </p:pic>
    </p:spTree>
    <p:extLst>
      <p:ext uri="{BB962C8B-B14F-4D97-AF65-F5344CB8AC3E}">
        <p14:creationId xmlns:p14="http://schemas.microsoft.com/office/powerpoint/2010/main" val="368273711"/>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E41503-B2D0-4369-AB20-DE6A9F83B9D0}"/>
              </a:ext>
            </a:extLst>
          </p:cNvPr>
          <p:cNvSpPr>
            <a:spLocks noGrp="1"/>
          </p:cNvSpPr>
          <p:nvPr>
            <p:ph type="title"/>
          </p:nvPr>
        </p:nvSpPr>
        <p:spPr/>
        <p:txBody>
          <a:bodyPr/>
          <a:lstStyle/>
          <a:p>
            <a:r>
              <a:rPr lang="zh-CN" altLang="en-US" dirty="0"/>
              <a:t>那些公司已经在用</a:t>
            </a:r>
            <a:r>
              <a:rPr lang="en-US" altLang="zh-CN" dirty="0" err="1"/>
              <a:t>Blazor</a:t>
            </a:r>
            <a:r>
              <a:rPr lang="en-US" altLang="zh-CN" dirty="0"/>
              <a:t> </a:t>
            </a:r>
            <a:r>
              <a:rPr lang="zh-CN" altLang="en-US" dirty="0"/>
              <a:t>以及他们的评价</a:t>
            </a:r>
            <a:r>
              <a:rPr lang="en-US" altLang="zh-CN" dirty="0"/>
              <a:t>…</a:t>
            </a:r>
            <a:endParaRPr lang="en-US" dirty="0"/>
          </a:p>
        </p:txBody>
      </p:sp>
      <p:sp>
        <p:nvSpPr>
          <p:cNvPr id="5" name="Rectangle 4">
            <a:extLst>
              <a:ext uri="{FF2B5EF4-FFF2-40B4-BE49-F238E27FC236}">
                <a16:creationId xmlns:a16="http://schemas.microsoft.com/office/drawing/2014/main" id="{2A29DCEC-3280-427E-8CC1-B74DFF4AB76C}"/>
              </a:ext>
            </a:extLst>
          </p:cNvPr>
          <p:cNvSpPr/>
          <p:nvPr/>
        </p:nvSpPr>
        <p:spPr>
          <a:xfrm>
            <a:off x="3771355" y="1684037"/>
            <a:ext cx="7960843" cy="1200329"/>
          </a:xfrm>
          <a:prstGeom prst="rect">
            <a:avLst/>
          </a:prstGeom>
        </p:spPr>
        <p:txBody>
          <a:bodyPr wrap="square">
            <a:spAutoFit/>
          </a:bodyPr>
          <a:lstStyle/>
          <a:p>
            <a:r>
              <a:rPr lang="en-US" sz="1600">
                <a:latin typeface="Segoe UI Semilight" panose="020B0402040204020203" pitchFamily="34" charset="0"/>
                <a:cs typeface="Segoe UI Semilight" panose="020B0402040204020203" pitchFamily="34" charset="0"/>
              </a:rPr>
              <a:t>"We're extremely happy with </a:t>
            </a:r>
            <a:r>
              <a:rPr lang="en-US" sz="1600" err="1">
                <a:latin typeface="Segoe UI Semilight" panose="020B0402040204020203" pitchFamily="34" charset="0"/>
                <a:cs typeface="Segoe UI Semilight" panose="020B0402040204020203" pitchFamily="34" charset="0"/>
              </a:rPr>
              <a:t>Blazor</a:t>
            </a:r>
            <a:r>
              <a:rPr lang="en-US" sz="1600">
                <a:latin typeface="Segoe UI Semilight" panose="020B0402040204020203" pitchFamily="34" charset="0"/>
                <a:cs typeface="Segoe UI Semilight" panose="020B0402040204020203" pitchFamily="34" charset="0"/>
              </a:rPr>
              <a:t> as the UI for our broadcast TV equipment. </a:t>
            </a:r>
            <a:r>
              <a:rPr lang="en-US" sz="1600" err="1">
                <a:latin typeface="Segoe UI Semilight" panose="020B0402040204020203" pitchFamily="34" charset="0"/>
                <a:cs typeface="Segoe UI Semilight" panose="020B0402040204020203" pitchFamily="34" charset="0"/>
              </a:rPr>
              <a:t>Blazor</a:t>
            </a:r>
            <a:r>
              <a:rPr lang="en-US" sz="1600">
                <a:latin typeface="Segoe UI Semilight" panose="020B0402040204020203" pitchFamily="34" charset="0"/>
                <a:cs typeface="Segoe UI Semilight" panose="020B0402040204020203" pitchFamily="34" charset="0"/>
              </a:rPr>
              <a:t> server made it simple to render data from our hardware subsystems and we were able to </a:t>
            </a:r>
            <a:r>
              <a:rPr lang="en-US" sz="1600" b="1">
                <a:latin typeface="Segoe UI Semilight" panose="020B0402040204020203" pitchFamily="34" charset="0"/>
                <a:cs typeface="Segoe UI Semilight" panose="020B0402040204020203" pitchFamily="34" charset="0"/>
              </a:rPr>
              <a:t>rapidly develop a unified front-panel and remote UI for use on a range of products</a:t>
            </a:r>
            <a:r>
              <a:rPr lang="en-US" sz="1600">
                <a:latin typeface="Segoe UI Semilight" panose="020B0402040204020203" pitchFamily="34" charset="0"/>
                <a:cs typeface="Segoe UI Semilight" panose="020B0402040204020203" pitchFamily="34" charset="0"/>
              </a:rPr>
              <a:t>." </a:t>
            </a:r>
          </a:p>
          <a:p>
            <a:endParaRPr lang="en-US" sz="1200"/>
          </a:p>
          <a:p>
            <a:r>
              <a:rPr lang="en-US" sz="1200"/>
              <a:t>– Will Dean, Product Development Engineer, </a:t>
            </a:r>
            <a:r>
              <a:rPr lang="en-US" sz="1200" err="1"/>
              <a:t>Videosys</a:t>
            </a:r>
            <a:r>
              <a:rPr lang="en-US" sz="1200"/>
              <a:t> Broadcast</a:t>
            </a:r>
          </a:p>
        </p:txBody>
      </p:sp>
      <p:pic>
        <p:nvPicPr>
          <p:cNvPr id="14" name="Picture 13" descr="A close up of a sign&#10;&#10;Description automatically generated">
            <a:extLst>
              <a:ext uri="{FF2B5EF4-FFF2-40B4-BE49-F238E27FC236}">
                <a16:creationId xmlns:a16="http://schemas.microsoft.com/office/drawing/2014/main" id="{632E96CA-FA15-412E-AF3E-53132A083E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9802" y="1851330"/>
            <a:ext cx="2710834" cy="865745"/>
          </a:xfrm>
          <a:prstGeom prst="rect">
            <a:avLst/>
          </a:prstGeom>
        </p:spPr>
      </p:pic>
      <p:pic>
        <p:nvPicPr>
          <p:cNvPr id="13" name="Picture 12">
            <a:extLst>
              <a:ext uri="{FF2B5EF4-FFF2-40B4-BE49-F238E27FC236}">
                <a16:creationId xmlns:a16="http://schemas.microsoft.com/office/drawing/2014/main" id="{3D9F728B-6775-490F-B918-92750AC2102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426188" y="4384587"/>
            <a:ext cx="2745434" cy="1200329"/>
          </a:xfrm>
          <a:prstGeom prst="rect">
            <a:avLst/>
          </a:prstGeom>
        </p:spPr>
      </p:pic>
      <p:sp>
        <p:nvSpPr>
          <p:cNvPr id="24" name="Rectangle 23">
            <a:extLst>
              <a:ext uri="{FF2B5EF4-FFF2-40B4-BE49-F238E27FC236}">
                <a16:creationId xmlns:a16="http://schemas.microsoft.com/office/drawing/2014/main" id="{C7D26757-A914-419D-9C8B-CE722D743665}"/>
              </a:ext>
            </a:extLst>
          </p:cNvPr>
          <p:cNvSpPr/>
          <p:nvPr/>
        </p:nvSpPr>
        <p:spPr>
          <a:xfrm>
            <a:off x="459802" y="4140926"/>
            <a:ext cx="7083998" cy="1692771"/>
          </a:xfrm>
          <a:prstGeom prst="rect">
            <a:avLst/>
          </a:prstGeom>
        </p:spPr>
        <p:txBody>
          <a:bodyPr wrap="square">
            <a:spAutoFit/>
          </a:bodyPr>
          <a:lstStyle/>
          <a:p>
            <a:r>
              <a:rPr lang="en-US" sz="1600">
                <a:latin typeface="Segoe UI Semilight" panose="020B0402040204020203" pitchFamily="34" charset="0"/>
                <a:cs typeface="Segoe UI Semilight" panose="020B0402040204020203" pitchFamily="34" charset="0"/>
              </a:rPr>
              <a:t>“BST Global is a leader in delivering innovative ERP and business management software solutions for the Architectural, Engineering and Consulting industry.  We are currently exploring the use of </a:t>
            </a:r>
            <a:r>
              <a:rPr lang="en-US" sz="1600" err="1">
                <a:latin typeface="Segoe UI Semilight" panose="020B0402040204020203" pitchFamily="34" charset="0"/>
                <a:cs typeface="Segoe UI Semilight" panose="020B0402040204020203" pitchFamily="34" charset="0"/>
              </a:rPr>
              <a:t>Blazor</a:t>
            </a:r>
            <a:r>
              <a:rPr lang="en-US" sz="1600">
                <a:latin typeface="Segoe UI Semilight" panose="020B0402040204020203" pitchFamily="34" charset="0"/>
                <a:cs typeface="Segoe UI Semilight" panose="020B0402040204020203" pitchFamily="34" charset="0"/>
              </a:rPr>
              <a:t> technology with BST’s .NET Extensibility Platform and API to support its future web surface strategy </a:t>
            </a:r>
            <a:r>
              <a:rPr lang="en-US" sz="1600" b="1">
                <a:latin typeface="Segoe UI Semilight" panose="020B0402040204020203" pitchFamily="34" charset="0"/>
                <a:cs typeface="Segoe UI Semilight" panose="020B0402040204020203" pitchFamily="34" charset="0"/>
              </a:rPr>
              <a:t>because it keeps our developers more productive in C#</a:t>
            </a:r>
            <a:r>
              <a:rPr lang="en-US" sz="1600">
                <a:latin typeface="Segoe UI Semilight" panose="020B0402040204020203" pitchFamily="34" charset="0"/>
                <a:cs typeface="Segoe UI Semilight" panose="020B0402040204020203" pitchFamily="34" charset="0"/>
              </a:rPr>
              <a:t>.” </a:t>
            </a:r>
          </a:p>
          <a:p>
            <a:endParaRPr lang="en-US" sz="1200"/>
          </a:p>
          <a:p>
            <a:r>
              <a:rPr lang="en-US" sz="1200"/>
              <a:t>– Darren Johnson, Sr. Manager Software Engineering, BST Global</a:t>
            </a:r>
          </a:p>
        </p:txBody>
      </p:sp>
    </p:spTree>
    <p:extLst>
      <p:ext uri="{BB962C8B-B14F-4D97-AF65-F5344CB8AC3E}">
        <p14:creationId xmlns:p14="http://schemas.microsoft.com/office/powerpoint/2010/main" val="2072950806"/>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15CEB954-2B53-44CF-B35F-AD6FB0CA355B}"/>
              </a:ext>
            </a:extLst>
          </p:cNvPr>
          <p:cNvGrpSpPr/>
          <p:nvPr/>
        </p:nvGrpSpPr>
        <p:grpSpPr>
          <a:xfrm>
            <a:off x="5076497" y="577871"/>
            <a:ext cx="7923150" cy="5954308"/>
            <a:chOff x="4667984" y="245030"/>
            <a:chExt cx="8473552" cy="6367939"/>
          </a:xfrm>
        </p:grpSpPr>
        <p:pic>
          <p:nvPicPr>
            <p:cNvPr id="26" name="Picture 25">
              <a:extLst>
                <a:ext uri="{FF2B5EF4-FFF2-40B4-BE49-F238E27FC236}">
                  <a16:creationId xmlns:a16="http://schemas.microsoft.com/office/drawing/2014/main" id="{E578425D-7F94-489A-ADCE-A929AD65C1F9}"/>
                </a:ext>
                <a:ext uri="{C183D7F6-B498-43B3-948B-1728B52AA6E4}">
                  <adec:decorative xmlns:adec="http://schemas.microsoft.com/office/drawing/2017/decorative" val="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r="25151"/>
            <a:stretch/>
          </p:blipFill>
          <p:spPr>
            <a:xfrm>
              <a:off x="4667984" y="245030"/>
              <a:ext cx="8473552" cy="6367939"/>
            </a:xfrm>
            <a:prstGeom prst="rect">
              <a:avLst/>
            </a:prstGeom>
          </p:spPr>
        </p:pic>
        <p:pic>
          <p:nvPicPr>
            <p:cNvPr id="3" name="Picture 2">
              <a:extLst>
                <a:ext uri="{FF2B5EF4-FFF2-40B4-BE49-F238E27FC236}">
                  <a16:creationId xmlns:a16="http://schemas.microsoft.com/office/drawing/2014/main" id="{1B62F734-2FE2-4B72-8B24-7058C897E36B}"/>
                </a:ext>
              </a:extLst>
            </p:cNvPr>
            <p:cNvPicPr>
              <a:picLocks noChangeAspect="1"/>
            </p:cNvPicPr>
            <p:nvPr/>
          </p:nvPicPr>
          <p:blipFill>
            <a:blip r:embed="rId4"/>
            <a:stretch>
              <a:fillRect/>
            </a:stretch>
          </p:blipFill>
          <p:spPr>
            <a:xfrm>
              <a:off x="6599072" y="1384870"/>
              <a:ext cx="5553826" cy="3721519"/>
            </a:xfrm>
            <a:prstGeom prst="rect">
              <a:avLst/>
            </a:prstGeom>
          </p:spPr>
        </p:pic>
      </p:grpSp>
      <p:sp>
        <p:nvSpPr>
          <p:cNvPr id="13" name="Title 3">
            <a:extLst>
              <a:ext uri="{FF2B5EF4-FFF2-40B4-BE49-F238E27FC236}">
                <a16:creationId xmlns:a16="http://schemas.microsoft.com/office/drawing/2014/main" id="{85527B6B-5BF2-48A9-ABB6-ADE7AA584FAB}"/>
              </a:ext>
            </a:extLst>
          </p:cNvPr>
          <p:cNvSpPr txBox="1">
            <a:spLocks/>
          </p:cNvSpPr>
          <p:nvPr/>
        </p:nvSpPr>
        <p:spPr>
          <a:xfrm>
            <a:off x="987598" y="1866820"/>
            <a:ext cx="5539740" cy="4985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ts val="1200"/>
              </a:spcBef>
              <a:spcAft>
                <a:spcPts val="1200"/>
              </a:spcAft>
              <a:buClrTx/>
              <a:buSzTx/>
              <a:buFontTx/>
              <a:buNone/>
              <a:tabLst/>
              <a:defRPr/>
            </a:pPr>
            <a:r>
              <a:rPr kumimoji="0" lang="en-US" sz="3600" b="0" i="0" u="none" strike="noStrike" kern="1200" cap="none" spc="-50" normalizeH="0" baseline="0" noProof="0">
                <a:ln w="3175">
                  <a:noFill/>
                </a:ln>
                <a:gradFill>
                  <a:gsLst>
                    <a:gs pos="1250">
                      <a:srgbClr val="FFFFFF"/>
                    </a:gs>
                    <a:gs pos="100000">
                      <a:srgbClr val="FFFFFF"/>
                    </a:gs>
                  </a:gsLst>
                  <a:lin ang="5400000" scaled="0"/>
                </a:gradFill>
                <a:effectLst/>
                <a:uLnTx/>
                <a:uFillTx/>
                <a:latin typeface="Segoe UI Semibold"/>
                <a:ea typeface="+mn-ea"/>
                <a:cs typeface="Segoe UI" pitchFamily="34" charset="0"/>
              </a:rPr>
              <a:t>Try .NET</a:t>
            </a:r>
          </a:p>
        </p:txBody>
      </p:sp>
      <p:sp>
        <p:nvSpPr>
          <p:cNvPr id="14" name="Text Placeholder 4">
            <a:extLst>
              <a:ext uri="{FF2B5EF4-FFF2-40B4-BE49-F238E27FC236}">
                <a16:creationId xmlns:a16="http://schemas.microsoft.com/office/drawing/2014/main" id="{90087D68-1179-428C-A27E-461E7DF5B3B7}"/>
              </a:ext>
            </a:extLst>
          </p:cNvPr>
          <p:cNvSpPr txBox="1">
            <a:spLocks/>
          </p:cNvSpPr>
          <p:nvPr/>
        </p:nvSpPr>
        <p:spPr>
          <a:xfrm>
            <a:off x="987598" y="2715505"/>
            <a:ext cx="5512158" cy="1679040"/>
          </a:xfrm>
          <a:prstGeom prst="rect">
            <a:avLst/>
          </a:prstGeom>
        </p:spPr>
        <p:txBody>
          <a:bodyPr lIns="0" tIns="0" rIns="0" bIns="0" anchor="t"/>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ts val="1800"/>
              </a:spcBef>
              <a:spcAft>
                <a:spcPts val="0"/>
              </a:spcAft>
              <a:buClrTx/>
              <a:buSzPct val="90000"/>
              <a:buFont typeface="Wingdings" panose="05000000000000000000" pitchFamily="2" charset="2"/>
              <a:buNone/>
              <a:tabLst/>
              <a:defRPr/>
            </a:pPr>
            <a:r>
              <a:rPr lang="zh-CN" altLang="en-US" sz="2000" dirty="0">
                <a:gradFill>
                  <a:gsLst>
                    <a:gs pos="1250">
                      <a:srgbClr val="FFFFFF"/>
                    </a:gs>
                    <a:gs pos="100000">
                      <a:srgbClr val="FFFFFF"/>
                    </a:gs>
                  </a:gsLst>
                  <a:lin ang="5400000" scaled="0"/>
                </a:gradFill>
                <a:latin typeface="Segoe UI"/>
              </a:rPr>
              <a:t>试一试在浏览器里跑 </a:t>
            </a:r>
            <a:r>
              <a:rPr lang="en-US" sz="2000" dirty="0">
                <a:gradFill>
                  <a:gsLst>
                    <a:gs pos="1250">
                      <a:srgbClr val="FFFFFF"/>
                    </a:gs>
                    <a:gs pos="100000">
                      <a:srgbClr val="FFFFFF"/>
                    </a:gs>
                  </a:gsLst>
                  <a:lin ang="5400000" scaled="0"/>
                </a:gradFill>
                <a:latin typeface="Segoe UI"/>
              </a:rPr>
              <a:t>C# </a:t>
            </a:r>
            <a:r>
              <a:rPr lang="zh-CN" altLang="en-US" sz="2000" dirty="0">
                <a:gradFill>
                  <a:gsLst>
                    <a:gs pos="1250">
                      <a:srgbClr val="FFFFFF"/>
                    </a:gs>
                    <a:gs pos="100000">
                      <a:srgbClr val="FFFFFF"/>
                    </a:gs>
                  </a:gsLst>
                  <a:lin ang="5400000" scaled="0"/>
                </a:gradFill>
                <a:latin typeface="Segoe UI"/>
              </a:rPr>
              <a:t>和</a:t>
            </a:r>
            <a:r>
              <a:rPr lang="en-US" sz="2000" dirty="0">
                <a:gradFill>
                  <a:gsLst>
                    <a:gs pos="1250">
                      <a:srgbClr val="FFFFFF"/>
                    </a:gs>
                    <a:gs pos="100000">
                      <a:srgbClr val="FFFFFF"/>
                    </a:gs>
                  </a:gsLst>
                  <a:lin ang="5400000" scaled="0"/>
                </a:gradFill>
                <a:latin typeface="Segoe UI"/>
              </a:rPr>
              <a:t> .NET  </a:t>
            </a:r>
            <a:endParaRPr kumimoji="0" lang="en-US" sz="20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light" panose="020B0402040204020203" pitchFamily="34" charset="0"/>
            </a:endParaRPr>
          </a:p>
          <a:p>
            <a:pPr marL="0" marR="0" lvl="0" indent="0" algn="l" defTabSz="932742" rtl="0" eaLnBrk="1" fontAlgn="auto" latinLnBrk="0" hangingPunct="1">
              <a:lnSpc>
                <a:spcPct val="90000"/>
              </a:lnSpc>
              <a:spcBef>
                <a:spcPts val="1800"/>
              </a:spcBef>
              <a:spcAft>
                <a:spcPts val="0"/>
              </a:spcAft>
              <a:buClrTx/>
              <a:buSzPct val="90000"/>
              <a:buFont typeface="Wingdings" panose="05000000000000000000" pitchFamily="2" charset="2"/>
              <a:buNone/>
              <a:tabLst/>
              <a:defRPr/>
            </a:pPr>
            <a:r>
              <a:rPr lang="zh-CN" altLang="en-US" sz="2000" dirty="0">
                <a:gradFill>
                  <a:gsLst>
                    <a:gs pos="1250">
                      <a:srgbClr val="FFFFFF"/>
                    </a:gs>
                    <a:gs pos="100000">
                      <a:srgbClr val="FFFFFF"/>
                    </a:gs>
                  </a:gsLst>
                  <a:lin ang="5400000" scaled="0"/>
                </a:gradFill>
                <a:latin typeface="Segoe UI"/>
              </a:rPr>
              <a:t>使用 </a:t>
            </a:r>
            <a:r>
              <a:rPr lang="en-US" sz="2000" dirty="0" err="1">
                <a:gradFill>
                  <a:gsLst>
                    <a:gs pos="1250">
                      <a:srgbClr val="FFFFFF"/>
                    </a:gs>
                    <a:gs pos="100000">
                      <a:srgbClr val="FFFFFF"/>
                    </a:gs>
                  </a:gsLst>
                  <a:lin ang="5400000" scaled="0"/>
                </a:gradFill>
                <a:latin typeface="Segoe UI"/>
              </a:rPr>
              <a:t>Blazor</a:t>
            </a:r>
            <a:r>
              <a:rPr lang="en-US" sz="2000" dirty="0">
                <a:gradFill>
                  <a:gsLst>
                    <a:gs pos="1250">
                      <a:srgbClr val="FFFFFF"/>
                    </a:gs>
                    <a:gs pos="100000">
                      <a:srgbClr val="FFFFFF"/>
                    </a:gs>
                  </a:gsLst>
                  <a:lin ang="5400000" scaled="0"/>
                </a:gradFill>
                <a:latin typeface="Segoe UI"/>
              </a:rPr>
              <a:t> </a:t>
            </a:r>
            <a:r>
              <a:rPr lang="en-US" sz="2000" dirty="0" err="1">
                <a:gradFill>
                  <a:gsLst>
                    <a:gs pos="1250">
                      <a:srgbClr val="FFFFFF"/>
                    </a:gs>
                    <a:gs pos="100000">
                      <a:srgbClr val="FFFFFF"/>
                    </a:gs>
                  </a:gsLst>
                  <a:lin ang="5400000" scaled="0"/>
                </a:gradFill>
                <a:latin typeface="Segoe UI"/>
              </a:rPr>
              <a:t>WebAssembly</a:t>
            </a:r>
            <a:r>
              <a:rPr lang="en-US" sz="2000" dirty="0">
                <a:gradFill>
                  <a:gsLst>
                    <a:gs pos="1250">
                      <a:srgbClr val="FFFFFF"/>
                    </a:gs>
                    <a:gs pos="100000">
                      <a:srgbClr val="FFFFFF"/>
                    </a:gs>
                  </a:gsLst>
                  <a:lin ang="5400000" scaled="0"/>
                </a:gradFill>
                <a:latin typeface="Segoe UI"/>
              </a:rPr>
              <a:t> </a:t>
            </a:r>
            <a:r>
              <a:rPr lang="zh-CN" altLang="en-US" sz="2000" dirty="0">
                <a:gradFill>
                  <a:gsLst>
                    <a:gs pos="1250">
                      <a:srgbClr val="FFFFFF"/>
                    </a:gs>
                    <a:gs pos="100000">
                      <a:srgbClr val="FFFFFF"/>
                    </a:gs>
                  </a:gsLst>
                  <a:lin ang="5400000" scaled="0"/>
                </a:gradFill>
                <a:latin typeface="Segoe UI"/>
              </a:rPr>
              <a:t>在浏览器上本地运行代码，减少后端服务器压力</a:t>
            </a:r>
            <a:endParaRPr kumimoji="0" lang="en-US" sz="20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light" panose="020B0402040204020203" pitchFamily="34" charset="0"/>
            </a:endParaRPr>
          </a:p>
        </p:txBody>
      </p:sp>
      <p:sp>
        <p:nvSpPr>
          <p:cNvPr id="6" name="Content Placeholder 2" descr="screen showing code">
            <a:extLst>
              <a:ext uri="{FF2B5EF4-FFF2-40B4-BE49-F238E27FC236}">
                <a16:creationId xmlns:a16="http://schemas.microsoft.com/office/drawing/2014/main" id="{00A659D8-56EB-4179-BC42-2E82474454CE}"/>
              </a:ext>
            </a:extLst>
          </p:cNvPr>
          <p:cNvSpPr txBox="1">
            <a:spLocks/>
          </p:cNvSpPr>
          <p:nvPr/>
        </p:nvSpPr>
        <p:spPr>
          <a:xfrm>
            <a:off x="6233202" y="578131"/>
            <a:ext cx="6136480" cy="6256503"/>
          </a:xfrm>
          <a:prstGeom prst="rect">
            <a:avLst/>
          </a:prstGeom>
        </p:spPr>
        <p:txBody>
          <a:bodyPr vert="horz" wrap="square" lIns="0" tIns="0" rIns="0" bIns="0" rtlCol="0" anchor="t">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marR="0" lvl="0" indent="-228600" algn="l" defTabSz="932742" rtl="0" eaLnBrk="1" fontAlgn="auto" latinLnBrk="0" hangingPunct="1">
              <a:lnSpc>
                <a:spcPct val="90000"/>
              </a:lnSpc>
              <a:spcBef>
                <a:spcPts val="0"/>
              </a:spcBef>
              <a:spcAft>
                <a:spcPts val="400"/>
              </a:spcAft>
              <a:buClrTx/>
              <a:buSzPct val="90000"/>
              <a:buFont typeface="Wingdings" panose="05000000000000000000" pitchFamily="2" charset="2"/>
              <a:buChar char=""/>
              <a:tabLst/>
              <a:defRPr/>
            </a:pPr>
            <a:endParaRPr kumimoji="0" lang="en-US" sz="28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Segoe UI"/>
            </a:endParaRPr>
          </a:p>
        </p:txBody>
      </p:sp>
      <p:sp>
        <p:nvSpPr>
          <p:cNvPr id="10" name="TextBox 9">
            <a:extLst>
              <a:ext uri="{FF2B5EF4-FFF2-40B4-BE49-F238E27FC236}">
                <a16:creationId xmlns:a16="http://schemas.microsoft.com/office/drawing/2014/main" id="{1CD93033-300C-479C-B73A-21EEB8F1F8DF}"/>
              </a:ext>
            </a:extLst>
          </p:cNvPr>
          <p:cNvSpPr txBox="1"/>
          <p:nvPr/>
        </p:nvSpPr>
        <p:spPr>
          <a:xfrm>
            <a:off x="987598" y="5452949"/>
            <a:ext cx="12191999" cy="369332"/>
          </a:xfrm>
          <a:prstGeom prst="rect">
            <a:avLst/>
          </a:prstGeom>
          <a:noFill/>
        </p:spPr>
        <p:txBody>
          <a:bodyPr wrap="square" lIns="0" tIns="0" rIns="0" bIns="0" rtlCol="0">
            <a:spAutoFit/>
          </a:bodyPr>
          <a:lstStyle/>
          <a:p>
            <a:pPr lvl="0" defTabSz="914367">
              <a:defRPr/>
            </a:pPr>
            <a:r>
              <a:rPr lang="en-US" sz="2400">
                <a:solidFill>
                  <a:srgbClr val="FFC000"/>
                </a:solidFill>
              </a:rPr>
              <a:t>aka.ms/csharpintro </a:t>
            </a:r>
          </a:p>
        </p:txBody>
      </p:sp>
      <p:pic>
        <p:nvPicPr>
          <p:cNvPr id="11" name="Picture 10" descr="A picture containing drawing&#10;&#10;Description automatically generated">
            <a:extLst>
              <a:ext uri="{FF2B5EF4-FFF2-40B4-BE49-F238E27FC236}">
                <a16:creationId xmlns:a16="http://schemas.microsoft.com/office/drawing/2014/main" id="{8053A405-5F02-456B-B105-1EA216AC13A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3529" y="1077844"/>
            <a:ext cx="1958420" cy="877778"/>
          </a:xfrm>
          <a:prstGeom prst="rect">
            <a:avLst/>
          </a:prstGeom>
        </p:spPr>
      </p:pic>
    </p:spTree>
    <p:extLst>
      <p:ext uri="{BB962C8B-B14F-4D97-AF65-F5344CB8AC3E}">
        <p14:creationId xmlns:p14="http://schemas.microsoft.com/office/powerpoint/2010/main" val="25993850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42" presetClass="path" presetSubtype="0" decel="100000" fill="hold" grpId="1" nodeType="withEffect">
                                  <p:stCondLst>
                                    <p:cond delay="0"/>
                                  </p:stCondLst>
                                  <p:childTnLst>
                                    <p:animMotion origin="layout" path="M -3.125E-6 -4.81481E-6 L -3.125E-6 0.03288 " pathEditMode="relative" rAng="0" ptsTypes="AA">
                                      <p:cBhvr>
                                        <p:cTn id="12" dur="500" spd="-100000" fill="hold"/>
                                        <p:tgtEl>
                                          <p:spTgt spid="13"/>
                                        </p:tgtEl>
                                        <p:attrNameLst>
                                          <p:attrName>ppt_x</p:attrName>
                                          <p:attrName>ppt_y</p:attrName>
                                        </p:attrNameLst>
                                      </p:cBhvr>
                                      <p:rCtr x="0" y="1644"/>
                                    </p:animMotion>
                                  </p:childTnLst>
                                </p:cTn>
                              </p:par>
                              <p:par>
                                <p:cTn id="13" presetID="10" presetClass="entr" presetSubtype="0" fill="hold" grpId="0" nodeType="withEffect">
                                  <p:stCondLst>
                                    <p:cond delay="10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par>
                                <p:cTn id="16" presetID="42" presetClass="path" presetSubtype="0" decel="100000" fill="hold" grpId="1" nodeType="withEffect">
                                  <p:stCondLst>
                                    <p:cond delay="100"/>
                                  </p:stCondLst>
                                  <p:childTnLst>
                                    <p:animMotion origin="layout" path="M -1.25E-6 2.96296E-6 L -1.25E-6 0.03287 " pathEditMode="relative" rAng="0" ptsTypes="AA">
                                      <p:cBhvr>
                                        <p:cTn id="17" dur="500" spd="-100000" fill="hold"/>
                                        <p:tgtEl>
                                          <p:spTgt spid="14"/>
                                        </p:tgtEl>
                                        <p:attrNameLst>
                                          <p:attrName>ppt_x</p:attrName>
                                          <p:attrName>ppt_y</p:attrName>
                                        </p:attrNameLst>
                                      </p:cBhvr>
                                      <p:rCtr x="0" y="1644"/>
                                    </p:animMotion>
                                  </p:childTnLst>
                                </p:cTn>
                              </p:par>
                              <p:par>
                                <p:cTn id="18" presetID="10" presetClass="entr" presetSubtype="0" fill="hold" grpId="0" nodeType="withEffect">
                                  <p:stCondLst>
                                    <p:cond delay="30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par>
                                <p:cTn id="21" presetID="42" presetClass="path" presetSubtype="0" decel="100000" fill="hold" grpId="1" nodeType="withEffect">
                                  <p:stCondLst>
                                    <p:cond delay="300"/>
                                  </p:stCondLst>
                                  <p:childTnLst>
                                    <p:animMotion origin="layout" path="M 4.16667E-7 -7.40741E-7 L 4.16667E-7 0.03287 " pathEditMode="relative" rAng="0" ptsTypes="AA">
                                      <p:cBhvr>
                                        <p:cTn id="22" dur="500" spd="-100000" fill="hold"/>
                                        <p:tgtEl>
                                          <p:spTgt spid="10"/>
                                        </p:tgtEl>
                                        <p:attrNameLst>
                                          <p:attrName>ppt_x</p:attrName>
                                          <p:attrName>ppt_y</p:attrName>
                                        </p:attrNameLst>
                                      </p:cBhvr>
                                      <p:rCtr x="0" y="1644"/>
                                    </p:animMotion>
                                  </p:childTnLst>
                                </p:cTn>
                              </p:par>
                              <p:par>
                                <p:cTn id="23" presetID="2" presetClass="entr" presetSubtype="2" fill="hold" nodeType="withEffect">
                                  <p:stCondLst>
                                    <p:cond delay="300"/>
                                  </p:stCondLst>
                                  <p:childTnLst>
                                    <p:set>
                                      <p:cBhvr>
                                        <p:cTn id="24" dur="1" fill="hold">
                                          <p:stCondLst>
                                            <p:cond delay="0"/>
                                          </p:stCondLst>
                                        </p:cTn>
                                        <p:tgtEl>
                                          <p:spTgt spid="4"/>
                                        </p:tgtEl>
                                        <p:attrNameLst>
                                          <p:attrName>style.visibility</p:attrName>
                                        </p:attrNameLst>
                                      </p:cBhvr>
                                      <p:to>
                                        <p:strVal val="visible"/>
                                      </p:to>
                                    </p:set>
                                    <p:anim calcmode="lin" valueType="num">
                                      <p:cBhvr additive="base">
                                        <p:cTn id="25" dur="500" fill="hold"/>
                                        <p:tgtEl>
                                          <p:spTgt spid="4"/>
                                        </p:tgtEl>
                                        <p:attrNameLst>
                                          <p:attrName>ppt_x</p:attrName>
                                        </p:attrNameLst>
                                      </p:cBhvr>
                                      <p:tavLst>
                                        <p:tav tm="0">
                                          <p:val>
                                            <p:strVal val="1+#ppt_w/2"/>
                                          </p:val>
                                        </p:tav>
                                        <p:tav tm="100000">
                                          <p:val>
                                            <p:strVal val="#ppt_x"/>
                                          </p:val>
                                        </p:tav>
                                      </p:tavLst>
                                    </p:anim>
                                    <p:anim calcmode="lin" valueType="num">
                                      <p:cBhvr additive="base">
                                        <p:cTn id="26"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3" grpId="1"/>
      <p:bldP spid="14" grpId="0"/>
      <p:bldP spid="14" grpId="1"/>
      <p:bldP spid="10" grpId="0"/>
      <p:bldP spid="10" grpId="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227436BD-F6BF-4A0B-89D7-791A2BE54414}"/>
              </a:ext>
            </a:extLst>
          </p:cNvPr>
          <p:cNvSpPr>
            <a:spLocks noGrp="1"/>
          </p:cNvSpPr>
          <p:nvPr>
            <p:ph type="body" sz="quarter" idx="10"/>
          </p:nvPr>
        </p:nvSpPr>
        <p:spPr>
          <a:xfrm>
            <a:off x="269239" y="1189177"/>
            <a:ext cx="11653523" cy="2718821"/>
          </a:xfrm>
        </p:spPr>
        <p:txBody>
          <a:bodyPr/>
          <a:lstStyle/>
          <a:p>
            <a:r>
              <a:rPr lang="en-US" dirty="0">
                <a:hlinkClick r:id="rId2"/>
              </a:rPr>
              <a:t>https://aka.ms/awesomeblazor</a:t>
            </a:r>
            <a:r>
              <a:rPr lang="en-US" dirty="0"/>
              <a:t> </a:t>
            </a:r>
          </a:p>
          <a:p>
            <a:r>
              <a:rPr lang="zh-CN" altLang="en-US" dirty="0"/>
              <a:t>开源免费的 组件</a:t>
            </a:r>
            <a:r>
              <a:rPr lang="en-US" dirty="0"/>
              <a:t> &amp; JS </a:t>
            </a:r>
            <a:r>
              <a:rPr lang="zh-CN" altLang="en-US" dirty="0"/>
              <a:t>互操作</a:t>
            </a:r>
            <a:r>
              <a:rPr lang="en-US" dirty="0"/>
              <a:t> </a:t>
            </a:r>
            <a:r>
              <a:rPr lang="zh-CN" altLang="en-US" dirty="0"/>
              <a:t>库</a:t>
            </a:r>
            <a:endParaRPr lang="en-US" dirty="0"/>
          </a:p>
          <a:p>
            <a:r>
              <a:rPr lang="zh-CN" altLang="en-US" dirty="0"/>
              <a:t>许多有趣的 </a:t>
            </a:r>
            <a:r>
              <a:rPr lang="en-US" dirty="0" err="1"/>
              <a:t>Blazor</a:t>
            </a:r>
            <a:r>
              <a:rPr lang="en-US" dirty="0"/>
              <a:t> </a:t>
            </a:r>
            <a:r>
              <a:rPr lang="zh-CN" altLang="en-US" dirty="0"/>
              <a:t>应用</a:t>
            </a:r>
            <a:endParaRPr lang="en-US" dirty="0"/>
          </a:p>
          <a:p>
            <a:r>
              <a:rPr lang="zh-CN" altLang="en-US" dirty="0"/>
              <a:t>文章</a:t>
            </a:r>
            <a:r>
              <a:rPr lang="en-US" dirty="0"/>
              <a:t>, </a:t>
            </a:r>
            <a:r>
              <a:rPr lang="zh-CN" altLang="en-US" dirty="0"/>
              <a:t>视频</a:t>
            </a:r>
            <a:r>
              <a:rPr lang="en-US" dirty="0"/>
              <a:t>, </a:t>
            </a:r>
            <a:r>
              <a:rPr lang="zh-CN" altLang="en-US" dirty="0"/>
              <a:t>博客</a:t>
            </a:r>
            <a:r>
              <a:rPr lang="en-US" dirty="0"/>
              <a:t>, </a:t>
            </a:r>
            <a:r>
              <a:rPr lang="zh-CN" altLang="en-US" dirty="0"/>
              <a:t>和其他学习资料</a:t>
            </a:r>
            <a:r>
              <a:rPr lang="en-US" dirty="0"/>
              <a:t> </a:t>
            </a:r>
          </a:p>
        </p:txBody>
      </p:sp>
      <p:sp>
        <p:nvSpPr>
          <p:cNvPr id="3" name="Title 2">
            <a:extLst>
              <a:ext uri="{FF2B5EF4-FFF2-40B4-BE49-F238E27FC236}">
                <a16:creationId xmlns:a16="http://schemas.microsoft.com/office/drawing/2014/main" id="{3CF53839-EC50-45B6-9528-B16B3366AB91}"/>
              </a:ext>
            </a:extLst>
          </p:cNvPr>
          <p:cNvSpPr>
            <a:spLocks noGrp="1"/>
          </p:cNvSpPr>
          <p:nvPr>
            <p:ph type="title"/>
          </p:nvPr>
        </p:nvSpPr>
        <p:spPr/>
        <p:txBody>
          <a:bodyPr/>
          <a:lstStyle/>
          <a:p>
            <a:r>
              <a:rPr lang="zh-CN" altLang="en-US" dirty="0"/>
              <a:t>活跃的 </a:t>
            </a:r>
            <a:r>
              <a:rPr lang="en-US" dirty="0" err="1"/>
              <a:t>Blazor</a:t>
            </a:r>
            <a:r>
              <a:rPr lang="en-US" dirty="0"/>
              <a:t> </a:t>
            </a:r>
            <a:r>
              <a:rPr lang="zh-CN" altLang="en-US" dirty="0"/>
              <a:t>社区</a:t>
            </a:r>
            <a:endParaRPr lang="en-US" dirty="0"/>
          </a:p>
        </p:txBody>
      </p:sp>
    </p:spTree>
    <p:extLst>
      <p:ext uri="{BB962C8B-B14F-4D97-AF65-F5344CB8AC3E}">
        <p14:creationId xmlns:p14="http://schemas.microsoft.com/office/powerpoint/2010/main" val="1565854663"/>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302855-2026-4A60-AFCF-E3B593D14F1B}"/>
              </a:ext>
            </a:extLst>
          </p:cNvPr>
          <p:cNvSpPr>
            <a:spLocks noGrp="1"/>
          </p:cNvSpPr>
          <p:nvPr>
            <p:ph type="title"/>
          </p:nvPr>
        </p:nvSpPr>
        <p:spPr/>
        <p:txBody>
          <a:bodyPr/>
          <a:lstStyle/>
          <a:p>
            <a:r>
              <a:rPr lang="en-US" dirty="0"/>
              <a:t>Blazor Futures</a:t>
            </a:r>
          </a:p>
        </p:txBody>
      </p:sp>
    </p:spTree>
    <p:extLst>
      <p:ext uri="{BB962C8B-B14F-4D97-AF65-F5344CB8AC3E}">
        <p14:creationId xmlns:p14="http://schemas.microsoft.com/office/powerpoint/2010/main" val="61134614"/>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Rectangle 54">
            <a:extLst>
              <a:ext uri="{FF2B5EF4-FFF2-40B4-BE49-F238E27FC236}">
                <a16:creationId xmlns:a16="http://schemas.microsoft.com/office/drawing/2014/main" id="{9C8F0A78-CB3A-4741-A928-6055BCAA9D9D}"/>
              </a:ext>
            </a:extLst>
          </p:cNvPr>
          <p:cNvSpPr/>
          <p:nvPr/>
        </p:nvSpPr>
        <p:spPr>
          <a:xfrm rot="4608599">
            <a:off x="1752211" y="2618005"/>
            <a:ext cx="1186978" cy="129906"/>
          </a:xfrm>
          <a:prstGeom prst="rect">
            <a:avLst/>
          </a:prstGeom>
          <a:gradFill>
            <a:gsLst>
              <a:gs pos="100000">
                <a:srgbClr val="00B050"/>
              </a:gs>
              <a:gs pos="0">
                <a:srgbClr val="FFFF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Abadi" panose="020B0604020104020204" pitchFamily="34" charset="0"/>
              <a:ea typeface="+mn-ea"/>
              <a:cs typeface="+mn-cs"/>
            </a:endParaRPr>
          </a:p>
        </p:txBody>
      </p:sp>
      <p:sp>
        <p:nvSpPr>
          <p:cNvPr id="57" name="Rectangle 56">
            <a:extLst>
              <a:ext uri="{FF2B5EF4-FFF2-40B4-BE49-F238E27FC236}">
                <a16:creationId xmlns:a16="http://schemas.microsoft.com/office/drawing/2014/main" id="{14F487D4-5E25-4365-ACA4-B4CCE972AF9A}"/>
              </a:ext>
            </a:extLst>
          </p:cNvPr>
          <p:cNvSpPr/>
          <p:nvPr/>
        </p:nvSpPr>
        <p:spPr>
          <a:xfrm rot="4608599">
            <a:off x="2111556" y="4121001"/>
            <a:ext cx="1186978" cy="129906"/>
          </a:xfrm>
          <a:prstGeom prst="rect">
            <a:avLst/>
          </a:prstGeom>
          <a:gradFill>
            <a:gsLst>
              <a:gs pos="0">
                <a:srgbClr val="00B050"/>
              </a:gs>
              <a:gs pos="100000">
                <a:srgbClr val="2C09FF"/>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Abadi" panose="020B0604020104020204" pitchFamily="34" charset="0"/>
              <a:ea typeface="+mn-ea"/>
              <a:cs typeface="+mn-cs"/>
            </a:endParaRPr>
          </a:p>
        </p:txBody>
      </p:sp>
      <p:sp>
        <p:nvSpPr>
          <p:cNvPr id="58" name="Rectangle 57">
            <a:extLst>
              <a:ext uri="{FF2B5EF4-FFF2-40B4-BE49-F238E27FC236}">
                <a16:creationId xmlns:a16="http://schemas.microsoft.com/office/drawing/2014/main" id="{0DAC03CB-3446-4642-BE34-DEF096BC56F1}"/>
              </a:ext>
            </a:extLst>
          </p:cNvPr>
          <p:cNvSpPr/>
          <p:nvPr/>
        </p:nvSpPr>
        <p:spPr>
          <a:xfrm rot="4608599">
            <a:off x="2469155" y="5540391"/>
            <a:ext cx="1186978" cy="129906"/>
          </a:xfrm>
          <a:prstGeom prst="rect">
            <a:avLst/>
          </a:prstGeom>
          <a:gradFill>
            <a:gsLst>
              <a:gs pos="0">
                <a:srgbClr val="2C09FF"/>
              </a:gs>
              <a:gs pos="100000">
                <a:srgbClr val="8B00D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Abadi" panose="020B0604020104020204" pitchFamily="34" charset="0"/>
              <a:ea typeface="+mn-ea"/>
              <a:cs typeface="+mn-cs"/>
            </a:endParaRPr>
          </a:p>
        </p:txBody>
      </p:sp>
      <p:sp>
        <p:nvSpPr>
          <p:cNvPr id="54" name="Rectangle 53">
            <a:extLst>
              <a:ext uri="{FF2B5EF4-FFF2-40B4-BE49-F238E27FC236}">
                <a16:creationId xmlns:a16="http://schemas.microsoft.com/office/drawing/2014/main" id="{842A0194-FE57-4B3A-B6DF-D223A722A61B}"/>
              </a:ext>
            </a:extLst>
          </p:cNvPr>
          <p:cNvSpPr/>
          <p:nvPr/>
        </p:nvSpPr>
        <p:spPr>
          <a:xfrm rot="4608599">
            <a:off x="1391113" y="1119819"/>
            <a:ext cx="1186978" cy="129906"/>
          </a:xfrm>
          <a:prstGeom prst="rect">
            <a:avLst/>
          </a:prstGeom>
          <a:gradFill>
            <a:gsLst>
              <a:gs pos="0">
                <a:srgbClr val="FF0000"/>
              </a:gs>
              <a:gs pos="100000">
                <a:srgbClr val="FFFF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Abadi" panose="020B0604020104020204" pitchFamily="34" charset="0"/>
              <a:ea typeface="+mn-ea"/>
              <a:cs typeface="+mn-cs"/>
            </a:endParaRPr>
          </a:p>
        </p:txBody>
      </p:sp>
      <p:sp>
        <p:nvSpPr>
          <p:cNvPr id="7" name="Oval 6">
            <a:extLst>
              <a:ext uri="{FF2B5EF4-FFF2-40B4-BE49-F238E27FC236}">
                <a16:creationId xmlns:a16="http://schemas.microsoft.com/office/drawing/2014/main" id="{6951C443-7D07-47A8-9C95-7D022805384D}"/>
              </a:ext>
            </a:extLst>
          </p:cNvPr>
          <p:cNvSpPr/>
          <p:nvPr/>
        </p:nvSpPr>
        <p:spPr>
          <a:xfrm rot="340531">
            <a:off x="1612642" y="239950"/>
            <a:ext cx="428017" cy="428017"/>
          </a:xfrm>
          <a:prstGeom prst="ellipse">
            <a:avLst/>
          </a:prstGeom>
          <a:solidFill>
            <a:schemeClr val="bg1"/>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Abadi" panose="020B0604020104020204" pitchFamily="34" charset="0"/>
              <a:ea typeface="+mn-ea"/>
              <a:cs typeface="+mn-cs"/>
            </a:endParaRPr>
          </a:p>
        </p:txBody>
      </p:sp>
      <p:sp>
        <p:nvSpPr>
          <p:cNvPr id="8" name="Oval 7">
            <a:extLst>
              <a:ext uri="{FF2B5EF4-FFF2-40B4-BE49-F238E27FC236}">
                <a16:creationId xmlns:a16="http://schemas.microsoft.com/office/drawing/2014/main" id="{08EA7E14-7C7A-445C-ABE4-6967EDB70066}"/>
              </a:ext>
            </a:extLst>
          </p:cNvPr>
          <p:cNvSpPr/>
          <p:nvPr/>
        </p:nvSpPr>
        <p:spPr>
          <a:xfrm rot="340531">
            <a:off x="2676488" y="4692345"/>
            <a:ext cx="428017" cy="428017"/>
          </a:xfrm>
          <a:prstGeom prst="ellipse">
            <a:avLst/>
          </a:prstGeom>
          <a:solidFill>
            <a:schemeClr val="bg1"/>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Abadi" panose="020B0604020104020204" pitchFamily="34" charset="0"/>
              <a:ea typeface="+mn-ea"/>
              <a:cs typeface="+mn-cs"/>
            </a:endParaRPr>
          </a:p>
        </p:txBody>
      </p:sp>
      <p:sp>
        <p:nvSpPr>
          <p:cNvPr id="10" name="Oval 9">
            <a:extLst>
              <a:ext uri="{FF2B5EF4-FFF2-40B4-BE49-F238E27FC236}">
                <a16:creationId xmlns:a16="http://schemas.microsoft.com/office/drawing/2014/main" id="{D2BEA9D4-4CE8-47BB-B322-CE805A734F83}"/>
              </a:ext>
            </a:extLst>
          </p:cNvPr>
          <p:cNvSpPr/>
          <p:nvPr/>
        </p:nvSpPr>
        <p:spPr>
          <a:xfrm rot="340531">
            <a:off x="1946270" y="1680683"/>
            <a:ext cx="428017" cy="428017"/>
          </a:xfrm>
          <a:prstGeom prst="ellipse">
            <a:avLst/>
          </a:prstGeom>
          <a:solidFill>
            <a:schemeClr val="bg1"/>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Abadi" panose="020B0604020104020204" pitchFamily="34" charset="0"/>
              <a:ea typeface="+mn-ea"/>
              <a:cs typeface="+mn-cs"/>
            </a:endParaRPr>
          </a:p>
        </p:txBody>
      </p:sp>
      <p:sp>
        <p:nvSpPr>
          <p:cNvPr id="11" name="Oval 10">
            <a:extLst>
              <a:ext uri="{FF2B5EF4-FFF2-40B4-BE49-F238E27FC236}">
                <a16:creationId xmlns:a16="http://schemas.microsoft.com/office/drawing/2014/main" id="{C0C6EEA2-2393-4143-A635-B715374A8AF6}"/>
              </a:ext>
            </a:extLst>
          </p:cNvPr>
          <p:cNvSpPr/>
          <p:nvPr/>
        </p:nvSpPr>
        <p:spPr>
          <a:xfrm rot="340531">
            <a:off x="2330355" y="3202734"/>
            <a:ext cx="428017" cy="428017"/>
          </a:xfrm>
          <a:prstGeom prst="ellipse">
            <a:avLst/>
          </a:prstGeom>
          <a:solidFill>
            <a:schemeClr val="bg1"/>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Abadi" panose="020B0604020104020204" pitchFamily="34" charset="0"/>
              <a:ea typeface="+mn-ea"/>
              <a:cs typeface="+mn-cs"/>
            </a:endParaRPr>
          </a:p>
        </p:txBody>
      </p:sp>
      <p:sp>
        <p:nvSpPr>
          <p:cNvPr id="12" name="Rectangle 11">
            <a:extLst>
              <a:ext uri="{FF2B5EF4-FFF2-40B4-BE49-F238E27FC236}">
                <a16:creationId xmlns:a16="http://schemas.microsoft.com/office/drawing/2014/main" id="{A6F0C0F5-4350-4CC0-AE39-E4921720BA4E}"/>
              </a:ext>
            </a:extLst>
          </p:cNvPr>
          <p:cNvSpPr/>
          <p:nvPr/>
        </p:nvSpPr>
        <p:spPr>
          <a:xfrm>
            <a:off x="2235818" y="206963"/>
            <a:ext cx="1935145" cy="504882"/>
          </a:xfrm>
          <a:prstGeom prst="rect">
            <a:avLst/>
          </a:prstGeom>
        </p:spPr>
        <p:txBody>
          <a:bodyPr wrap="none">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GB" sz="2400" b="0" i="0" u="none" strike="noStrike" kern="1200" cap="none" spc="0" normalizeH="0" baseline="0" noProof="0" err="1">
                <a:ln>
                  <a:noFill/>
                </a:ln>
                <a:solidFill>
                  <a:prstClr val="white"/>
                </a:solidFill>
                <a:effectLst/>
                <a:uLnTx/>
                <a:uFillTx/>
                <a:latin typeface="Abadi" panose="020B0604020104020204" pitchFamily="34" charset="0"/>
                <a:ea typeface="+mn-ea"/>
                <a:cs typeface="+mn-cs"/>
              </a:rPr>
              <a:t>Blazor</a:t>
            </a:r>
            <a:r>
              <a:rPr kumimoji="0" lang="en-GB" sz="2400" b="0" i="0" u="none" strike="noStrike" kern="1200" cap="none" spc="0" normalizeH="0" baseline="0" noProof="0">
                <a:ln>
                  <a:noFill/>
                </a:ln>
                <a:solidFill>
                  <a:prstClr val="white"/>
                </a:solidFill>
                <a:effectLst/>
                <a:uLnTx/>
                <a:uFillTx/>
                <a:latin typeface="Abadi" panose="020B0604020104020204" pitchFamily="34" charset="0"/>
                <a:ea typeface="+mn-ea"/>
                <a:cs typeface="+mn-cs"/>
              </a:rPr>
              <a:t> Server</a:t>
            </a:r>
          </a:p>
        </p:txBody>
      </p:sp>
      <p:sp>
        <p:nvSpPr>
          <p:cNvPr id="14" name="Rectangle 13">
            <a:extLst>
              <a:ext uri="{FF2B5EF4-FFF2-40B4-BE49-F238E27FC236}">
                <a16:creationId xmlns:a16="http://schemas.microsoft.com/office/drawing/2014/main" id="{EDE009F3-3BDA-446F-A102-C441DDC706AC}"/>
              </a:ext>
            </a:extLst>
          </p:cNvPr>
          <p:cNvSpPr/>
          <p:nvPr/>
        </p:nvSpPr>
        <p:spPr>
          <a:xfrm>
            <a:off x="6992350" y="252358"/>
            <a:ext cx="4055919" cy="1015663"/>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a:ln>
                  <a:noFill/>
                </a:ln>
                <a:solidFill>
                  <a:prstClr val="white"/>
                </a:solidFill>
                <a:effectLst/>
                <a:uLnTx/>
                <a:uFillTx/>
                <a:latin typeface="Abadi" panose="020B0604020104020204" pitchFamily="34" charset="0"/>
                <a:ea typeface="+mn-ea"/>
                <a:cs typeface="+mn-cs"/>
              </a:rPr>
              <a:t>Web app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a:ln>
                  <a:noFill/>
                </a:ln>
                <a:solidFill>
                  <a:prstClr val="white"/>
                </a:solidFill>
                <a:effectLst/>
                <a:uLnTx/>
                <a:uFillTx/>
                <a:latin typeface="Abadi" panose="020B0604020104020204" pitchFamily="34" charset="0"/>
                <a:ea typeface="+mn-ea"/>
                <a:cs typeface="+mn-cs"/>
              </a:rPr>
              <a:t>Every interaction handled on server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a:ln>
                  <a:noFill/>
                </a:ln>
                <a:solidFill>
                  <a:prstClr val="white"/>
                </a:solidFill>
                <a:effectLst/>
                <a:uLnTx/>
                <a:uFillTx/>
                <a:latin typeface="Abadi" panose="020B0604020104020204" pitchFamily="34" charset="0"/>
                <a:ea typeface="+mn-ea"/>
                <a:cs typeface="+mn-cs"/>
              </a:rPr>
              <a:t>Prerendered HTML (optional)</a:t>
            </a:r>
          </a:p>
        </p:txBody>
      </p:sp>
      <p:sp>
        <p:nvSpPr>
          <p:cNvPr id="16" name="Rectangle 15">
            <a:extLst>
              <a:ext uri="{FF2B5EF4-FFF2-40B4-BE49-F238E27FC236}">
                <a16:creationId xmlns:a16="http://schemas.microsoft.com/office/drawing/2014/main" id="{35B909E1-6011-4777-8794-C7AD53540FAF}"/>
              </a:ext>
            </a:extLst>
          </p:cNvPr>
          <p:cNvSpPr/>
          <p:nvPr/>
        </p:nvSpPr>
        <p:spPr>
          <a:xfrm>
            <a:off x="2575932" y="1641112"/>
            <a:ext cx="2929007" cy="504882"/>
          </a:xfrm>
          <a:prstGeom prst="rect">
            <a:avLst/>
          </a:prstGeom>
        </p:spPr>
        <p:txBody>
          <a:bodyPr wrap="none">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GB" sz="2400" b="0" i="0" u="none" strike="noStrike" kern="1200" cap="none" spc="0" normalizeH="0" baseline="0" noProof="0" err="1">
                <a:ln>
                  <a:noFill/>
                </a:ln>
                <a:solidFill>
                  <a:prstClr val="white"/>
                </a:solidFill>
                <a:effectLst/>
                <a:uLnTx/>
                <a:uFillTx/>
                <a:latin typeface="Abadi" panose="020B0604020104020204" pitchFamily="34" charset="0"/>
                <a:ea typeface="+mn-ea"/>
                <a:cs typeface="+mn-cs"/>
              </a:rPr>
              <a:t>Blazor</a:t>
            </a:r>
            <a:r>
              <a:rPr kumimoji="0" lang="en-GB" sz="2400" b="0" i="0" u="none" strike="noStrike" kern="1200" cap="none" spc="0" normalizeH="0" baseline="0" noProof="0">
                <a:ln>
                  <a:noFill/>
                </a:ln>
                <a:solidFill>
                  <a:prstClr val="white"/>
                </a:solidFill>
                <a:effectLst/>
                <a:uLnTx/>
                <a:uFillTx/>
                <a:latin typeface="Abadi" panose="020B0604020104020204" pitchFamily="34" charset="0"/>
                <a:ea typeface="+mn-ea"/>
                <a:cs typeface="+mn-cs"/>
              </a:rPr>
              <a:t> </a:t>
            </a:r>
            <a:r>
              <a:rPr kumimoji="0" lang="en-GB" sz="2400" b="0" i="0" u="none" strike="noStrike" kern="1200" cap="none" spc="0" normalizeH="0" baseline="0" noProof="0" err="1">
                <a:ln>
                  <a:noFill/>
                </a:ln>
                <a:solidFill>
                  <a:prstClr val="white"/>
                </a:solidFill>
                <a:effectLst/>
                <a:uLnTx/>
                <a:uFillTx/>
                <a:latin typeface="Abadi" panose="020B0604020104020204" pitchFamily="34" charset="0"/>
                <a:ea typeface="+mn-ea"/>
                <a:cs typeface="+mn-cs"/>
              </a:rPr>
              <a:t>WebAssembly</a:t>
            </a:r>
            <a:endParaRPr kumimoji="0" lang="en-GB" sz="2400" b="0" i="0" u="none" strike="noStrike" kern="1200" cap="none" spc="0" normalizeH="0" baseline="0" noProof="0">
              <a:ln>
                <a:noFill/>
              </a:ln>
              <a:solidFill>
                <a:prstClr val="white"/>
              </a:solidFill>
              <a:effectLst/>
              <a:uLnTx/>
              <a:uFillTx/>
              <a:latin typeface="Abadi" panose="020B0604020104020204" pitchFamily="34" charset="0"/>
              <a:ea typeface="+mn-ea"/>
              <a:cs typeface="+mn-cs"/>
            </a:endParaRPr>
          </a:p>
        </p:txBody>
      </p:sp>
      <p:sp>
        <p:nvSpPr>
          <p:cNvPr id="17" name="Rectangle 16">
            <a:extLst>
              <a:ext uri="{FF2B5EF4-FFF2-40B4-BE49-F238E27FC236}">
                <a16:creationId xmlns:a16="http://schemas.microsoft.com/office/drawing/2014/main" id="{CF0DCF68-B49A-439A-BB6C-209C571FA18A}"/>
              </a:ext>
            </a:extLst>
          </p:cNvPr>
          <p:cNvSpPr/>
          <p:nvPr/>
        </p:nvSpPr>
        <p:spPr>
          <a:xfrm>
            <a:off x="6992350" y="1667052"/>
            <a:ext cx="4044697" cy="1015663"/>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a:ln>
                  <a:noFill/>
                </a:ln>
                <a:solidFill>
                  <a:prstClr val="white"/>
                </a:solidFill>
                <a:effectLst/>
                <a:uLnTx/>
                <a:uFillTx/>
                <a:latin typeface="Abadi" panose="020B0604020104020204" pitchFamily="34" charset="0"/>
                <a:ea typeface="+mn-ea"/>
                <a:cs typeface="+mn-cs"/>
              </a:rPr>
              <a:t>Web app with client-side execution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a:ln>
                  <a:noFill/>
                </a:ln>
                <a:solidFill>
                  <a:prstClr val="white"/>
                </a:solidFill>
                <a:effectLst/>
                <a:uLnTx/>
                <a:uFillTx/>
                <a:latin typeface="Abadi" panose="020B0604020104020204" pitchFamily="34" charset="0"/>
                <a:ea typeface="+mn-ea"/>
                <a:cs typeface="+mn-cs"/>
              </a:rPr>
              <a:t>Loaded from web server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a:ln>
                  <a:noFill/>
                </a:ln>
                <a:solidFill>
                  <a:prstClr val="white"/>
                </a:solidFill>
                <a:effectLst/>
                <a:uLnTx/>
                <a:uFillTx/>
                <a:latin typeface="Abadi" panose="020B0604020104020204" pitchFamily="34" charset="0"/>
                <a:ea typeface="+mn-ea"/>
                <a:cs typeface="+mn-cs"/>
              </a:rPr>
              <a:t>Can work offline via Service Worker</a:t>
            </a:r>
          </a:p>
        </p:txBody>
      </p:sp>
      <p:sp>
        <p:nvSpPr>
          <p:cNvPr id="22" name="Rectangle 21">
            <a:extLst>
              <a:ext uri="{FF2B5EF4-FFF2-40B4-BE49-F238E27FC236}">
                <a16:creationId xmlns:a16="http://schemas.microsoft.com/office/drawing/2014/main" id="{18B0A9FF-9479-439B-AEFB-69FF27AEE16C}"/>
              </a:ext>
            </a:extLst>
          </p:cNvPr>
          <p:cNvSpPr/>
          <p:nvPr/>
        </p:nvSpPr>
        <p:spPr>
          <a:xfrm>
            <a:off x="2960018" y="3193187"/>
            <a:ext cx="3631122" cy="504882"/>
          </a:xfrm>
          <a:prstGeom prst="rect">
            <a:avLst/>
          </a:prstGeom>
        </p:spPr>
        <p:txBody>
          <a:bodyPr wrap="none">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GB" sz="2400" b="0" i="0" u="none" strike="noStrike" kern="1200" cap="none" spc="0" normalizeH="0" baseline="0" noProof="0" err="1">
                <a:ln>
                  <a:noFill/>
                </a:ln>
                <a:solidFill>
                  <a:prstClr val="white"/>
                </a:solidFill>
                <a:effectLst/>
                <a:uLnTx/>
                <a:uFillTx/>
                <a:latin typeface="Abadi" panose="020B0604020104020204" pitchFamily="34" charset="0"/>
                <a:ea typeface="+mn-ea"/>
                <a:cs typeface="+mn-cs"/>
              </a:rPr>
              <a:t>Blazor</a:t>
            </a:r>
            <a:r>
              <a:rPr kumimoji="0" lang="en-GB" sz="2400" b="0" i="0" u="none" strike="noStrike" kern="1200" cap="none" spc="0" normalizeH="0" baseline="0" noProof="0">
                <a:ln>
                  <a:noFill/>
                </a:ln>
                <a:solidFill>
                  <a:prstClr val="white"/>
                </a:solidFill>
                <a:effectLst/>
                <a:uLnTx/>
                <a:uFillTx/>
                <a:latin typeface="Abadi" panose="020B0604020104020204" pitchFamily="34" charset="0"/>
                <a:ea typeface="+mn-ea"/>
                <a:cs typeface="+mn-cs"/>
              </a:rPr>
              <a:t> PWA – OS installed</a:t>
            </a:r>
          </a:p>
        </p:txBody>
      </p:sp>
      <p:sp>
        <p:nvSpPr>
          <p:cNvPr id="23" name="Rectangle 22">
            <a:extLst>
              <a:ext uri="{FF2B5EF4-FFF2-40B4-BE49-F238E27FC236}">
                <a16:creationId xmlns:a16="http://schemas.microsoft.com/office/drawing/2014/main" id="{B5BC79A1-D263-41AB-B434-0119F88D9F82}"/>
              </a:ext>
            </a:extLst>
          </p:cNvPr>
          <p:cNvSpPr/>
          <p:nvPr/>
        </p:nvSpPr>
        <p:spPr>
          <a:xfrm>
            <a:off x="6992350" y="3219127"/>
            <a:ext cx="4275529" cy="707886"/>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a:ln>
                  <a:noFill/>
                </a:ln>
                <a:solidFill>
                  <a:prstClr val="white"/>
                </a:solidFill>
                <a:effectLst/>
                <a:uLnTx/>
                <a:uFillTx/>
                <a:latin typeface="Abadi" panose="020B0604020104020204" pitchFamily="34" charset="0"/>
                <a:ea typeface="+mn-ea"/>
                <a:cs typeface="+mn-cs"/>
              </a:rPr>
              <a:t>Appears as native app (own window)</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a:ln>
                  <a:noFill/>
                </a:ln>
                <a:solidFill>
                  <a:prstClr val="white"/>
                </a:solidFill>
                <a:effectLst/>
                <a:uLnTx/>
                <a:uFillTx/>
                <a:latin typeface="Abadi" panose="020B0604020104020204" pitchFamily="34" charset="0"/>
                <a:ea typeface="+mn-ea"/>
                <a:cs typeface="+mn-cs"/>
              </a:rPr>
              <a:t>Works offline or online</a:t>
            </a:r>
          </a:p>
        </p:txBody>
      </p:sp>
      <p:sp>
        <p:nvSpPr>
          <p:cNvPr id="25" name="Rectangle 24">
            <a:extLst>
              <a:ext uri="{FF2B5EF4-FFF2-40B4-BE49-F238E27FC236}">
                <a16:creationId xmlns:a16="http://schemas.microsoft.com/office/drawing/2014/main" id="{9070714B-2622-4956-B850-0A273B7E4235}"/>
              </a:ext>
            </a:extLst>
          </p:cNvPr>
          <p:cNvSpPr/>
          <p:nvPr/>
        </p:nvSpPr>
        <p:spPr>
          <a:xfrm>
            <a:off x="3320982" y="4601396"/>
            <a:ext cx="1976823"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err="1">
                <a:ln>
                  <a:noFill/>
                </a:ln>
                <a:solidFill>
                  <a:prstClr val="white"/>
                </a:solidFill>
                <a:effectLst/>
                <a:uLnTx/>
                <a:uFillTx/>
                <a:latin typeface="Abadi" panose="020B0604020104020204" pitchFamily="34" charset="0"/>
                <a:ea typeface="+mn-ea"/>
                <a:cs typeface="+mn-cs"/>
              </a:rPr>
              <a:t>Blazor</a:t>
            </a:r>
            <a:r>
              <a:rPr kumimoji="0" lang="en-GB" sz="2400" b="0" i="0" u="none" strike="noStrike" kern="1200" cap="none" spc="0" normalizeH="0" baseline="0" noProof="0">
                <a:ln>
                  <a:noFill/>
                </a:ln>
                <a:solidFill>
                  <a:prstClr val="white"/>
                </a:solidFill>
                <a:effectLst/>
                <a:uLnTx/>
                <a:uFillTx/>
                <a:latin typeface="Abadi" panose="020B0604020104020204" pitchFamily="34" charset="0"/>
                <a:ea typeface="+mn-ea"/>
                <a:cs typeface="+mn-cs"/>
              </a:rPr>
              <a:t> Hybrid</a:t>
            </a:r>
          </a:p>
        </p:txBody>
      </p:sp>
      <p:sp>
        <p:nvSpPr>
          <p:cNvPr id="26" name="Rectangle 25">
            <a:extLst>
              <a:ext uri="{FF2B5EF4-FFF2-40B4-BE49-F238E27FC236}">
                <a16:creationId xmlns:a16="http://schemas.microsoft.com/office/drawing/2014/main" id="{D0826DE8-34E1-4366-A4D9-647F2FECF805}"/>
              </a:ext>
            </a:extLst>
          </p:cNvPr>
          <p:cNvSpPr/>
          <p:nvPr/>
        </p:nvSpPr>
        <p:spPr>
          <a:xfrm>
            <a:off x="6992350" y="4627336"/>
            <a:ext cx="4860626" cy="1015663"/>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a:ln>
                  <a:noFill/>
                </a:ln>
                <a:solidFill>
                  <a:prstClr val="white"/>
                </a:solidFill>
                <a:effectLst/>
                <a:uLnTx/>
                <a:uFillTx/>
                <a:latin typeface="Abadi" panose="020B0604020104020204" pitchFamily="34" charset="0"/>
                <a:ea typeface="+mn-ea"/>
                <a:cs typeface="+mn-cs"/>
              </a:rPr>
              <a:t>Native .NET renders to Electron / WebView</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a:ln>
                  <a:noFill/>
                </a:ln>
                <a:solidFill>
                  <a:prstClr val="white"/>
                </a:solidFill>
                <a:effectLst/>
                <a:uLnTx/>
                <a:uFillTx/>
                <a:latin typeface="Abadi" panose="020B0604020104020204" pitchFamily="34" charset="0"/>
                <a:ea typeface="+mn-ea"/>
                <a:cs typeface="+mn-cs"/>
              </a:rPr>
              <a:t>Appears as native app (own window)</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a:ln>
                  <a:noFill/>
                </a:ln>
                <a:solidFill>
                  <a:prstClr val="white"/>
                </a:solidFill>
                <a:effectLst/>
                <a:uLnTx/>
                <a:uFillTx/>
                <a:latin typeface="Abadi" panose="020B0604020104020204" pitchFamily="34" charset="0"/>
                <a:ea typeface="+mn-ea"/>
                <a:cs typeface="+mn-cs"/>
              </a:rPr>
              <a:t>Works offline or online</a:t>
            </a:r>
          </a:p>
        </p:txBody>
      </p:sp>
      <p:sp>
        <p:nvSpPr>
          <p:cNvPr id="34" name="Rectangle 33">
            <a:extLst>
              <a:ext uri="{FF2B5EF4-FFF2-40B4-BE49-F238E27FC236}">
                <a16:creationId xmlns:a16="http://schemas.microsoft.com/office/drawing/2014/main" id="{F445F793-15D2-463E-99A8-41DD007F7786}"/>
              </a:ext>
            </a:extLst>
          </p:cNvPr>
          <p:cNvSpPr/>
          <p:nvPr/>
        </p:nvSpPr>
        <p:spPr>
          <a:xfrm>
            <a:off x="497364" y="286824"/>
            <a:ext cx="62869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FFFF00"/>
                </a:solidFill>
                <a:effectLst/>
                <a:uLnTx/>
                <a:uFillTx/>
                <a:latin typeface="Abadi" panose="020B0604020104020204" pitchFamily="34" charset="0"/>
                <a:ea typeface="+mn-ea"/>
                <a:cs typeface="+mn-cs"/>
              </a:rPr>
              <a:t>Web</a:t>
            </a:r>
          </a:p>
        </p:txBody>
      </p:sp>
      <p:sp>
        <p:nvSpPr>
          <p:cNvPr id="35" name="Rectangle 34">
            <a:extLst>
              <a:ext uri="{FF2B5EF4-FFF2-40B4-BE49-F238E27FC236}">
                <a16:creationId xmlns:a16="http://schemas.microsoft.com/office/drawing/2014/main" id="{1FE3B7B8-7CAD-4C60-80EC-08295BB5374E}"/>
              </a:ext>
            </a:extLst>
          </p:cNvPr>
          <p:cNvSpPr/>
          <p:nvPr/>
        </p:nvSpPr>
        <p:spPr>
          <a:xfrm>
            <a:off x="1627922" y="5876516"/>
            <a:ext cx="1071127" cy="64633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FFFF00"/>
                </a:solidFill>
                <a:effectLst/>
                <a:uLnTx/>
                <a:uFillTx/>
                <a:latin typeface="Abadi" panose="020B0604020104020204" pitchFamily="34" charset="0"/>
                <a:ea typeface="+mn-ea"/>
                <a:cs typeface="+mn-cs"/>
              </a:rPr>
              <a:t>Desktop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FFFF00"/>
                </a:solidFill>
                <a:effectLst/>
                <a:uLnTx/>
                <a:uFillTx/>
                <a:latin typeface="Abadi" panose="020B0604020104020204" pitchFamily="34" charset="0"/>
                <a:ea typeface="+mn-ea"/>
                <a:cs typeface="+mn-cs"/>
              </a:rPr>
              <a:t>+ Mobile</a:t>
            </a:r>
          </a:p>
        </p:txBody>
      </p:sp>
      <p:cxnSp>
        <p:nvCxnSpPr>
          <p:cNvPr id="39" name="Straight Connector 38">
            <a:extLst>
              <a:ext uri="{FF2B5EF4-FFF2-40B4-BE49-F238E27FC236}">
                <a16:creationId xmlns:a16="http://schemas.microsoft.com/office/drawing/2014/main" id="{AF4EB98D-5263-4C10-871F-ADEF84A0A123}"/>
              </a:ext>
            </a:extLst>
          </p:cNvPr>
          <p:cNvCxnSpPr>
            <a:cxnSpLocks/>
            <a:endCxn id="35" idx="0"/>
          </p:cNvCxnSpPr>
          <p:nvPr/>
        </p:nvCxnSpPr>
        <p:spPr>
          <a:xfrm>
            <a:off x="900323" y="715672"/>
            <a:ext cx="1263163" cy="5160844"/>
          </a:xfrm>
          <a:prstGeom prst="line">
            <a:avLst/>
          </a:prstGeom>
          <a:ln w="50800">
            <a:solidFill>
              <a:srgbClr val="FFFF00"/>
            </a:solidFill>
            <a:prstDash val="sysDash"/>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41" name="Oval 40">
            <a:extLst>
              <a:ext uri="{FF2B5EF4-FFF2-40B4-BE49-F238E27FC236}">
                <a16:creationId xmlns:a16="http://schemas.microsoft.com/office/drawing/2014/main" id="{B7D2E378-A2DF-4860-94C6-73492E415872}"/>
              </a:ext>
            </a:extLst>
          </p:cNvPr>
          <p:cNvSpPr/>
          <p:nvPr/>
        </p:nvSpPr>
        <p:spPr>
          <a:xfrm rot="340531">
            <a:off x="3004147" y="6010296"/>
            <a:ext cx="428017" cy="428017"/>
          </a:xfrm>
          <a:prstGeom prst="ellipse">
            <a:avLst/>
          </a:prstGeom>
          <a:solidFill>
            <a:schemeClr val="bg1"/>
          </a:solidFill>
          <a:ln w="38100">
            <a:solidFill>
              <a:schemeClr val="tx1">
                <a:lumMod val="50000"/>
                <a:lumOff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Abadi" panose="020B0604020104020204" pitchFamily="34" charset="0"/>
              <a:ea typeface="+mn-ea"/>
              <a:cs typeface="+mn-cs"/>
            </a:endParaRPr>
          </a:p>
        </p:txBody>
      </p:sp>
      <p:sp>
        <p:nvSpPr>
          <p:cNvPr id="46" name="Rectangle 45">
            <a:extLst>
              <a:ext uri="{FF2B5EF4-FFF2-40B4-BE49-F238E27FC236}">
                <a16:creationId xmlns:a16="http://schemas.microsoft.com/office/drawing/2014/main" id="{649B9E6C-5427-442E-B715-6C268436D86F}"/>
              </a:ext>
            </a:extLst>
          </p:cNvPr>
          <p:cNvSpPr/>
          <p:nvPr/>
        </p:nvSpPr>
        <p:spPr>
          <a:xfrm>
            <a:off x="3568939" y="5891415"/>
            <a:ext cx="1931939"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err="1">
                <a:ln>
                  <a:noFill/>
                </a:ln>
                <a:solidFill>
                  <a:prstClr val="white"/>
                </a:solidFill>
                <a:effectLst/>
                <a:uLnTx/>
                <a:uFillTx/>
                <a:latin typeface="Abadi" panose="020B0604020104020204" pitchFamily="34" charset="0"/>
                <a:ea typeface="+mn-ea"/>
                <a:cs typeface="+mn-cs"/>
              </a:rPr>
              <a:t>Blazor</a:t>
            </a:r>
            <a:r>
              <a:rPr kumimoji="0" lang="en-GB" sz="2400" b="0" i="0" u="none" strike="noStrike" kern="1200" cap="none" spc="0" normalizeH="0" baseline="0" noProof="0">
                <a:ln>
                  <a:noFill/>
                </a:ln>
                <a:solidFill>
                  <a:prstClr val="white"/>
                </a:solidFill>
                <a:effectLst/>
                <a:uLnTx/>
                <a:uFillTx/>
                <a:latin typeface="Abadi" panose="020B0604020104020204" pitchFamily="34" charset="0"/>
                <a:ea typeface="+mn-ea"/>
                <a:cs typeface="+mn-cs"/>
              </a:rPr>
              <a:t> Native</a:t>
            </a:r>
          </a:p>
        </p:txBody>
      </p:sp>
      <p:sp>
        <p:nvSpPr>
          <p:cNvPr id="47" name="Rectangle 46">
            <a:extLst>
              <a:ext uri="{FF2B5EF4-FFF2-40B4-BE49-F238E27FC236}">
                <a16:creationId xmlns:a16="http://schemas.microsoft.com/office/drawing/2014/main" id="{20004BF5-6C5A-48C9-A859-FA56031D8027}"/>
              </a:ext>
            </a:extLst>
          </p:cNvPr>
          <p:cNvSpPr/>
          <p:nvPr/>
        </p:nvSpPr>
        <p:spPr>
          <a:xfrm>
            <a:off x="6992350" y="5891415"/>
            <a:ext cx="3576620" cy="707886"/>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a:ln>
                  <a:noFill/>
                </a:ln>
                <a:solidFill>
                  <a:prstClr val="white"/>
                </a:solidFill>
                <a:effectLst/>
                <a:uLnTx/>
                <a:uFillTx/>
                <a:latin typeface="Abadi" panose="020B0604020104020204" pitchFamily="34" charset="0"/>
                <a:ea typeface="+mn-ea"/>
                <a:cs typeface="+mn-cs"/>
              </a:rPr>
              <a:t>Same programming model, but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a:ln>
                  <a:noFill/>
                </a:ln>
                <a:solidFill>
                  <a:prstClr val="white"/>
                </a:solidFill>
                <a:effectLst/>
                <a:uLnTx/>
                <a:uFillTx/>
                <a:latin typeface="Abadi" panose="020B0604020104020204" pitchFamily="34" charset="0"/>
                <a:ea typeface="+mn-ea"/>
                <a:cs typeface="+mn-cs"/>
              </a:rPr>
              <a:t>rendering non-HTML UI</a:t>
            </a:r>
          </a:p>
        </p:txBody>
      </p:sp>
    </p:spTree>
    <p:extLst>
      <p:ext uri="{BB962C8B-B14F-4D97-AF65-F5344CB8AC3E}">
        <p14:creationId xmlns:p14="http://schemas.microsoft.com/office/powerpoint/2010/main" val="101174300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4"/>
                                        </p:tgtEl>
                                        <p:attrNameLst>
                                          <p:attrName>style.visibility</p:attrName>
                                        </p:attrNameLst>
                                      </p:cBhvr>
                                      <p:to>
                                        <p:strVal val="visible"/>
                                      </p:to>
                                    </p:set>
                                    <p:animEffect transition="in" filter="fade">
                                      <p:cBhvr>
                                        <p:cTn id="14" dur="500"/>
                                        <p:tgtEl>
                                          <p:spTgt spid="14"/>
                                        </p:tgtEl>
                                      </p:cBhvr>
                                    </p:animEffect>
                                  </p:childTnLst>
                                </p:cTn>
                              </p:par>
                            </p:childTnLst>
                          </p:cTn>
                        </p:par>
                        <p:par>
                          <p:cTn id="15" fill="hold">
                            <p:stCondLst>
                              <p:cond delay="1000"/>
                            </p:stCondLst>
                            <p:childTnLst>
                              <p:par>
                                <p:cTn id="16" presetID="22" presetClass="entr" presetSubtype="1" fill="hold" grpId="0" nodeType="afterEffect">
                                  <p:stCondLst>
                                    <p:cond delay="0"/>
                                  </p:stCondLst>
                                  <p:childTnLst>
                                    <p:set>
                                      <p:cBhvr>
                                        <p:cTn id="17" dur="1" fill="hold">
                                          <p:stCondLst>
                                            <p:cond delay="0"/>
                                          </p:stCondLst>
                                        </p:cTn>
                                        <p:tgtEl>
                                          <p:spTgt spid="54"/>
                                        </p:tgtEl>
                                        <p:attrNameLst>
                                          <p:attrName>style.visibility</p:attrName>
                                        </p:attrNameLst>
                                      </p:cBhvr>
                                      <p:to>
                                        <p:strVal val="visible"/>
                                      </p:to>
                                    </p:set>
                                    <p:animEffect transition="in" filter="wipe(up)">
                                      <p:cBhvr>
                                        <p:cTn id="18" dur="500"/>
                                        <p:tgtEl>
                                          <p:spTgt spid="54"/>
                                        </p:tgtEl>
                                      </p:cBhvr>
                                    </p:animEffect>
                                  </p:childTnLst>
                                </p:cTn>
                              </p:par>
                              <p:par>
                                <p:cTn id="19" presetID="10" presetClass="entr" presetSubtype="0" fill="hold" grpId="0" nodeType="withEffect">
                                  <p:stCondLst>
                                    <p:cond delay="20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childTnLst>
                          </p:cTn>
                        </p:par>
                        <p:par>
                          <p:cTn id="22" fill="hold">
                            <p:stCondLst>
                              <p:cond delay="1700"/>
                            </p:stCondLst>
                            <p:childTnLst>
                              <p:par>
                                <p:cTn id="23" presetID="10" presetClass="entr" presetSubtype="0" fill="hold" grpId="0" nodeType="after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500"/>
                                        <p:tgtEl>
                                          <p:spTgt spid="17"/>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fade">
                                      <p:cBhvr>
                                        <p:cTn id="28" dur="500"/>
                                        <p:tgtEl>
                                          <p:spTgt spid="16"/>
                                        </p:tgtEl>
                                      </p:cBhvr>
                                    </p:animEffect>
                                  </p:childTnLst>
                                </p:cTn>
                              </p:par>
                            </p:childTnLst>
                          </p:cTn>
                        </p:par>
                        <p:par>
                          <p:cTn id="29" fill="hold">
                            <p:stCondLst>
                              <p:cond delay="2200"/>
                            </p:stCondLst>
                            <p:childTnLst>
                              <p:par>
                                <p:cTn id="30" presetID="22" presetClass="entr" presetSubtype="1" fill="hold" grpId="0" nodeType="afterEffect">
                                  <p:stCondLst>
                                    <p:cond delay="0"/>
                                  </p:stCondLst>
                                  <p:childTnLst>
                                    <p:set>
                                      <p:cBhvr>
                                        <p:cTn id="31" dur="1" fill="hold">
                                          <p:stCondLst>
                                            <p:cond delay="0"/>
                                          </p:stCondLst>
                                        </p:cTn>
                                        <p:tgtEl>
                                          <p:spTgt spid="55"/>
                                        </p:tgtEl>
                                        <p:attrNameLst>
                                          <p:attrName>style.visibility</p:attrName>
                                        </p:attrNameLst>
                                      </p:cBhvr>
                                      <p:to>
                                        <p:strVal val="visible"/>
                                      </p:to>
                                    </p:set>
                                    <p:animEffect transition="in" filter="wipe(up)">
                                      <p:cBhvr>
                                        <p:cTn id="32" dur="500"/>
                                        <p:tgtEl>
                                          <p:spTgt spid="55"/>
                                        </p:tgtEl>
                                      </p:cBhvr>
                                    </p:animEffect>
                                  </p:childTnLst>
                                </p:cTn>
                              </p:par>
                              <p:par>
                                <p:cTn id="33" presetID="10" presetClass="entr" presetSubtype="0" fill="hold" grpId="0" nodeType="withEffect">
                                  <p:stCondLst>
                                    <p:cond delay="200"/>
                                  </p:stCondLst>
                                  <p:childTnLst>
                                    <p:set>
                                      <p:cBhvr>
                                        <p:cTn id="34" dur="1" fill="hold">
                                          <p:stCondLst>
                                            <p:cond delay="0"/>
                                          </p:stCondLst>
                                        </p:cTn>
                                        <p:tgtEl>
                                          <p:spTgt spid="11"/>
                                        </p:tgtEl>
                                        <p:attrNameLst>
                                          <p:attrName>style.visibility</p:attrName>
                                        </p:attrNameLst>
                                      </p:cBhvr>
                                      <p:to>
                                        <p:strVal val="visible"/>
                                      </p:to>
                                    </p:set>
                                    <p:animEffect transition="in" filter="fade">
                                      <p:cBhvr>
                                        <p:cTn id="35" dur="500"/>
                                        <p:tgtEl>
                                          <p:spTgt spid="11"/>
                                        </p:tgtEl>
                                      </p:cBhvr>
                                    </p:animEffect>
                                  </p:childTnLst>
                                </p:cTn>
                              </p:par>
                            </p:childTnLst>
                          </p:cTn>
                        </p:par>
                        <p:par>
                          <p:cTn id="36" fill="hold">
                            <p:stCondLst>
                              <p:cond delay="2900"/>
                            </p:stCondLst>
                            <p:childTnLst>
                              <p:par>
                                <p:cTn id="37" presetID="10" presetClass="entr" presetSubtype="0" fill="hold" grpId="0" nodeType="afterEffect">
                                  <p:stCondLst>
                                    <p:cond delay="0"/>
                                  </p:stCondLst>
                                  <p:childTnLst>
                                    <p:set>
                                      <p:cBhvr>
                                        <p:cTn id="38" dur="1" fill="hold">
                                          <p:stCondLst>
                                            <p:cond delay="0"/>
                                          </p:stCondLst>
                                        </p:cTn>
                                        <p:tgtEl>
                                          <p:spTgt spid="23"/>
                                        </p:tgtEl>
                                        <p:attrNameLst>
                                          <p:attrName>style.visibility</p:attrName>
                                        </p:attrNameLst>
                                      </p:cBhvr>
                                      <p:to>
                                        <p:strVal val="visible"/>
                                      </p:to>
                                    </p:set>
                                    <p:animEffect transition="in" filter="fade">
                                      <p:cBhvr>
                                        <p:cTn id="39" dur="500"/>
                                        <p:tgtEl>
                                          <p:spTgt spid="23"/>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2"/>
                                        </p:tgtEl>
                                        <p:attrNameLst>
                                          <p:attrName>style.visibility</p:attrName>
                                        </p:attrNameLst>
                                      </p:cBhvr>
                                      <p:to>
                                        <p:strVal val="visible"/>
                                      </p:to>
                                    </p:set>
                                    <p:animEffect transition="in" filter="fade">
                                      <p:cBhvr>
                                        <p:cTn id="42" dur="500"/>
                                        <p:tgtEl>
                                          <p:spTgt spid="22"/>
                                        </p:tgtEl>
                                      </p:cBhvr>
                                    </p:animEffect>
                                  </p:childTnLst>
                                </p:cTn>
                              </p:par>
                            </p:childTnLst>
                          </p:cTn>
                        </p:par>
                        <p:par>
                          <p:cTn id="43" fill="hold">
                            <p:stCondLst>
                              <p:cond delay="3400"/>
                            </p:stCondLst>
                            <p:childTnLst>
                              <p:par>
                                <p:cTn id="44" presetID="22" presetClass="entr" presetSubtype="1" fill="hold" grpId="0" nodeType="afterEffect">
                                  <p:stCondLst>
                                    <p:cond delay="0"/>
                                  </p:stCondLst>
                                  <p:childTnLst>
                                    <p:set>
                                      <p:cBhvr>
                                        <p:cTn id="45" dur="1" fill="hold">
                                          <p:stCondLst>
                                            <p:cond delay="0"/>
                                          </p:stCondLst>
                                        </p:cTn>
                                        <p:tgtEl>
                                          <p:spTgt spid="57"/>
                                        </p:tgtEl>
                                        <p:attrNameLst>
                                          <p:attrName>style.visibility</p:attrName>
                                        </p:attrNameLst>
                                      </p:cBhvr>
                                      <p:to>
                                        <p:strVal val="visible"/>
                                      </p:to>
                                    </p:set>
                                    <p:animEffect transition="in" filter="wipe(up)">
                                      <p:cBhvr>
                                        <p:cTn id="46" dur="500"/>
                                        <p:tgtEl>
                                          <p:spTgt spid="57"/>
                                        </p:tgtEl>
                                      </p:cBhvr>
                                    </p:animEffect>
                                  </p:childTnLst>
                                </p:cTn>
                              </p:par>
                              <p:par>
                                <p:cTn id="47" presetID="10" presetClass="entr" presetSubtype="0" fill="hold" grpId="0" nodeType="withEffect">
                                  <p:stCondLst>
                                    <p:cond delay="200"/>
                                  </p:stCondLst>
                                  <p:childTnLst>
                                    <p:set>
                                      <p:cBhvr>
                                        <p:cTn id="48" dur="1" fill="hold">
                                          <p:stCondLst>
                                            <p:cond delay="0"/>
                                          </p:stCondLst>
                                        </p:cTn>
                                        <p:tgtEl>
                                          <p:spTgt spid="8"/>
                                        </p:tgtEl>
                                        <p:attrNameLst>
                                          <p:attrName>style.visibility</p:attrName>
                                        </p:attrNameLst>
                                      </p:cBhvr>
                                      <p:to>
                                        <p:strVal val="visible"/>
                                      </p:to>
                                    </p:set>
                                    <p:animEffect transition="in" filter="fade">
                                      <p:cBhvr>
                                        <p:cTn id="49" dur="500"/>
                                        <p:tgtEl>
                                          <p:spTgt spid="8"/>
                                        </p:tgtEl>
                                      </p:cBhvr>
                                    </p:animEffect>
                                  </p:childTnLst>
                                </p:cTn>
                              </p:par>
                            </p:childTnLst>
                          </p:cTn>
                        </p:par>
                        <p:par>
                          <p:cTn id="50" fill="hold">
                            <p:stCondLst>
                              <p:cond delay="4100"/>
                            </p:stCondLst>
                            <p:childTnLst>
                              <p:par>
                                <p:cTn id="51" presetID="10" presetClass="entr" presetSubtype="0" fill="hold" grpId="0" nodeType="afterEffect">
                                  <p:stCondLst>
                                    <p:cond delay="0"/>
                                  </p:stCondLst>
                                  <p:childTnLst>
                                    <p:set>
                                      <p:cBhvr>
                                        <p:cTn id="52" dur="1" fill="hold">
                                          <p:stCondLst>
                                            <p:cond delay="0"/>
                                          </p:stCondLst>
                                        </p:cTn>
                                        <p:tgtEl>
                                          <p:spTgt spid="25"/>
                                        </p:tgtEl>
                                        <p:attrNameLst>
                                          <p:attrName>style.visibility</p:attrName>
                                        </p:attrNameLst>
                                      </p:cBhvr>
                                      <p:to>
                                        <p:strVal val="visible"/>
                                      </p:to>
                                    </p:set>
                                    <p:animEffect transition="in" filter="fade">
                                      <p:cBhvr>
                                        <p:cTn id="53" dur="500"/>
                                        <p:tgtEl>
                                          <p:spTgt spid="25"/>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26"/>
                                        </p:tgtEl>
                                        <p:attrNameLst>
                                          <p:attrName>style.visibility</p:attrName>
                                        </p:attrNameLst>
                                      </p:cBhvr>
                                      <p:to>
                                        <p:strVal val="visible"/>
                                      </p:to>
                                    </p:set>
                                    <p:animEffect transition="in" filter="fade">
                                      <p:cBhvr>
                                        <p:cTn id="56" dur="500"/>
                                        <p:tgtEl>
                                          <p:spTgt spid="26"/>
                                        </p:tgtEl>
                                      </p:cBhvr>
                                    </p:animEffect>
                                  </p:childTnLst>
                                </p:cTn>
                              </p:par>
                            </p:childTnLst>
                          </p:cTn>
                        </p:par>
                        <p:par>
                          <p:cTn id="57" fill="hold">
                            <p:stCondLst>
                              <p:cond delay="4600"/>
                            </p:stCondLst>
                            <p:childTnLst>
                              <p:par>
                                <p:cTn id="58" presetID="22" presetClass="entr" presetSubtype="1" fill="hold" grpId="0" nodeType="afterEffect">
                                  <p:stCondLst>
                                    <p:cond delay="0"/>
                                  </p:stCondLst>
                                  <p:childTnLst>
                                    <p:set>
                                      <p:cBhvr>
                                        <p:cTn id="59" dur="1" fill="hold">
                                          <p:stCondLst>
                                            <p:cond delay="0"/>
                                          </p:stCondLst>
                                        </p:cTn>
                                        <p:tgtEl>
                                          <p:spTgt spid="58"/>
                                        </p:tgtEl>
                                        <p:attrNameLst>
                                          <p:attrName>style.visibility</p:attrName>
                                        </p:attrNameLst>
                                      </p:cBhvr>
                                      <p:to>
                                        <p:strVal val="visible"/>
                                      </p:to>
                                    </p:set>
                                    <p:animEffect transition="in" filter="wipe(up)">
                                      <p:cBhvr>
                                        <p:cTn id="60" dur="500"/>
                                        <p:tgtEl>
                                          <p:spTgt spid="58"/>
                                        </p:tgtEl>
                                      </p:cBhvr>
                                    </p:animEffect>
                                  </p:childTnLst>
                                </p:cTn>
                              </p:par>
                              <p:par>
                                <p:cTn id="61" presetID="10" presetClass="entr" presetSubtype="0" fill="hold" grpId="0" nodeType="withEffect">
                                  <p:stCondLst>
                                    <p:cond delay="200"/>
                                  </p:stCondLst>
                                  <p:childTnLst>
                                    <p:set>
                                      <p:cBhvr>
                                        <p:cTn id="62" dur="1" fill="hold">
                                          <p:stCondLst>
                                            <p:cond delay="0"/>
                                          </p:stCondLst>
                                        </p:cTn>
                                        <p:tgtEl>
                                          <p:spTgt spid="41"/>
                                        </p:tgtEl>
                                        <p:attrNameLst>
                                          <p:attrName>style.visibility</p:attrName>
                                        </p:attrNameLst>
                                      </p:cBhvr>
                                      <p:to>
                                        <p:strVal val="visible"/>
                                      </p:to>
                                    </p:set>
                                    <p:animEffect transition="in" filter="fade">
                                      <p:cBhvr>
                                        <p:cTn id="63" dur="500"/>
                                        <p:tgtEl>
                                          <p:spTgt spid="41"/>
                                        </p:tgtEl>
                                      </p:cBhvr>
                                    </p:animEffect>
                                  </p:childTnLst>
                                </p:cTn>
                              </p:par>
                            </p:childTnLst>
                          </p:cTn>
                        </p:par>
                        <p:par>
                          <p:cTn id="64" fill="hold">
                            <p:stCondLst>
                              <p:cond delay="5300"/>
                            </p:stCondLst>
                            <p:childTnLst>
                              <p:par>
                                <p:cTn id="65" presetID="10" presetClass="entr" presetSubtype="0" fill="hold" grpId="0" nodeType="afterEffect">
                                  <p:stCondLst>
                                    <p:cond delay="0"/>
                                  </p:stCondLst>
                                  <p:childTnLst>
                                    <p:set>
                                      <p:cBhvr>
                                        <p:cTn id="66" dur="1" fill="hold">
                                          <p:stCondLst>
                                            <p:cond delay="0"/>
                                          </p:stCondLst>
                                        </p:cTn>
                                        <p:tgtEl>
                                          <p:spTgt spid="46"/>
                                        </p:tgtEl>
                                        <p:attrNameLst>
                                          <p:attrName>style.visibility</p:attrName>
                                        </p:attrNameLst>
                                      </p:cBhvr>
                                      <p:to>
                                        <p:strVal val="visible"/>
                                      </p:to>
                                    </p:set>
                                    <p:animEffect transition="in" filter="fade">
                                      <p:cBhvr>
                                        <p:cTn id="67" dur="500"/>
                                        <p:tgtEl>
                                          <p:spTgt spid="46"/>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47"/>
                                        </p:tgtEl>
                                        <p:attrNameLst>
                                          <p:attrName>style.visibility</p:attrName>
                                        </p:attrNameLst>
                                      </p:cBhvr>
                                      <p:to>
                                        <p:strVal val="visible"/>
                                      </p:to>
                                    </p:set>
                                    <p:animEffect transition="in" filter="fade">
                                      <p:cBhvr>
                                        <p:cTn id="70"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57" grpId="0" animBg="1"/>
      <p:bldP spid="58" grpId="0" animBg="1"/>
      <p:bldP spid="54" grpId="0" animBg="1"/>
      <p:bldP spid="7" grpId="0" animBg="1"/>
      <p:bldP spid="8" grpId="0" animBg="1"/>
      <p:bldP spid="10" grpId="0" animBg="1"/>
      <p:bldP spid="11" grpId="0" animBg="1"/>
      <p:bldP spid="12" grpId="0"/>
      <p:bldP spid="14" grpId="0"/>
      <p:bldP spid="16" grpId="0"/>
      <p:bldP spid="17" grpId="0"/>
      <p:bldP spid="22" grpId="0"/>
      <p:bldP spid="23" grpId="0"/>
      <p:bldP spid="25" grpId="0"/>
      <p:bldP spid="26" grpId="0"/>
      <p:bldP spid="41" grpId="0" animBg="1"/>
      <p:bldP spid="46" grpId="0"/>
      <p:bldP spid="47"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F024A97-C75B-4A9B-9BC1-737A3197FCAE}"/>
              </a:ext>
            </a:extLst>
          </p:cNvPr>
          <p:cNvSpPr>
            <a:spLocks noGrp="1"/>
          </p:cNvSpPr>
          <p:nvPr>
            <p:ph type="body" sz="quarter" idx="10"/>
          </p:nvPr>
        </p:nvSpPr>
        <p:spPr>
          <a:xfrm>
            <a:off x="354965" y="1466219"/>
            <a:ext cx="11072677" cy="3925562"/>
          </a:xfrm>
        </p:spPr>
        <p:txBody>
          <a:bodyPr/>
          <a:lstStyle/>
          <a:p>
            <a:r>
              <a:rPr lang="en-US" dirty="0"/>
              <a:t>2020 </a:t>
            </a:r>
            <a:r>
              <a:rPr lang="en-US" altLang="zh-CN" dirty="0"/>
              <a:t>5.19 </a:t>
            </a:r>
            <a:r>
              <a:rPr lang="zh-CN" altLang="en-US" dirty="0"/>
              <a:t>正式发布</a:t>
            </a:r>
            <a:endParaRPr lang="en-US" dirty="0"/>
          </a:p>
          <a:p>
            <a:r>
              <a:rPr lang="zh-CN" altLang="en-US" dirty="0"/>
              <a:t>初始版本基于</a:t>
            </a:r>
            <a:r>
              <a:rPr lang="en-US" dirty="0"/>
              <a:t>.NET Core 3.1</a:t>
            </a:r>
          </a:p>
          <a:p>
            <a:r>
              <a:rPr lang="zh-CN" altLang="en-US" dirty="0"/>
              <a:t>模板会在 </a:t>
            </a:r>
            <a:r>
              <a:rPr lang="en-US" dirty="0"/>
              <a:t>.NET Core 3.1 SDK </a:t>
            </a:r>
            <a:r>
              <a:rPr lang="zh-CN" altLang="en-US" dirty="0"/>
              <a:t>更新里面包含</a:t>
            </a:r>
            <a:endParaRPr lang="en-US" dirty="0"/>
          </a:p>
          <a:p>
            <a:r>
              <a:rPr lang="zh-CN" altLang="en-US" dirty="0"/>
              <a:t>这是属于当前版本</a:t>
            </a:r>
            <a:r>
              <a:rPr lang="en-US" dirty="0"/>
              <a:t>, </a:t>
            </a:r>
            <a:r>
              <a:rPr lang="zh-CN" altLang="en-US" dirty="0"/>
              <a:t>不是长期支持版本</a:t>
            </a:r>
            <a:endParaRPr lang="en-US" dirty="0"/>
          </a:p>
          <a:p>
            <a:r>
              <a:rPr lang="en-US" dirty="0" err="1"/>
              <a:t>Blazor</a:t>
            </a:r>
            <a:r>
              <a:rPr lang="en-US" dirty="0"/>
              <a:t> </a:t>
            </a:r>
            <a:r>
              <a:rPr lang="en-US" dirty="0" err="1"/>
              <a:t>WebAssembly</a:t>
            </a:r>
            <a:r>
              <a:rPr lang="en-US" dirty="0"/>
              <a:t> </a:t>
            </a:r>
            <a:r>
              <a:rPr lang="zh-CN" altLang="en-US" dirty="0"/>
              <a:t>已经进入</a:t>
            </a:r>
            <a:r>
              <a:rPr lang="en-US" dirty="0"/>
              <a:t>.NET 5 </a:t>
            </a:r>
            <a:r>
              <a:rPr lang="zh-CN" altLang="en-US" dirty="0"/>
              <a:t>并将随</a:t>
            </a:r>
            <a:r>
              <a:rPr lang="en-US" altLang="zh-CN" dirty="0"/>
              <a:t>.NET 5</a:t>
            </a:r>
            <a:r>
              <a:rPr lang="zh-CN" altLang="en-US" dirty="0"/>
              <a:t>的版本发布</a:t>
            </a:r>
            <a:r>
              <a:rPr lang="en-US" altLang="zh-CN" dirty="0"/>
              <a:t> </a:t>
            </a:r>
          </a:p>
        </p:txBody>
      </p:sp>
      <p:sp>
        <p:nvSpPr>
          <p:cNvPr id="3" name="Title 2">
            <a:extLst>
              <a:ext uri="{FF2B5EF4-FFF2-40B4-BE49-F238E27FC236}">
                <a16:creationId xmlns:a16="http://schemas.microsoft.com/office/drawing/2014/main" id="{19394CDF-2DB0-47A7-A814-D7BC51772C91}"/>
              </a:ext>
            </a:extLst>
          </p:cNvPr>
          <p:cNvSpPr>
            <a:spLocks noGrp="1"/>
          </p:cNvSpPr>
          <p:nvPr>
            <p:ph type="title"/>
          </p:nvPr>
        </p:nvSpPr>
        <p:spPr>
          <a:xfrm>
            <a:off x="354965" y="289512"/>
            <a:ext cx="11655840" cy="899665"/>
          </a:xfrm>
        </p:spPr>
        <p:txBody>
          <a:bodyPr/>
          <a:lstStyle/>
          <a:p>
            <a:r>
              <a:rPr lang="en-US" dirty="0" err="1"/>
              <a:t>Blazor</a:t>
            </a:r>
            <a:r>
              <a:rPr lang="en-US" dirty="0"/>
              <a:t> </a:t>
            </a:r>
            <a:r>
              <a:rPr lang="en-US" dirty="0" err="1"/>
              <a:t>WebAssembly</a:t>
            </a:r>
            <a:endParaRPr lang="en-US" dirty="0"/>
          </a:p>
        </p:txBody>
      </p:sp>
    </p:spTree>
    <p:extLst>
      <p:ext uri="{BB962C8B-B14F-4D97-AF65-F5344CB8AC3E}">
        <p14:creationId xmlns:p14="http://schemas.microsoft.com/office/powerpoint/2010/main" val="1230851077"/>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227C476-923D-432B-BF1E-A2B512A797A3}"/>
              </a:ext>
            </a:extLst>
          </p:cNvPr>
          <p:cNvSpPr>
            <a:spLocks noGrp="1"/>
          </p:cNvSpPr>
          <p:nvPr>
            <p:ph type="body" sz="quarter" idx="10"/>
          </p:nvPr>
        </p:nvSpPr>
        <p:spPr>
          <a:xfrm>
            <a:off x="269239" y="1189177"/>
            <a:ext cx="11653523" cy="5721374"/>
          </a:xfrm>
        </p:spPr>
        <p:txBody>
          <a:bodyPr/>
          <a:lstStyle/>
          <a:p>
            <a:r>
              <a:rPr lang="en-US" sz="3600"/>
              <a:t>.NET Standard 2.1</a:t>
            </a:r>
          </a:p>
          <a:p>
            <a:r>
              <a:rPr lang="en-US" sz="3600" err="1"/>
              <a:t>WebSockets</a:t>
            </a:r>
            <a:r>
              <a:rPr lang="en-US" sz="3600"/>
              <a:t> + .NET </a:t>
            </a:r>
            <a:r>
              <a:rPr lang="en-US" sz="3600" err="1"/>
              <a:t>SignalR</a:t>
            </a:r>
            <a:r>
              <a:rPr lang="en-US" sz="3600"/>
              <a:t> client</a:t>
            </a:r>
          </a:p>
          <a:p>
            <a:r>
              <a:rPr lang="en-US" sz="3600"/>
              <a:t>Debugging (browser dev tools &amp; Visual Studio)</a:t>
            </a:r>
          </a:p>
          <a:p>
            <a:r>
              <a:rPr lang="en-US" sz="3600"/>
              <a:t>Auto-rebuild</a:t>
            </a:r>
          </a:p>
          <a:p>
            <a:r>
              <a:rPr lang="en-US" sz="3600"/>
              <a:t>IL trimming</a:t>
            </a:r>
          </a:p>
          <a:p>
            <a:r>
              <a:rPr lang="en-US" sz="3600" err="1"/>
              <a:t>Brotli</a:t>
            </a:r>
            <a:r>
              <a:rPr lang="en-US" sz="3600"/>
              <a:t> compression</a:t>
            </a:r>
          </a:p>
          <a:p>
            <a:r>
              <a:rPr lang="en-US" sz="3600"/>
              <a:t>Static web assets integration</a:t>
            </a:r>
          </a:p>
          <a:p>
            <a:r>
              <a:rPr lang="en-US" sz="3600"/>
              <a:t>Authentication options</a:t>
            </a:r>
          </a:p>
          <a:p>
            <a:r>
              <a:rPr lang="en-US" sz="3600"/>
              <a:t>Localization</a:t>
            </a:r>
          </a:p>
        </p:txBody>
      </p:sp>
      <p:sp>
        <p:nvSpPr>
          <p:cNvPr id="3" name="Title 2">
            <a:extLst>
              <a:ext uri="{FF2B5EF4-FFF2-40B4-BE49-F238E27FC236}">
                <a16:creationId xmlns:a16="http://schemas.microsoft.com/office/drawing/2014/main" id="{6AF5D3B1-D595-4AB3-8336-A2808E62C996}"/>
              </a:ext>
            </a:extLst>
          </p:cNvPr>
          <p:cNvSpPr>
            <a:spLocks noGrp="1"/>
          </p:cNvSpPr>
          <p:nvPr>
            <p:ph type="title"/>
          </p:nvPr>
        </p:nvSpPr>
        <p:spPr/>
        <p:txBody>
          <a:bodyPr/>
          <a:lstStyle/>
          <a:p>
            <a:r>
              <a:rPr lang="en-US" dirty="0" err="1"/>
              <a:t>Blazor</a:t>
            </a:r>
            <a:r>
              <a:rPr lang="en-US" dirty="0"/>
              <a:t> </a:t>
            </a:r>
            <a:r>
              <a:rPr lang="en-US" dirty="0" err="1"/>
              <a:t>WebAssembly</a:t>
            </a:r>
            <a:r>
              <a:rPr lang="en-US" dirty="0"/>
              <a:t> </a:t>
            </a:r>
            <a:r>
              <a:rPr lang="zh-CN" altLang="en-US" dirty="0"/>
              <a:t>特性</a:t>
            </a:r>
            <a:endParaRPr lang="en-US" dirty="0"/>
          </a:p>
        </p:txBody>
      </p:sp>
    </p:spTree>
    <p:extLst>
      <p:ext uri="{BB962C8B-B14F-4D97-AF65-F5344CB8AC3E}">
        <p14:creationId xmlns:p14="http://schemas.microsoft.com/office/powerpoint/2010/main" val="1623677042"/>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5CD127A-6DEB-4ADA-BC43-4C448ABCF98B}"/>
              </a:ext>
            </a:extLst>
          </p:cNvPr>
          <p:cNvSpPr>
            <a:spLocks noGrp="1"/>
          </p:cNvSpPr>
          <p:nvPr>
            <p:ph type="body" sz="quarter" idx="10"/>
          </p:nvPr>
        </p:nvSpPr>
        <p:spPr>
          <a:xfrm>
            <a:off x="269239" y="1189177"/>
            <a:ext cx="11653523" cy="3249864"/>
          </a:xfrm>
        </p:spPr>
        <p:txBody>
          <a:bodyPr/>
          <a:lstStyle/>
          <a:p>
            <a:r>
              <a:rPr lang="en-US" dirty="0" err="1"/>
              <a:t>Blazor</a:t>
            </a:r>
            <a:r>
              <a:rPr lang="en-US" dirty="0"/>
              <a:t> + Electron</a:t>
            </a:r>
          </a:p>
          <a:p>
            <a:pPr lvl="1"/>
            <a:r>
              <a:rPr lang="en-US" dirty="0">
                <a:hlinkClick r:id="rId2"/>
              </a:rPr>
              <a:t>https://aka.ms/blazorelectron</a:t>
            </a:r>
            <a:endParaRPr lang="en-US" dirty="0"/>
          </a:p>
          <a:p>
            <a:r>
              <a:rPr lang="en-US" dirty="0" err="1"/>
              <a:t>Blazor</a:t>
            </a:r>
            <a:r>
              <a:rPr lang="en-US" dirty="0"/>
              <a:t> + </a:t>
            </a:r>
            <a:r>
              <a:rPr lang="en-US" dirty="0" err="1"/>
              <a:t>WebWindow</a:t>
            </a:r>
            <a:endParaRPr lang="en-US" dirty="0"/>
          </a:p>
          <a:p>
            <a:pPr lvl="1"/>
            <a:r>
              <a:rPr lang="en-US" dirty="0">
                <a:hlinkClick r:id="rId3"/>
              </a:rPr>
              <a:t>https://aka.ms/webwindow</a:t>
            </a:r>
            <a:r>
              <a:rPr lang="en-US" dirty="0"/>
              <a:t> </a:t>
            </a:r>
          </a:p>
          <a:p>
            <a:pPr lvl="1"/>
            <a:endParaRPr lang="en-US" dirty="0"/>
          </a:p>
          <a:p>
            <a:r>
              <a:rPr lang="zh-CN" altLang="en-US" dirty="0"/>
              <a:t>探索</a:t>
            </a:r>
            <a:r>
              <a:rPr lang="en-US" dirty="0"/>
              <a:t> </a:t>
            </a:r>
            <a:r>
              <a:rPr lang="en-US" dirty="0" err="1"/>
              <a:t>Blazor</a:t>
            </a:r>
            <a:r>
              <a:rPr lang="en-US" dirty="0"/>
              <a:t> Hybrid </a:t>
            </a:r>
            <a:r>
              <a:rPr lang="zh-CN" altLang="en-US" dirty="0"/>
              <a:t>场景也是</a:t>
            </a:r>
            <a:r>
              <a:rPr lang="en-US" dirty="0"/>
              <a:t>.NET 5</a:t>
            </a:r>
            <a:r>
              <a:rPr lang="zh-CN" altLang="en-US" dirty="0"/>
              <a:t>的一个主题</a:t>
            </a:r>
            <a:endParaRPr lang="en-US" dirty="0"/>
          </a:p>
        </p:txBody>
      </p:sp>
      <p:sp>
        <p:nvSpPr>
          <p:cNvPr id="3" name="Title 2">
            <a:extLst>
              <a:ext uri="{FF2B5EF4-FFF2-40B4-BE49-F238E27FC236}">
                <a16:creationId xmlns:a16="http://schemas.microsoft.com/office/drawing/2014/main" id="{29FD6CD5-593B-406C-A1B7-FB7FF483A021}"/>
              </a:ext>
            </a:extLst>
          </p:cNvPr>
          <p:cNvSpPr>
            <a:spLocks noGrp="1"/>
          </p:cNvSpPr>
          <p:nvPr>
            <p:ph type="title"/>
          </p:nvPr>
        </p:nvSpPr>
        <p:spPr/>
        <p:txBody>
          <a:bodyPr/>
          <a:lstStyle/>
          <a:p>
            <a:r>
              <a:rPr lang="en-US" dirty="0" err="1"/>
              <a:t>Blazor</a:t>
            </a:r>
            <a:r>
              <a:rPr lang="en-US" dirty="0"/>
              <a:t> Hybrid </a:t>
            </a:r>
            <a:r>
              <a:rPr lang="zh-CN" altLang="en-US" dirty="0"/>
              <a:t>实验</a:t>
            </a:r>
            <a:endParaRPr lang="en-US" dirty="0"/>
          </a:p>
        </p:txBody>
      </p:sp>
    </p:spTree>
    <p:extLst>
      <p:ext uri="{BB962C8B-B14F-4D97-AF65-F5344CB8AC3E}">
        <p14:creationId xmlns:p14="http://schemas.microsoft.com/office/powerpoint/2010/main" val="4175252166"/>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EFE669A9-03CA-4290-B0F3-1A0C53FA999A}"/>
              </a:ext>
            </a:extLst>
          </p:cNvPr>
          <p:cNvSpPr txBox="1">
            <a:spLocks/>
          </p:cNvSpPr>
          <p:nvPr/>
        </p:nvSpPr>
        <p:spPr>
          <a:xfrm>
            <a:off x="1843258" y="2019844"/>
            <a:ext cx="7566661" cy="4985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ts val="1200"/>
              </a:spcBef>
              <a:spcAft>
                <a:spcPts val="1200"/>
              </a:spcAft>
              <a:buClrTx/>
              <a:buSzTx/>
              <a:buFontTx/>
              <a:buNone/>
              <a:tabLst/>
              <a:defRPr/>
            </a:pPr>
            <a:r>
              <a:rPr kumimoji="0" lang="en-US" sz="3600" b="0" i="1" u="none" strike="noStrike" kern="1200" cap="none" spc="-50" normalizeH="0" noProof="0">
                <a:ln w="3175">
                  <a:noFill/>
                </a:ln>
                <a:gradFill>
                  <a:gsLst>
                    <a:gs pos="1250">
                      <a:srgbClr val="FFFFFF"/>
                    </a:gs>
                    <a:gs pos="100000">
                      <a:srgbClr val="FFFFFF"/>
                    </a:gs>
                  </a:gsLst>
                  <a:lin ang="5400000" scaled="0"/>
                </a:gradFill>
                <a:effectLst/>
                <a:uLnTx/>
                <a:uFillTx/>
                <a:latin typeface="Segoe UI Semibold"/>
                <a:ea typeface="+mn-ea"/>
                <a:cs typeface="Segoe UI" pitchFamily="34" charset="0"/>
              </a:rPr>
              <a:t>Experimental</a:t>
            </a:r>
            <a:r>
              <a:rPr kumimoji="0" lang="en-US" sz="3600" b="0" i="0" u="none" strike="noStrike" kern="1200" cap="none" spc="-50" normalizeH="0" noProof="0">
                <a:ln w="3175">
                  <a:noFill/>
                </a:ln>
                <a:gradFill>
                  <a:gsLst>
                    <a:gs pos="1250">
                      <a:srgbClr val="FFFFFF"/>
                    </a:gs>
                    <a:gs pos="100000">
                      <a:srgbClr val="FFFFFF"/>
                    </a:gs>
                  </a:gsLst>
                  <a:lin ang="5400000" scaled="0"/>
                </a:gradFill>
                <a:effectLst/>
                <a:uLnTx/>
                <a:uFillTx/>
                <a:latin typeface="Segoe UI Semibold"/>
                <a:ea typeface="+mn-ea"/>
                <a:cs typeface="Segoe UI" pitchFamily="34" charset="0"/>
              </a:rPr>
              <a:t> Mobile </a:t>
            </a:r>
            <a:r>
              <a:rPr kumimoji="0" lang="en-US" sz="3600" b="0" i="0" u="none" strike="noStrike" kern="1200" cap="none" spc="-50" normalizeH="0" noProof="0" err="1">
                <a:ln w="3175">
                  <a:noFill/>
                </a:ln>
                <a:gradFill>
                  <a:gsLst>
                    <a:gs pos="1250">
                      <a:srgbClr val="FFFFFF"/>
                    </a:gs>
                    <a:gs pos="100000">
                      <a:srgbClr val="FFFFFF"/>
                    </a:gs>
                  </a:gsLst>
                  <a:lin ang="5400000" scaled="0"/>
                </a:gradFill>
                <a:effectLst/>
                <a:uLnTx/>
                <a:uFillTx/>
                <a:latin typeface="Segoe UI Semibold"/>
                <a:ea typeface="+mn-ea"/>
                <a:cs typeface="Segoe UI" pitchFamily="34" charset="0"/>
              </a:rPr>
              <a:t>Blazor</a:t>
            </a:r>
            <a:r>
              <a:rPr kumimoji="0" lang="en-US" sz="3600" b="0" i="0" u="none" strike="noStrike" kern="1200" cap="none" spc="-50" normalizeH="0" noProof="0">
                <a:ln w="3175">
                  <a:noFill/>
                </a:ln>
                <a:gradFill>
                  <a:gsLst>
                    <a:gs pos="1250">
                      <a:srgbClr val="FFFFFF"/>
                    </a:gs>
                    <a:gs pos="100000">
                      <a:srgbClr val="FFFFFF"/>
                    </a:gs>
                  </a:gsLst>
                  <a:lin ang="5400000" scaled="0"/>
                </a:gradFill>
                <a:effectLst/>
                <a:uLnTx/>
                <a:uFillTx/>
                <a:latin typeface="Segoe UI Semibold"/>
                <a:ea typeface="+mn-ea"/>
                <a:cs typeface="Segoe UI" pitchFamily="34" charset="0"/>
              </a:rPr>
              <a:t> Bindings</a:t>
            </a:r>
            <a:endParaRPr kumimoji="0" lang="en-US" sz="3600" b="0" i="0" u="none" strike="noStrike" kern="1200" cap="none" spc="-50" normalizeH="0" baseline="0" noProof="0">
              <a:ln w="3175">
                <a:noFill/>
              </a:ln>
              <a:gradFill>
                <a:gsLst>
                  <a:gs pos="1250">
                    <a:srgbClr val="FFFFFF"/>
                  </a:gs>
                  <a:gs pos="100000">
                    <a:srgbClr val="FFFFFF"/>
                  </a:gs>
                </a:gsLst>
                <a:lin ang="5400000" scaled="0"/>
              </a:gradFill>
              <a:effectLst/>
              <a:uLnTx/>
              <a:uFillTx/>
              <a:latin typeface="Segoe UI Semibold"/>
              <a:ea typeface="+mn-ea"/>
              <a:cs typeface="Segoe UI" pitchFamily="34" charset="0"/>
            </a:endParaRPr>
          </a:p>
        </p:txBody>
      </p:sp>
      <p:sp>
        <p:nvSpPr>
          <p:cNvPr id="3" name="Rectangle: Rounded Corners 2">
            <a:extLst>
              <a:ext uri="{FF2B5EF4-FFF2-40B4-BE49-F238E27FC236}">
                <a16:creationId xmlns:a16="http://schemas.microsoft.com/office/drawing/2014/main" id="{E9BFADEA-C845-4610-B907-8074EB07AD75}"/>
              </a:ext>
            </a:extLst>
          </p:cNvPr>
          <p:cNvSpPr/>
          <p:nvPr/>
        </p:nvSpPr>
        <p:spPr bwMode="auto">
          <a:xfrm>
            <a:off x="1843258" y="1354197"/>
            <a:ext cx="1846092" cy="384048"/>
          </a:xfrm>
          <a:prstGeom prst="roundRect">
            <a:avLst>
              <a:gd name="adj" fmla="val 26320"/>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500" b="1" i="0" u="none" strike="noStrike" kern="1200" cap="none" spc="200" normalizeH="0" baseline="0" noProof="0">
                <a:ln>
                  <a:noFill/>
                </a:ln>
                <a:gradFill>
                  <a:gsLst>
                    <a:gs pos="0">
                      <a:srgbClr val="002050"/>
                    </a:gs>
                    <a:gs pos="100000">
                      <a:srgbClr val="002050"/>
                    </a:gs>
                  </a:gsLst>
                  <a:lin ang="5400000" scaled="0"/>
                </a:gradFill>
                <a:effectLst/>
                <a:uLnTx/>
                <a:uFillTx/>
                <a:latin typeface="Segoe UI"/>
                <a:ea typeface="+mn-ea"/>
                <a:cs typeface="Segoe UI" pitchFamily="34" charset="0"/>
              </a:rPr>
              <a:t>ANNOUNCING</a:t>
            </a:r>
          </a:p>
        </p:txBody>
      </p:sp>
      <p:pic>
        <p:nvPicPr>
          <p:cNvPr id="5" name="Picture 4" descr="A screen shot of a computer&#10;&#10;Description automatically generated">
            <a:extLst>
              <a:ext uri="{FF2B5EF4-FFF2-40B4-BE49-F238E27FC236}">
                <a16:creationId xmlns:a16="http://schemas.microsoft.com/office/drawing/2014/main" id="{04E88B34-65A6-44E5-B521-CD04C0B303E3}"/>
              </a:ext>
            </a:extLst>
          </p:cNvPr>
          <p:cNvPicPr>
            <a:picLocks noChangeAspect="1"/>
          </p:cNvPicPr>
          <p:nvPr/>
        </p:nvPicPr>
        <p:blipFill rotWithShape="1">
          <a:blip r:embed="rId3">
            <a:extLst>
              <a:ext uri="{28A0092B-C50C-407E-A947-70E740481C1C}">
                <a14:useLocalDpi xmlns:a14="http://schemas.microsoft.com/office/drawing/2010/main" val="0"/>
              </a:ext>
            </a:extLst>
          </a:blip>
          <a:srcRect b="29786"/>
          <a:stretch/>
        </p:blipFill>
        <p:spPr>
          <a:xfrm>
            <a:off x="8089253" y="3252214"/>
            <a:ext cx="3276000" cy="4815281"/>
          </a:xfrm>
          <a:prstGeom prst="rect">
            <a:avLst/>
          </a:prstGeom>
        </p:spPr>
      </p:pic>
      <p:pic>
        <p:nvPicPr>
          <p:cNvPr id="7" name="Picture 6" descr="A picture containing drawing&#10;&#10;Description automatically generated">
            <a:extLst>
              <a:ext uri="{FF2B5EF4-FFF2-40B4-BE49-F238E27FC236}">
                <a16:creationId xmlns:a16="http://schemas.microsoft.com/office/drawing/2014/main" id="{637EFBEA-A3AF-49CE-B72E-4050A57C998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80495" y="4444920"/>
            <a:ext cx="2144632" cy="2144632"/>
          </a:xfrm>
          <a:prstGeom prst="rect">
            <a:avLst/>
          </a:prstGeom>
        </p:spPr>
      </p:pic>
      <p:sp>
        <p:nvSpPr>
          <p:cNvPr id="9" name="TextBox 8">
            <a:extLst>
              <a:ext uri="{FF2B5EF4-FFF2-40B4-BE49-F238E27FC236}">
                <a16:creationId xmlns:a16="http://schemas.microsoft.com/office/drawing/2014/main" id="{8AF55551-FDCB-4042-8FB1-E039D40A037A}"/>
              </a:ext>
            </a:extLst>
          </p:cNvPr>
          <p:cNvSpPr txBox="1"/>
          <p:nvPr/>
        </p:nvSpPr>
        <p:spPr>
          <a:xfrm>
            <a:off x="1715858" y="5659855"/>
            <a:ext cx="8031715" cy="6278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solidFill>
                  <a:srgbClr val="FFC000"/>
                </a:solidFill>
                <a:effectLst/>
                <a:uLnTx/>
                <a:uFillTx/>
                <a:latin typeface="Segoe UI"/>
                <a:ea typeface="+mn-ea"/>
                <a:cs typeface="+mn-cs"/>
              </a:rPr>
              <a:t>aka.ms/</a:t>
            </a:r>
            <a:r>
              <a:rPr kumimoji="0" lang="en-US" sz="2400" b="0" i="0" u="none" strike="noStrike" kern="1200" cap="none" spc="0" normalizeH="0" baseline="0" noProof="0" err="1">
                <a:ln>
                  <a:noFill/>
                </a:ln>
                <a:solidFill>
                  <a:srgbClr val="FFC000"/>
                </a:solidFill>
                <a:effectLst/>
                <a:uLnTx/>
                <a:uFillTx/>
                <a:latin typeface="Segoe UI"/>
                <a:ea typeface="+mn-ea"/>
                <a:cs typeface="+mn-cs"/>
              </a:rPr>
              <a:t>mobileblazorbindings</a:t>
            </a:r>
            <a:r>
              <a:rPr kumimoji="0" lang="en-US" sz="2400" b="0" i="0" u="none" strike="noStrike" kern="1200" cap="none" spc="0" normalizeH="0" baseline="0" noProof="0">
                <a:ln>
                  <a:noFill/>
                </a:ln>
                <a:solidFill>
                  <a:srgbClr val="FFC000"/>
                </a:solidFill>
                <a:effectLst/>
                <a:uLnTx/>
                <a:uFillTx/>
                <a:latin typeface="Segoe UI"/>
                <a:ea typeface="+mn-ea"/>
                <a:cs typeface="+mn-cs"/>
              </a:rPr>
              <a:t> </a:t>
            </a:r>
          </a:p>
        </p:txBody>
      </p:sp>
      <p:sp>
        <p:nvSpPr>
          <p:cNvPr id="10" name="Title 3">
            <a:extLst>
              <a:ext uri="{FF2B5EF4-FFF2-40B4-BE49-F238E27FC236}">
                <a16:creationId xmlns:a16="http://schemas.microsoft.com/office/drawing/2014/main" id="{D5654EE8-8C67-4B8E-86C2-53D3E6832CA3}"/>
              </a:ext>
            </a:extLst>
          </p:cNvPr>
          <p:cNvSpPr txBox="1">
            <a:spLocks/>
          </p:cNvSpPr>
          <p:nvPr/>
        </p:nvSpPr>
        <p:spPr>
          <a:xfrm>
            <a:off x="1843258" y="2873431"/>
            <a:ext cx="7883995" cy="3293209"/>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ts val="1200"/>
              </a:spcBef>
              <a:spcAft>
                <a:spcPts val="0"/>
              </a:spcAft>
              <a:buClrTx/>
              <a:buSzPct val="90000"/>
              <a:buFontTx/>
              <a:buNone/>
              <a:tabLst/>
              <a:defRPr/>
            </a:pPr>
            <a:r>
              <a:rPr kumimoji="0" lang="en-US" sz="2000" b="0" i="0" u="none" strike="noStrike" kern="1200" cap="none" spc="0" normalizeH="0" baseline="0" noProof="0">
                <a:ln w="3175">
                  <a:noFill/>
                </a:ln>
                <a:gradFill>
                  <a:gsLst>
                    <a:gs pos="1250">
                      <a:srgbClr val="FFFFFF"/>
                    </a:gs>
                    <a:gs pos="100000">
                      <a:srgbClr val="FFFFFF"/>
                    </a:gs>
                  </a:gsLst>
                  <a:lin ang="5400000" scaled="0"/>
                </a:gradFill>
                <a:effectLst/>
                <a:uLnTx/>
                <a:uFillTx/>
                <a:latin typeface="Segoe UI"/>
                <a:ea typeface="+mn-ea"/>
                <a:cs typeface="Segoe UI" pitchFamily="34" charset="0"/>
              </a:rPr>
              <a:t>Build native mobile apps </a:t>
            </a:r>
            <a:r>
              <a:rPr kumimoji="0" lang="en-US" sz="2000" b="0" i="1" u="none" strike="noStrike" kern="1200" cap="none" spc="0" normalizeH="0" baseline="0" noProof="0">
                <a:ln w="3175">
                  <a:noFill/>
                </a:ln>
                <a:gradFill>
                  <a:gsLst>
                    <a:gs pos="1250">
                      <a:srgbClr val="FFFFFF"/>
                    </a:gs>
                    <a:gs pos="100000">
                      <a:srgbClr val="FFFFFF"/>
                    </a:gs>
                  </a:gsLst>
                  <a:lin ang="5400000" scaled="0"/>
                </a:gradFill>
                <a:effectLst/>
                <a:uLnTx/>
                <a:uFillTx/>
                <a:latin typeface="Segoe UI"/>
                <a:ea typeface="+mn-ea"/>
                <a:cs typeface="Segoe UI" pitchFamily="34" charset="0"/>
              </a:rPr>
              <a:t>with Blazor</a:t>
            </a:r>
          </a:p>
          <a:p>
            <a:pPr>
              <a:lnSpc>
                <a:spcPct val="90000"/>
              </a:lnSpc>
              <a:spcBef>
                <a:spcPts val="1200"/>
              </a:spcBef>
              <a:buSzPct val="90000"/>
              <a:defRPr/>
            </a:pPr>
            <a:r>
              <a:rPr lang="en-US" sz="2000" spc="0">
                <a:gradFill>
                  <a:gsLst>
                    <a:gs pos="1250">
                      <a:srgbClr val="FFFFFF"/>
                    </a:gs>
                    <a:gs pos="100000">
                      <a:srgbClr val="FFFFFF"/>
                    </a:gs>
                  </a:gsLst>
                  <a:lin ang="5400000" scaled="0"/>
                </a:gradFill>
                <a:latin typeface="Segoe UI"/>
                <a:cs typeface="Segoe UI"/>
              </a:rPr>
              <a:t>Use your familiar web skills: Razor, C#, CSS</a:t>
            </a:r>
          </a:p>
          <a:p>
            <a:pPr>
              <a:lnSpc>
                <a:spcPct val="90000"/>
              </a:lnSpc>
              <a:spcBef>
                <a:spcPts val="1200"/>
              </a:spcBef>
              <a:buSzPct val="90000"/>
              <a:defRPr/>
            </a:pPr>
            <a:r>
              <a:rPr lang="en-US" sz="2000" spc="0">
                <a:gradFill>
                  <a:gsLst>
                    <a:gs pos="1250">
                      <a:srgbClr val="FFFFFF"/>
                    </a:gs>
                    <a:gs pos="100000">
                      <a:srgbClr val="FFFFFF"/>
                    </a:gs>
                  </a:gsLst>
                  <a:lin ang="5400000" scaled="0"/>
                </a:gradFill>
                <a:latin typeface="Segoe UI"/>
                <a:cs typeface="Segoe UI"/>
              </a:rPr>
              <a:t>Rich set of native mobile components</a:t>
            </a:r>
            <a:endParaRPr lang="en-US" sz="2000" b="0" u="none" strike="noStrike" kern="1200" cap="none" spc="0" normalizeH="0" baseline="0" noProof="0">
              <a:ln w="3175">
                <a:noFill/>
              </a:ln>
              <a:gradFill>
                <a:gsLst>
                  <a:gs pos="1250">
                    <a:srgbClr val="FFFFFF"/>
                  </a:gs>
                  <a:gs pos="100000">
                    <a:srgbClr val="FFFFFF"/>
                  </a:gs>
                </a:gsLst>
                <a:lin ang="5400000" scaled="0"/>
              </a:gradFill>
              <a:effectLst/>
              <a:uLnTx/>
              <a:uFillTx/>
              <a:latin typeface="Segoe UI"/>
            </a:endParaRPr>
          </a:p>
          <a:p>
            <a:pPr>
              <a:lnSpc>
                <a:spcPct val="90000"/>
              </a:lnSpc>
              <a:spcBef>
                <a:spcPts val="1200"/>
              </a:spcBef>
              <a:buSzPct val="90000"/>
              <a:defRPr/>
            </a:pPr>
            <a:r>
              <a:rPr lang="en-US" sz="2000" spc="0">
                <a:gradFill>
                  <a:gsLst>
                    <a:gs pos="1250">
                      <a:srgbClr val="FFFFFF"/>
                    </a:gs>
                    <a:gs pos="100000">
                      <a:srgbClr val="FFFFFF"/>
                    </a:gs>
                  </a:gsLst>
                  <a:lin ang="5400000" scaled="0"/>
                </a:gradFill>
                <a:latin typeface="Segoe UI"/>
                <a:cs typeface="Segoe UI"/>
              </a:rPr>
              <a:t>100% access to native APIs: GPS, Media, &amp; more</a:t>
            </a:r>
            <a:endParaRPr lang="en-US" sz="2000" b="0" i="0" u="none" strike="noStrike" kern="1200" cap="none" spc="0" normalizeH="0" baseline="0" noProof="0">
              <a:ln w="3175">
                <a:noFill/>
              </a:ln>
              <a:gradFill>
                <a:gsLst>
                  <a:gs pos="1250">
                    <a:srgbClr val="FFFFFF"/>
                  </a:gs>
                  <a:gs pos="100000">
                    <a:srgbClr val="FFFFFF"/>
                  </a:gs>
                </a:gsLst>
                <a:lin ang="5400000" scaled="0"/>
              </a:gradFill>
              <a:effectLst/>
              <a:uLnTx/>
              <a:uFillTx/>
              <a:latin typeface="Segoe UI"/>
              <a:cs typeface="Segoe UI" pitchFamily="34" charset="0"/>
            </a:endParaRPr>
          </a:p>
          <a:p>
            <a:pPr>
              <a:lnSpc>
                <a:spcPct val="90000"/>
              </a:lnSpc>
              <a:spcBef>
                <a:spcPts val="1200"/>
              </a:spcBef>
              <a:buSzPct val="90000"/>
              <a:defRPr/>
            </a:pPr>
            <a:r>
              <a:rPr lang="en-US" sz="2000" spc="0">
                <a:gradFill>
                  <a:gsLst>
                    <a:gs pos="1250">
                      <a:srgbClr val="FFFFFF"/>
                    </a:gs>
                    <a:gs pos="100000">
                      <a:srgbClr val="FFFFFF"/>
                    </a:gs>
                  </a:gsLst>
                  <a:lin ang="5400000" scaled="0"/>
                </a:gradFill>
                <a:latin typeface="Segoe UI"/>
                <a:cs typeface="Segoe UI"/>
              </a:rPr>
              <a:t>Use existing ecosystem of NuGet libraries for mobile</a:t>
            </a:r>
          </a:p>
          <a:p>
            <a:pPr>
              <a:lnSpc>
                <a:spcPct val="90000"/>
              </a:lnSpc>
              <a:spcBef>
                <a:spcPts val="1200"/>
              </a:spcBef>
              <a:buSzPct val="90000"/>
              <a:defRPr/>
            </a:pPr>
            <a:r>
              <a:rPr lang="en-US" sz="2000" spc="0">
                <a:gradFill>
                  <a:gsLst>
                    <a:gs pos="1250">
                      <a:srgbClr val="FFFFFF"/>
                    </a:gs>
                    <a:gs pos="100000">
                      <a:srgbClr val="FFFFFF"/>
                    </a:gs>
                  </a:gsLst>
                  <a:lin ang="5400000" scaled="0"/>
                </a:gradFill>
                <a:latin typeface="Segoe UI"/>
                <a:cs typeface="Segoe UI"/>
              </a:rPr>
              <a:t>All in .NET</a:t>
            </a:r>
            <a:endParaRPr lang="en-US" sz="2000" spc="0">
              <a:gradFill>
                <a:gsLst>
                  <a:gs pos="1250">
                    <a:srgbClr val="FFFFFF"/>
                  </a:gs>
                  <a:gs pos="100000">
                    <a:srgbClr val="FFFFFF"/>
                  </a:gs>
                </a:gsLst>
                <a:lin ang="5400000" scaled="0"/>
              </a:gradFill>
              <a:latin typeface="Segoe UI"/>
            </a:endParaRPr>
          </a:p>
          <a:p>
            <a:pPr>
              <a:lnSpc>
                <a:spcPct val="90000"/>
              </a:lnSpc>
              <a:spcBef>
                <a:spcPts val="1200"/>
              </a:spcBef>
              <a:buSzPct val="90000"/>
              <a:defRPr/>
            </a:pPr>
            <a:endParaRPr lang="en-US" sz="2000" spc="0">
              <a:gradFill>
                <a:gsLst>
                  <a:gs pos="1250">
                    <a:srgbClr val="FFFFFF"/>
                  </a:gs>
                  <a:gs pos="100000">
                    <a:srgbClr val="FFFFFF"/>
                  </a:gs>
                </a:gsLst>
                <a:lin ang="5400000" scaled="0"/>
              </a:gradFill>
              <a:latin typeface="Segoe UI"/>
            </a:endParaRPr>
          </a:p>
          <a:p>
            <a:pPr>
              <a:lnSpc>
                <a:spcPct val="90000"/>
              </a:lnSpc>
              <a:spcBef>
                <a:spcPts val="1200"/>
              </a:spcBef>
              <a:buSzPct val="90000"/>
              <a:defRPr/>
            </a:pPr>
            <a:endParaRPr lang="en-US" sz="2000" spc="0">
              <a:gradFill>
                <a:gsLst>
                  <a:gs pos="1250">
                    <a:srgbClr val="FFFFFF"/>
                  </a:gs>
                  <a:gs pos="100000">
                    <a:srgbClr val="FFFFFF"/>
                  </a:gs>
                </a:gsLst>
                <a:lin ang="5400000" scaled="0"/>
              </a:gradFill>
              <a:latin typeface="Segoe UI"/>
            </a:endParaRPr>
          </a:p>
        </p:txBody>
      </p:sp>
    </p:spTree>
    <p:extLst>
      <p:ext uri="{BB962C8B-B14F-4D97-AF65-F5344CB8AC3E}">
        <p14:creationId xmlns:p14="http://schemas.microsoft.com/office/powerpoint/2010/main" val="21497465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grpId="1" nodeType="withEffect">
                                  <p:stCondLst>
                                    <p:cond delay="100"/>
                                  </p:stCondLst>
                                  <p:childTnLst>
                                    <p:animMotion origin="layout" path="M -3.33333E-6 -2.59259E-6 L -3.33333E-6 0.03843 " pathEditMode="relative" rAng="0" ptsTypes="AA">
                                      <p:cBhvr>
                                        <p:cTn id="9" dur="500" spd="-100000" fill="hold"/>
                                        <p:tgtEl>
                                          <p:spTgt spid="2"/>
                                        </p:tgtEl>
                                        <p:attrNameLst>
                                          <p:attrName>ppt_x</p:attrName>
                                          <p:attrName>ppt_y</p:attrName>
                                        </p:attrNameLst>
                                      </p:cBhvr>
                                      <p:rCtr x="0" y="1921"/>
                                    </p:animMotion>
                                  </p:childTnLst>
                                </p:cTn>
                              </p:par>
                              <p:par>
                                <p:cTn id="10" presetID="10"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42" presetClass="path" presetSubtype="0" decel="100000" fill="hold" grpId="1" nodeType="withEffect">
                                  <p:stCondLst>
                                    <p:cond delay="0"/>
                                  </p:stCondLst>
                                  <p:childTnLst>
                                    <p:animMotion origin="layout" path="M 2.08333E-6 2.96296E-6 L 2.08333E-6 0.03842 " pathEditMode="relative" rAng="0" ptsTypes="AA">
                                      <p:cBhvr>
                                        <p:cTn id="14" dur="500" spd="-100000" fill="hold"/>
                                        <p:tgtEl>
                                          <p:spTgt spid="3"/>
                                        </p:tgtEl>
                                        <p:attrNameLst>
                                          <p:attrName>ppt_x</p:attrName>
                                          <p:attrName>ppt_y</p:attrName>
                                        </p:attrNameLst>
                                      </p:cBhvr>
                                      <p:rCtr x="0" y="1921"/>
                                    </p:animMotion>
                                  </p:childTnLst>
                                </p:cTn>
                              </p:par>
                              <p:par>
                                <p:cTn id="15" presetID="10" presetClass="entr" presetSubtype="0" fill="hold" grpId="0" nodeType="withEffect">
                                  <p:stCondLst>
                                    <p:cond delay="20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par>
                                <p:cTn id="18" presetID="42" presetClass="path" presetSubtype="0" decel="100000" fill="hold" grpId="1" nodeType="withEffect">
                                  <p:stCondLst>
                                    <p:cond delay="200"/>
                                  </p:stCondLst>
                                  <p:childTnLst>
                                    <p:animMotion origin="layout" path="M -4.16667E-6 1.11111E-6 L -4.16667E-6 0.03842 " pathEditMode="relative" rAng="0" ptsTypes="AA">
                                      <p:cBhvr>
                                        <p:cTn id="19" dur="500" spd="-100000" fill="hold"/>
                                        <p:tgtEl>
                                          <p:spTgt spid="10"/>
                                        </p:tgtEl>
                                        <p:attrNameLst>
                                          <p:attrName>ppt_x</p:attrName>
                                          <p:attrName>ppt_y</p:attrName>
                                        </p:attrNameLst>
                                      </p:cBhvr>
                                      <p:rCtr x="0" y="1921"/>
                                    </p:animMotion>
                                  </p:childTnLst>
                                </p:cTn>
                              </p:par>
                            </p:childTnLst>
                          </p:cTn>
                        </p:par>
                        <p:par>
                          <p:cTn id="20" fill="hold">
                            <p:stCondLst>
                              <p:cond delay="700"/>
                            </p:stCondLst>
                            <p:childTnLst>
                              <p:par>
                                <p:cTn id="21" presetID="1" presetClass="entr" presetSubtype="0" fill="hold" grpId="0" nodeType="after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par>
                          <p:cTn id="23" fill="hold">
                            <p:stCondLst>
                              <p:cond delay="700"/>
                            </p:stCondLst>
                            <p:childTnLst>
                              <p:par>
                                <p:cTn id="24" presetID="10" presetClass="entr" presetSubtype="0" fill="hold" nodeType="after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fade">
                                      <p:cBhvr>
                                        <p:cTn id="26" dur="500"/>
                                        <p:tgtEl>
                                          <p:spTgt spid="5"/>
                                        </p:tgtEl>
                                      </p:cBhvr>
                                    </p:animEffect>
                                  </p:childTnLst>
                                </p:cTn>
                              </p:par>
                            </p:childTnLst>
                          </p:cTn>
                        </p:par>
                        <p:par>
                          <p:cTn id="27" fill="hold">
                            <p:stCondLst>
                              <p:cond delay="1200"/>
                            </p:stCondLst>
                            <p:childTnLst>
                              <p:par>
                                <p:cTn id="28" presetID="10" presetClass="entr" presetSubtype="0" fill="hold" nodeType="after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fade">
                                      <p:cBhvr>
                                        <p:cTn id="3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3" grpId="0" animBg="1"/>
      <p:bldP spid="3" grpId="1" animBg="1"/>
      <p:bldP spid="9" grpId="0"/>
      <p:bldP spid="10" grpId="0"/>
      <p:bldP spid="10" grpId="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itle 18">
            <a:extLst>
              <a:ext uri="{FF2B5EF4-FFF2-40B4-BE49-F238E27FC236}">
                <a16:creationId xmlns:a16="http://schemas.microsoft.com/office/drawing/2014/main" id="{3F68A269-CA13-4480-9DDC-23E3D1B1D7C5}"/>
              </a:ext>
            </a:extLst>
          </p:cNvPr>
          <p:cNvSpPr txBox="1">
            <a:spLocks/>
          </p:cNvSpPr>
          <p:nvPr/>
        </p:nvSpPr>
        <p:spPr>
          <a:xfrm>
            <a:off x="587375" y="1770647"/>
            <a:ext cx="11017250" cy="369332"/>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a:ln w="3175">
                  <a:noFill/>
                </a:ln>
                <a:gradFill>
                  <a:gsLst>
                    <a:gs pos="1250">
                      <a:srgbClr val="FFFFFF"/>
                    </a:gs>
                    <a:gs pos="100000">
                      <a:srgbClr val="FFFFFF"/>
                    </a:gs>
                  </a:gsLst>
                  <a:lin ang="5400000" scaled="0"/>
                </a:gradFill>
                <a:effectLst/>
                <a:uLnTx/>
                <a:uFillTx/>
                <a:latin typeface="Segoe UI"/>
                <a:ea typeface="+mn-ea"/>
                <a:cs typeface="Segoe UI" pitchFamily="34" charset="0"/>
              </a:rPr>
              <a:t>Your platform for building anything</a:t>
            </a:r>
          </a:p>
        </p:txBody>
      </p:sp>
      <p:sp>
        <p:nvSpPr>
          <p:cNvPr id="43" name="Title 18">
            <a:extLst>
              <a:ext uri="{FF2B5EF4-FFF2-40B4-BE49-F238E27FC236}">
                <a16:creationId xmlns:a16="http://schemas.microsoft.com/office/drawing/2014/main" id="{A8B5AB0E-CD63-4418-9220-F46ABD088600}"/>
              </a:ext>
            </a:extLst>
          </p:cNvPr>
          <p:cNvSpPr txBox="1">
            <a:spLocks/>
          </p:cNvSpPr>
          <p:nvPr/>
        </p:nvSpPr>
        <p:spPr>
          <a:xfrm>
            <a:off x="587375" y="1081887"/>
            <a:ext cx="11017250" cy="67710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50" normalizeH="0" baseline="0" noProof="0">
                <a:ln w="3175">
                  <a:noFill/>
                </a:ln>
                <a:gradFill>
                  <a:gsLst>
                    <a:gs pos="1250">
                      <a:srgbClr val="FFFFFF"/>
                    </a:gs>
                    <a:gs pos="100000">
                      <a:srgbClr val="FFFFFF"/>
                    </a:gs>
                  </a:gsLst>
                  <a:lin ang="5400000" scaled="0"/>
                </a:gradFill>
                <a:effectLst/>
                <a:uLnTx/>
                <a:uFillTx/>
                <a:latin typeface="Segoe UI Semibold"/>
                <a:ea typeface="+mn-ea"/>
                <a:cs typeface="Segoe UI" pitchFamily="34" charset="0"/>
              </a:rPr>
              <a:t>.NET</a:t>
            </a:r>
          </a:p>
        </p:txBody>
      </p:sp>
      <p:cxnSp>
        <p:nvCxnSpPr>
          <p:cNvPr id="125" name="Straight Connector 124">
            <a:extLst>
              <a:ext uri="{FF2B5EF4-FFF2-40B4-BE49-F238E27FC236}">
                <a16:creationId xmlns:a16="http://schemas.microsoft.com/office/drawing/2014/main" id="{424CEB2D-DC3C-44F1-9A63-F52047B54EDE}"/>
              </a:ext>
              <a:ext uri="{C183D7F6-B498-43B3-948B-1728B52AA6E4}">
                <adec:decorative xmlns:adec="http://schemas.microsoft.com/office/drawing/2017/decorative" val="1"/>
              </a:ext>
            </a:extLst>
          </p:cNvPr>
          <p:cNvCxnSpPr>
            <a:cxnSpLocks/>
            <a:endCxn id="122" idx="2"/>
          </p:cNvCxnSpPr>
          <p:nvPr/>
        </p:nvCxnSpPr>
        <p:spPr>
          <a:xfrm flipV="1">
            <a:off x="6100199" y="4362740"/>
            <a:ext cx="0" cy="492697"/>
          </a:xfrm>
          <a:prstGeom prst="line">
            <a:avLst/>
          </a:prstGeom>
          <a:ln w="28575" cap="rnd">
            <a:solidFill>
              <a:srgbClr val="75757A"/>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45" name="broad application support" descr="broad application support">
            <a:extLst>
              <a:ext uri="{FF2B5EF4-FFF2-40B4-BE49-F238E27FC236}">
                <a16:creationId xmlns:a16="http://schemas.microsoft.com/office/drawing/2014/main" id="{88CFD0DF-6FEC-4959-B13F-937265EC0DE8}"/>
              </a:ext>
            </a:extLst>
          </p:cNvPr>
          <p:cNvGrpSpPr/>
          <p:nvPr/>
        </p:nvGrpSpPr>
        <p:grpSpPr>
          <a:xfrm>
            <a:off x="4139578" y="3184508"/>
            <a:ext cx="611788" cy="360630"/>
            <a:chOff x="6313882" y="1370180"/>
            <a:chExt cx="443543" cy="261457"/>
          </a:xfrm>
        </p:grpSpPr>
        <p:sp>
          <p:nvSpPr>
            <p:cNvPr id="46" name="Freeform 907">
              <a:extLst>
                <a:ext uri="{FF2B5EF4-FFF2-40B4-BE49-F238E27FC236}">
                  <a16:creationId xmlns:a16="http://schemas.microsoft.com/office/drawing/2014/main" id="{6F864DC7-B8C1-4AA6-B5E3-9921474C9CC9}"/>
                </a:ext>
              </a:extLst>
            </p:cNvPr>
            <p:cNvSpPr>
              <a:spLocks/>
            </p:cNvSpPr>
            <p:nvPr/>
          </p:nvSpPr>
          <p:spPr bwMode="auto">
            <a:xfrm>
              <a:off x="6313882" y="1370180"/>
              <a:ext cx="443543" cy="261457"/>
            </a:xfrm>
            <a:custGeom>
              <a:avLst/>
              <a:gdLst>
                <a:gd name="T0" fmla="*/ 382 w 384"/>
                <a:gd name="T1" fmla="*/ 159 h 228"/>
                <a:gd name="T2" fmla="*/ 382 w 384"/>
                <a:gd name="T3" fmla="*/ 156 h 228"/>
                <a:gd name="T4" fmla="*/ 384 w 384"/>
                <a:gd name="T5" fmla="*/ 139 h 228"/>
                <a:gd name="T6" fmla="*/ 297 w 384"/>
                <a:gd name="T7" fmla="*/ 51 h 228"/>
                <a:gd name="T8" fmla="*/ 278 w 384"/>
                <a:gd name="T9" fmla="*/ 53 h 228"/>
                <a:gd name="T10" fmla="*/ 184 w 384"/>
                <a:gd name="T11" fmla="*/ 0 h 228"/>
                <a:gd name="T12" fmla="*/ 73 w 384"/>
                <a:gd name="T13" fmla="*/ 114 h 228"/>
                <a:gd name="T14" fmla="*/ 73 w 384"/>
                <a:gd name="T15" fmla="*/ 119 h 228"/>
                <a:gd name="T16" fmla="*/ 55 w 384"/>
                <a:gd name="T17" fmla="*/ 116 h 228"/>
                <a:gd name="T18" fmla="*/ 0 w 384"/>
                <a:gd name="T19" fmla="*/ 172 h 228"/>
                <a:gd name="T20" fmla="*/ 49 w 384"/>
                <a:gd name="T21" fmla="*/ 227 h 228"/>
                <a:gd name="T22" fmla="*/ 297 w 384"/>
                <a:gd name="T23" fmla="*/ 228 h 228"/>
                <a:gd name="T24" fmla="*/ 373 w 384"/>
                <a:gd name="T25" fmla="*/ 182 h 228"/>
                <a:gd name="T26" fmla="*/ 374 w 384"/>
                <a:gd name="T27" fmla="*/ 180 h 228"/>
                <a:gd name="T28" fmla="*/ 382 w 384"/>
                <a:gd name="T29" fmla="*/ 159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4" h="228">
                  <a:moveTo>
                    <a:pt x="382" y="159"/>
                  </a:moveTo>
                  <a:cubicBezTo>
                    <a:pt x="382" y="158"/>
                    <a:pt x="382" y="157"/>
                    <a:pt x="382" y="156"/>
                  </a:cubicBezTo>
                  <a:cubicBezTo>
                    <a:pt x="383" y="151"/>
                    <a:pt x="384" y="145"/>
                    <a:pt x="384" y="139"/>
                  </a:cubicBezTo>
                  <a:cubicBezTo>
                    <a:pt x="384" y="90"/>
                    <a:pt x="345" y="51"/>
                    <a:pt x="297" y="51"/>
                  </a:cubicBezTo>
                  <a:cubicBezTo>
                    <a:pt x="291" y="51"/>
                    <a:pt x="284" y="52"/>
                    <a:pt x="278" y="53"/>
                  </a:cubicBezTo>
                  <a:cubicBezTo>
                    <a:pt x="258" y="21"/>
                    <a:pt x="224" y="0"/>
                    <a:pt x="184" y="0"/>
                  </a:cubicBezTo>
                  <a:cubicBezTo>
                    <a:pt x="122" y="0"/>
                    <a:pt x="73" y="51"/>
                    <a:pt x="73" y="114"/>
                  </a:cubicBezTo>
                  <a:cubicBezTo>
                    <a:pt x="73" y="116"/>
                    <a:pt x="73" y="117"/>
                    <a:pt x="73" y="119"/>
                  </a:cubicBezTo>
                  <a:cubicBezTo>
                    <a:pt x="67" y="117"/>
                    <a:pt x="61" y="116"/>
                    <a:pt x="55" y="116"/>
                  </a:cubicBezTo>
                  <a:cubicBezTo>
                    <a:pt x="25" y="116"/>
                    <a:pt x="0" y="141"/>
                    <a:pt x="0" y="172"/>
                  </a:cubicBezTo>
                  <a:cubicBezTo>
                    <a:pt x="0" y="201"/>
                    <a:pt x="22" y="225"/>
                    <a:pt x="49" y="227"/>
                  </a:cubicBezTo>
                  <a:cubicBezTo>
                    <a:pt x="297" y="228"/>
                    <a:pt x="297" y="228"/>
                    <a:pt x="297" y="228"/>
                  </a:cubicBezTo>
                  <a:cubicBezTo>
                    <a:pt x="330" y="228"/>
                    <a:pt x="358" y="210"/>
                    <a:pt x="373" y="182"/>
                  </a:cubicBezTo>
                  <a:cubicBezTo>
                    <a:pt x="373" y="182"/>
                    <a:pt x="374" y="181"/>
                    <a:pt x="374" y="180"/>
                  </a:cubicBezTo>
                  <a:cubicBezTo>
                    <a:pt x="377" y="175"/>
                    <a:pt x="380" y="168"/>
                    <a:pt x="382" y="159"/>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47" name="Freeform 908">
              <a:extLst>
                <a:ext uri="{FF2B5EF4-FFF2-40B4-BE49-F238E27FC236}">
                  <a16:creationId xmlns:a16="http://schemas.microsoft.com/office/drawing/2014/main" id="{B36C4436-7E42-447C-B0BD-9C38C71CDD8E}"/>
                </a:ext>
              </a:extLst>
            </p:cNvPr>
            <p:cNvSpPr>
              <a:spLocks/>
            </p:cNvSpPr>
            <p:nvPr/>
          </p:nvSpPr>
          <p:spPr bwMode="auto">
            <a:xfrm>
              <a:off x="6453948" y="1416869"/>
              <a:ext cx="163410" cy="166524"/>
            </a:xfrm>
            <a:custGeom>
              <a:avLst/>
              <a:gdLst>
                <a:gd name="T0" fmla="*/ 142 w 142"/>
                <a:gd name="T1" fmla="*/ 80 h 145"/>
                <a:gd name="T2" fmla="*/ 142 w 142"/>
                <a:gd name="T3" fmla="*/ 65 h 145"/>
                <a:gd name="T4" fmla="*/ 127 w 142"/>
                <a:gd name="T5" fmla="*/ 65 h 145"/>
                <a:gd name="T6" fmla="*/ 116 w 142"/>
                <a:gd name="T7" fmla="*/ 38 h 145"/>
                <a:gd name="T8" fmla="*/ 127 w 142"/>
                <a:gd name="T9" fmla="*/ 27 h 145"/>
                <a:gd name="T10" fmla="*/ 116 w 142"/>
                <a:gd name="T11" fmla="*/ 16 h 145"/>
                <a:gd name="T12" fmla="*/ 105 w 142"/>
                <a:gd name="T13" fmla="*/ 27 h 145"/>
                <a:gd name="T14" fmla="*/ 79 w 142"/>
                <a:gd name="T15" fmla="*/ 16 h 145"/>
                <a:gd name="T16" fmla="*/ 79 w 142"/>
                <a:gd name="T17" fmla="*/ 0 h 145"/>
                <a:gd name="T18" fmla="*/ 64 w 142"/>
                <a:gd name="T19" fmla="*/ 0 h 145"/>
                <a:gd name="T20" fmla="*/ 64 w 142"/>
                <a:gd name="T21" fmla="*/ 16 h 145"/>
                <a:gd name="T22" fmla="*/ 37 w 142"/>
                <a:gd name="T23" fmla="*/ 27 h 145"/>
                <a:gd name="T24" fmla="*/ 27 w 142"/>
                <a:gd name="T25" fmla="*/ 16 h 145"/>
                <a:gd name="T26" fmla="*/ 16 w 142"/>
                <a:gd name="T27" fmla="*/ 27 h 145"/>
                <a:gd name="T28" fmla="*/ 27 w 142"/>
                <a:gd name="T29" fmla="*/ 38 h 145"/>
                <a:gd name="T30" fmla="*/ 16 w 142"/>
                <a:gd name="T31" fmla="*/ 65 h 145"/>
                <a:gd name="T32" fmla="*/ 0 w 142"/>
                <a:gd name="T33" fmla="*/ 65 h 145"/>
                <a:gd name="T34" fmla="*/ 0 w 142"/>
                <a:gd name="T35" fmla="*/ 81 h 145"/>
                <a:gd name="T36" fmla="*/ 16 w 142"/>
                <a:gd name="T37" fmla="*/ 81 h 145"/>
                <a:gd name="T38" fmla="*/ 27 w 142"/>
                <a:gd name="T39" fmla="*/ 108 h 145"/>
                <a:gd name="T40" fmla="*/ 16 w 142"/>
                <a:gd name="T41" fmla="*/ 119 h 145"/>
                <a:gd name="T42" fmla="*/ 27 w 142"/>
                <a:gd name="T43" fmla="*/ 130 h 145"/>
                <a:gd name="T44" fmla="*/ 37 w 142"/>
                <a:gd name="T45" fmla="*/ 118 h 145"/>
                <a:gd name="T46" fmla="*/ 64 w 142"/>
                <a:gd name="T47" fmla="*/ 130 h 145"/>
                <a:gd name="T48" fmla="*/ 64 w 142"/>
                <a:gd name="T49" fmla="*/ 145 h 145"/>
                <a:gd name="T50" fmla="*/ 79 w 142"/>
                <a:gd name="T51" fmla="*/ 145 h 145"/>
                <a:gd name="T52" fmla="*/ 79 w 142"/>
                <a:gd name="T53" fmla="*/ 130 h 145"/>
                <a:gd name="T54" fmla="*/ 105 w 142"/>
                <a:gd name="T55" fmla="*/ 118 h 145"/>
                <a:gd name="T56" fmla="*/ 116 w 142"/>
                <a:gd name="T57" fmla="*/ 130 h 145"/>
                <a:gd name="T58" fmla="*/ 127 w 142"/>
                <a:gd name="T59" fmla="*/ 119 h 145"/>
                <a:gd name="T60" fmla="*/ 116 w 142"/>
                <a:gd name="T61" fmla="*/ 108 h 145"/>
                <a:gd name="T62" fmla="*/ 127 w 142"/>
                <a:gd name="T63" fmla="*/ 81 h 145"/>
                <a:gd name="T64" fmla="*/ 142 w 142"/>
                <a:gd name="T65" fmla="*/ 81 h 145"/>
                <a:gd name="T66" fmla="*/ 142 w 142"/>
                <a:gd name="T67" fmla="*/ 8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42" h="145">
                  <a:moveTo>
                    <a:pt x="142" y="80"/>
                  </a:moveTo>
                  <a:cubicBezTo>
                    <a:pt x="142" y="65"/>
                    <a:pt x="142" y="65"/>
                    <a:pt x="142" y="65"/>
                  </a:cubicBezTo>
                  <a:cubicBezTo>
                    <a:pt x="127" y="65"/>
                    <a:pt x="127" y="65"/>
                    <a:pt x="127" y="65"/>
                  </a:cubicBezTo>
                  <a:cubicBezTo>
                    <a:pt x="126" y="55"/>
                    <a:pt x="122" y="46"/>
                    <a:pt x="116" y="38"/>
                  </a:cubicBezTo>
                  <a:cubicBezTo>
                    <a:pt x="127" y="27"/>
                    <a:pt x="127" y="27"/>
                    <a:pt x="127" y="27"/>
                  </a:cubicBezTo>
                  <a:cubicBezTo>
                    <a:pt x="116" y="16"/>
                    <a:pt x="116" y="16"/>
                    <a:pt x="116" y="16"/>
                  </a:cubicBezTo>
                  <a:cubicBezTo>
                    <a:pt x="105" y="27"/>
                    <a:pt x="105" y="27"/>
                    <a:pt x="105" y="27"/>
                  </a:cubicBezTo>
                  <a:cubicBezTo>
                    <a:pt x="98" y="21"/>
                    <a:pt x="89" y="17"/>
                    <a:pt x="79" y="16"/>
                  </a:cubicBezTo>
                  <a:cubicBezTo>
                    <a:pt x="79" y="0"/>
                    <a:pt x="79" y="0"/>
                    <a:pt x="79" y="0"/>
                  </a:cubicBezTo>
                  <a:cubicBezTo>
                    <a:pt x="64" y="0"/>
                    <a:pt x="64" y="0"/>
                    <a:pt x="64" y="0"/>
                  </a:cubicBezTo>
                  <a:cubicBezTo>
                    <a:pt x="64" y="16"/>
                    <a:pt x="64" y="16"/>
                    <a:pt x="64" y="16"/>
                  </a:cubicBezTo>
                  <a:cubicBezTo>
                    <a:pt x="54" y="17"/>
                    <a:pt x="45" y="21"/>
                    <a:pt x="37" y="27"/>
                  </a:cubicBezTo>
                  <a:cubicBezTo>
                    <a:pt x="27" y="16"/>
                    <a:pt x="27" y="16"/>
                    <a:pt x="27" y="16"/>
                  </a:cubicBezTo>
                  <a:cubicBezTo>
                    <a:pt x="16" y="27"/>
                    <a:pt x="16" y="27"/>
                    <a:pt x="16" y="27"/>
                  </a:cubicBezTo>
                  <a:cubicBezTo>
                    <a:pt x="27" y="38"/>
                    <a:pt x="27" y="38"/>
                    <a:pt x="27" y="38"/>
                  </a:cubicBezTo>
                  <a:cubicBezTo>
                    <a:pt x="21" y="46"/>
                    <a:pt x="17" y="55"/>
                    <a:pt x="16" y="65"/>
                  </a:cubicBezTo>
                  <a:cubicBezTo>
                    <a:pt x="0" y="65"/>
                    <a:pt x="0" y="65"/>
                    <a:pt x="0" y="65"/>
                  </a:cubicBezTo>
                  <a:cubicBezTo>
                    <a:pt x="0" y="81"/>
                    <a:pt x="0" y="81"/>
                    <a:pt x="0" y="81"/>
                  </a:cubicBezTo>
                  <a:cubicBezTo>
                    <a:pt x="16" y="81"/>
                    <a:pt x="16" y="81"/>
                    <a:pt x="16" y="81"/>
                  </a:cubicBezTo>
                  <a:cubicBezTo>
                    <a:pt x="17" y="91"/>
                    <a:pt x="21" y="100"/>
                    <a:pt x="27" y="108"/>
                  </a:cubicBezTo>
                  <a:cubicBezTo>
                    <a:pt x="16" y="119"/>
                    <a:pt x="16" y="119"/>
                    <a:pt x="16" y="119"/>
                  </a:cubicBezTo>
                  <a:cubicBezTo>
                    <a:pt x="27" y="130"/>
                    <a:pt x="27" y="130"/>
                    <a:pt x="27" y="130"/>
                  </a:cubicBezTo>
                  <a:cubicBezTo>
                    <a:pt x="37" y="118"/>
                    <a:pt x="37" y="118"/>
                    <a:pt x="37" y="118"/>
                  </a:cubicBezTo>
                  <a:cubicBezTo>
                    <a:pt x="45" y="124"/>
                    <a:pt x="54" y="128"/>
                    <a:pt x="64" y="130"/>
                  </a:cubicBezTo>
                  <a:cubicBezTo>
                    <a:pt x="64" y="145"/>
                    <a:pt x="64" y="145"/>
                    <a:pt x="64" y="145"/>
                  </a:cubicBezTo>
                  <a:cubicBezTo>
                    <a:pt x="79" y="145"/>
                    <a:pt x="79" y="145"/>
                    <a:pt x="79" y="145"/>
                  </a:cubicBezTo>
                  <a:cubicBezTo>
                    <a:pt x="79" y="130"/>
                    <a:pt x="79" y="130"/>
                    <a:pt x="79" y="130"/>
                  </a:cubicBezTo>
                  <a:cubicBezTo>
                    <a:pt x="89" y="128"/>
                    <a:pt x="98" y="124"/>
                    <a:pt x="105" y="118"/>
                  </a:cubicBezTo>
                  <a:cubicBezTo>
                    <a:pt x="116" y="130"/>
                    <a:pt x="116" y="130"/>
                    <a:pt x="116" y="130"/>
                  </a:cubicBezTo>
                  <a:cubicBezTo>
                    <a:pt x="127" y="119"/>
                    <a:pt x="127" y="119"/>
                    <a:pt x="127" y="119"/>
                  </a:cubicBezTo>
                  <a:cubicBezTo>
                    <a:pt x="116" y="108"/>
                    <a:pt x="116" y="108"/>
                    <a:pt x="116" y="108"/>
                  </a:cubicBezTo>
                  <a:cubicBezTo>
                    <a:pt x="122" y="100"/>
                    <a:pt x="126" y="91"/>
                    <a:pt x="127" y="81"/>
                  </a:cubicBezTo>
                  <a:cubicBezTo>
                    <a:pt x="142" y="81"/>
                    <a:pt x="142" y="81"/>
                    <a:pt x="142" y="81"/>
                  </a:cubicBezTo>
                  <a:lnTo>
                    <a:pt x="142" y="8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48" name="Oval 909">
              <a:extLst>
                <a:ext uri="{FF2B5EF4-FFF2-40B4-BE49-F238E27FC236}">
                  <a16:creationId xmlns:a16="http://schemas.microsoft.com/office/drawing/2014/main" id="{D2EADCBA-9F9D-4474-90BC-C05AC1438D8D}"/>
                </a:ext>
              </a:extLst>
            </p:cNvPr>
            <p:cNvSpPr>
              <a:spLocks noChangeArrowheads="1"/>
            </p:cNvSpPr>
            <p:nvPr/>
          </p:nvSpPr>
          <p:spPr bwMode="auto">
            <a:xfrm>
              <a:off x="6499080" y="1463557"/>
              <a:ext cx="73145" cy="7314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49" name="Freeform 910">
              <a:extLst>
                <a:ext uri="{FF2B5EF4-FFF2-40B4-BE49-F238E27FC236}">
                  <a16:creationId xmlns:a16="http://schemas.microsoft.com/office/drawing/2014/main" id="{8D68237B-1D8D-4F1C-B9DE-8CF2DF83BA42}"/>
                </a:ext>
              </a:extLst>
            </p:cNvPr>
            <p:cNvSpPr>
              <a:spLocks/>
            </p:cNvSpPr>
            <p:nvPr/>
          </p:nvSpPr>
          <p:spPr bwMode="auto">
            <a:xfrm>
              <a:off x="6631366" y="1499353"/>
              <a:ext cx="73145" cy="74702"/>
            </a:xfrm>
            <a:custGeom>
              <a:avLst/>
              <a:gdLst>
                <a:gd name="T0" fmla="*/ 64 w 64"/>
                <a:gd name="T1" fmla="*/ 36 h 65"/>
                <a:gd name="T2" fmla="*/ 64 w 64"/>
                <a:gd name="T3" fmla="*/ 30 h 65"/>
                <a:gd name="T4" fmla="*/ 57 w 64"/>
                <a:gd name="T5" fmla="*/ 30 h 65"/>
                <a:gd name="T6" fmla="*/ 52 w 64"/>
                <a:gd name="T7" fmla="*/ 17 h 65"/>
                <a:gd name="T8" fmla="*/ 57 w 64"/>
                <a:gd name="T9" fmla="*/ 12 h 65"/>
                <a:gd name="T10" fmla="*/ 52 w 64"/>
                <a:gd name="T11" fmla="*/ 8 h 65"/>
                <a:gd name="T12" fmla="*/ 47 w 64"/>
                <a:gd name="T13" fmla="*/ 13 h 65"/>
                <a:gd name="T14" fmla="*/ 35 w 64"/>
                <a:gd name="T15" fmla="*/ 8 h 65"/>
                <a:gd name="T16" fmla="*/ 35 w 64"/>
                <a:gd name="T17" fmla="*/ 0 h 65"/>
                <a:gd name="T18" fmla="*/ 29 w 64"/>
                <a:gd name="T19" fmla="*/ 0 h 65"/>
                <a:gd name="T20" fmla="*/ 29 w 64"/>
                <a:gd name="T21" fmla="*/ 8 h 65"/>
                <a:gd name="T22" fmla="*/ 17 w 64"/>
                <a:gd name="T23" fmla="*/ 13 h 65"/>
                <a:gd name="T24" fmla="*/ 12 w 64"/>
                <a:gd name="T25" fmla="*/ 8 h 65"/>
                <a:gd name="T26" fmla="*/ 7 w 64"/>
                <a:gd name="T27" fmla="*/ 12 h 65"/>
                <a:gd name="T28" fmla="*/ 12 w 64"/>
                <a:gd name="T29" fmla="*/ 17 h 65"/>
                <a:gd name="T30" fmla="*/ 7 w 64"/>
                <a:gd name="T31" fmla="*/ 30 h 65"/>
                <a:gd name="T32" fmla="*/ 0 w 64"/>
                <a:gd name="T33" fmla="*/ 30 h 65"/>
                <a:gd name="T34" fmla="*/ 0 w 64"/>
                <a:gd name="T35" fmla="*/ 36 h 65"/>
                <a:gd name="T36" fmla="*/ 7 w 64"/>
                <a:gd name="T37" fmla="*/ 36 h 65"/>
                <a:gd name="T38" fmla="*/ 12 w 64"/>
                <a:gd name="T39" fmla="*/ 48 h 65"/>
                <a:gd name="T40" fmla="*/ 7 w 64"/>
                <a:gd name="T41" fmla="*/ 54 h 65"/>
                <a:gd name="T42" fmla="*/ 12 w 64"/>
                <a:gd name="T43" fmla="*/ 58 h 65"/>
                <a:gd name="T44" fmla="*/ 17 w 64"/>
                <a:gd name="T45" fmla="*/ 53 h 65"/>
                <a:gd name="T46" fmla="*/ 29 w 64"/>
                <a:gd name="T47" fmla="*/ 58 h 65"/>
                <a:gd name="T48" fmla="*/ 29 w 64"/>
                <a:gd name="T49" fmla="*/ 65 h 65"/>
                <a:gd name="T50" fmla="*/ 35 w 64"/>
                <a:gd name="T51" fmla="*/ 65 h 65"/>
                <a:gd name="T52" fmla="*/ 35 w 64"/>
                <a:gd name="T53" fmla="*/ 58 h 65"/>
                <a:gd name="T54" fmla="*/ 47 w 64"/>
                <a:gd name="T55" fmla="*/ 53 h 65"/>
                <a:gd name="T56" fmla="*/ 52 w 64"/>
                <a:gd name="T57" fmla="*/ 58 h 65"/>
                <a:gd name="T58" fmla="*/ 57 w 64"/>
                <a:gd name="T59" fmla="*/ 54 h 65"/>
                <a:gd name="T60" fmla="*/ 52 w 64"/>
                <a:gd name="T61" fmla="*/ 48 h 65"/>
                <a:gd name="T62" fmla="*/ 57 w 64"/>
                <a:gd name="T63" fmla="*/ 36 h 65"/>
                <a:gd name="T64" fmla="*/ 64 w 64"/>
                <a:gd name="T65" fmla="*/ 3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4" h="65">
                  <a:moveTo>
                    <a:pt x="64" y="36"/>
                  </a:moveTo>
                  <a:cubicBezTo>
                    <a:pt x="64" y="30"/>
                    <a:pt x="64" y="30"/>
                    <a:pt x="64" y="30"/>
                  </a:cubicBezTo>
                  <a:cubicBezTo>
                    <a:pt x="57" y="30"/>
                    <a:pt x="57" y="30"/>
                    <a:pt x="57" y="30"/>
                  </a:cubicBezTo>
                  <a:cubicBezTo>
                    <a:pt x="56" y="25"/>
                    <a:pt x="54" y="21"/>
                    <a:pt x="52" y="17"/>
                  </a:cubicBezTo>
                  <a:cubicBezTo>
                    <a:pt x="57" y="12"/>
                    <a:pt x="57" y="12"/>
                    <a:pt x="57" y="12"/>
                  </a:cubicBezTo>
                  <a:cubicBezTo>
                    <a:pt x="52" y="8"/>
                    <a:pt x="52" y="8"/>
                    <a:pt x="52" y="8"/>
                  </a:cubicBezTo>
                  <a:cubicBezTo>
                    <a:pt x="47" y="13"/>
                    <a:pt x="47" y="13"/>
                    <a:pt x="47" y="13"/>
                  </a:cubicBezTo>
                  <a:cubicBezTo>
                    <a:pt x="44" y="10"/>
                    <a:pt x="40" y="8"/>
                    <a:pt x="35" y="8"/>
                  </a:cubicBezTo>
                  <a:cubicBezTo>
                    <a:pt x="35" y="0"/>
                    <a:pt x="35" y="0"/>
                    <a:pt x="35" y="0"/>
                  </a:cubicBezTo>
                  <a:cubicBezTo>
                    <a:pt x="29" y="0"/>
                    <a:pt x="29" y="0"/>
                    <a:pt x="29" y="0"/>
                  </a:cubicBezTo>
                  <a:cubicBezTo>
                    <a:pt x="29" y="8"/>
                    <a:pt x="29" y="8"/>
                    <a:pt x="29" y="8"/>
                  </a:cubicBezTo>
                  <a:cubicBezTo>
                    <a:pt x="24" y="8"/>
                    <a:pt x="20" y="10"/>
                    <a:pt x="17" y="13"/>
                  </a:cubicBezTo>
                  <a:cubicBezTo>
                    <a:pt x="12" y="8"/>
                    <a:pt x="12" y="8"/>
                    <a:pt x="12" y="8"/>
                  </a:cubicBezTo>
                  <a:cubicBezTo>
                    <a:pt x="7" y="12"/>
                    <a:pt x="7" y="12"/>
                    <a:pt x="7" y="12"/>
                  </a:cubicBezTo>
                  <a:cubicBezTo>
                    <a:pt x="12" y="17"/>
                    <a:pt x="12" y="17"/>
                    <a:pt x="12" y="17"/>
                  </a:cubicBezTo>
                  <a:cubicBezTo>
                    <a:pt x="9" y="21"/>
                    <a:pt x="8" y="25"/>
                    <a:pt x="7" y="30"/>
                  </a:cubicBezTo>
                  <a:cubicBezTo>
                    <a:pt x="0" y="30"/>
                    <a:pt x="0" y="30"/>
                    <a:pt x="0" y="30"/>
                  </a:cubicBezTo>
                  <a:cubicBezTo>
                    <a:pt x="0" y="36"/>
                    <a:pt x="0" y="36"/>
                    <a:pt x="0" y="36"/>
                  </a:cubicBezTo>
                  <a:cubicBezTo>
                    <a:pt x="7" y="36"/>
                    <a:pt x="7" y="36"/>
                    <a:pt x="7" y="36"/>
                  </a:cubicBezTo>
                  <a:cubicBezTo>
                    <a:pt x="8" y="41"/>
                    <a:pt x="9" y="45"/>
                    <a:pt x="12" y="48"/>
                  </a:cubicBezTo>
                  <a:cubicBezTo>
                    <a:pt x="7" y="54"/>
                    <a:pt x="7" y="54"/>
                    <a:pt x="7" y="54"/>
                  </a:cubicBezTo>
                  <a:cubicBezTo>
                    <a:pt x="12" y="58"/>
                    <a:pt x="12" y="58"/>
                    <a:pt x="12" y="58"/>
                  </a:cubicBezTo>
                  <a:cubicBezTo>
                    <a:pt x="17" y="53"/>
                    <a:pt x="17" y="53"/>
                    <a:pt x="17" y="53"/>
                  </a:cubicBezTo>
                  <a:cubicBezTo>
                    <a:pt x="20" y="56"/>
                    <a:pt x="24" y="58"/>
                    <a:pt x="29" y="58"/>
                  </a:cubicBezTo>
                  <a:cubicBezTo>
                    <a:pt x="29" y="65"/>
                    <a:pt x="29" y="65"/>
                    <a:pt x="29" y="65"/>
                  </a:cubicBezTo>
                  <a:cubicBezTo>
                    <a:pt x="35" y="65"/>
                    <a:pt x="35" y="65"/>
                    <a:pt x="35" y="65"/>
                  </a:cubicBezTo>
                  <a:cubicBezTo>
                    <a:pt x="35" y="58"/>
                    <a:pt x="35" y="58"/>
                    <a:pt x="35" y="58"/>
                  </a:cubicBezTo>
                  <a:cubicBezTo>
                    <a:pt x="40" y="58"/>
                    <a:pt x="44" y="56"/>
                    <a:pt x="47" y="53"/>
                  </a:cubicBezTo>
                  <a:cubicBezTo>
                    <a:pt x="52" y="58"/>
                    <a:pt x="52" y="58"/>
                    <a:pt x="52" y="58"/>
                  </a:cubicBezTo>
                  <a:cubicBezTo>
                    <a:pt x="57" y="54"/>
                    <a:pt x="57" y="54"/>
                    <a:pt x="57" y="54"/>
                  </a:cubicBezTo>
                  <a:cubicBezTo>
                    <a:pt x="52" y="48"/>
                    <a:pt x="52" y="48"/>
                    <a:pt x="52" y="48"/>
                  </a:cubicBezTo>
                  <a:cubicBezTo>
                    <a:pt x="54" y="45"/>
                    <a:pt x="56" y="41"/>
                    <a:pt x="57" y="36"/>
                  </a:cubicBezTo>
                  <a:lnTo>
                    <a:pt x="64" y="36"/>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50" name="Freeform 911">
              <a:extLst>
                <a:ext uri="{FF2B5EF4-FFF2-40B4-BE49-F238E27FC236}">
                  <a16:creationId xmlns:a16="http://schemas.microsoft.com/office/drawing/2014/main" id="{C39B4A88-3977-4662-9725-3D5B66A94B85}"/>
                </a:ext>
              </a:extLst>
            </p:cNvPr>
            <p:cNvSpPr>
              <a:spLocks/>
            </p:cNvSpPr>
            <p:nvPr/>
          </p:nvSpPr>
          <p:spPr bwMode="auto">
            <a:xfrm>
              <a:off x="6654710" y="1524253"/>
              <a:ext cx="28013" cy="26457"/>
            </a:xfrm>
            <a:custGeom>
              <a:avLst/>
              <a:gdLst>
                <a:gd name="T0" fmla="*/ 12 w 24"/>
                <a:gd name="T1" fmla="*/ 24 h 24"/>
                <a:gd name="T2" fmla="*/ 0 w 24"/>
                <a:gd name="T3" fmla="*/ 12 h 24"/>
                <a:gd name="T4" fmla="*/ 12 w 24"/>
                <a:gd name="T5" fmla="*/ 0 h 24"/>
                <a:gd name="T6" fmla="*/ 24 w 24"/>
                <a:gd name="T7" fmla="*/ 12 h 24"/>
                <a:gd name="T8" fmla="*/ 12 w 24"/>
                <a:gd name="T9" fmla="*/ 24 h 24"/>
              </a:gdLst>
              <a:ahLst/>
              <a:cxnLst>
                <a:cxn ang="0">
                  <a:pos x="T0" y="T1"/>
                </a:cxn>
                <a:cxn ang="0">
                  <a:pos x="T2" y="T3"/>
                </a:cxn>
                <a:cxn ang="0">
                  <a:pos x="T4" y="T5"/>
                </a:cxn>
                <a:cxn ang="0">
                  <a:pos x="T6" y="T7"/>
                </a:cxn>
                <a:cxn ang="0">
                  <a:pos x="T8" y="T9"/>
                </a:cxn>
              </a:cxnLst>
              <a:rect l="0" t="0" r="r" b="b"/>
              <a:pathLst>
                <a:path w="24" h="24">
                  <a:moveTo>
                    <a:pt x="12" y="24"/>
                  </a:moveTo>
                  <a:cubicBezTo>
                    <a:pt x="5" y="24"/>
                    <a:pt x="0" y="19"/>
                    <a:pt x="0" y="12"/>
                  </a:cubicBezTo>
                  <a:cubicBezTo>
                    <a:pt x="0" y="5"/>
                    <a:pt x="5" y="0"/>
                    <a:pt x="12" y="0"/>
                  </a:cubicBezTo>
                  <a:cubicBezTo>
                    <a:pt x="19" y="0"/>
                    <a:pt x="24" y="5"/>
                    <a:pt x="24" y="12"/>
                  </a:cubicBezTo>
                  <a:cubicBezTo>
                    <a:pt x="24" y="19"/>
                    <a:pt x="18" y="24"/>
                    <a:pt x="12" y="24"/>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pic>
        <p:nvPicPr>
          <p:cNvPr id="58" name="Graphic 57" descr="Icon of connected dots ">
            <a:extLst>
              <a:ext uri="{FF2B5EF4-FFF2-40B4-BE49-F238E27FC236}">
                <a16:creationId xmlns:a16="http://schemas.microsoft.com/office/drawing/2014/main" id="{E1DAFB14-5526-4670-A72F-F0D7AA1FEB5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775153" y="3109845"/>
            <a:ext cx="578454" cy="509954"/>
          </a:xfrm>
          <a:prstGeom prst="rect">
            <a:avLst/>
          </a:prstGeom>
        </p:spPr>
      </p:pic>
      <p:grpSp>
        <p:nvGrpSpPr>
          <p:cNvPr id="59" name="online" descr="online">
            <a:extLst>
              <a:ext uri="{FF2B5EF4-FFF2-40B4-BE49-F238E27FC236}">
                <a16:creationId xmlns:a16="http://schemas.microsoft.com/office/drawing/2014/main" id="{4011EA94-9DC3-4542-B438-A34B3CBD6D0C}"/>
              </a:ext>
            </a:extLst>
          </p:cNvPr>
          <p:cNvGrpSpPr/>
          <p:nvPr/>
        </p:nvGrpSpPr>
        <p:grpSpPr>
          <a:xfrm>
            <a:off x="2489742" y="3063821"/>
            <a:ext cx="602002" cy="602002"/>
            <a:chOff x="4472102" y="5773612"/>
            <a:chExt cx="436448" cy="436448"/>
          </a:xfrm>
        </p:grpSpPr>
        <p:sp>
          <p:nvSpPr>
            <p:cNvPr id="60" name="Freeform: Shape 59">
              <a:extLst>
                <a:ext uri="{FF2B5EF4-FFF2-40B4-BE49-F238E27FC236}">
                  <a16:creationId xmlns:a16="http://schemas.microsoft.com/office/drawing/2014/main" id="{2A1DDE8F-BC5E-4043-A1F2-30E565F7A8BA}"/>
                </a:ext>
              </a:extLst>
            </p:cNvPr>
            <p:cNvSpPr/>
            <p:nvPr/>
          </p:nvSpPr>
          <p:spPr>
            <a:xfrm>
              <a:off x="4720145" y="5989603"/>
              <a:ext cx="4499" cy="4499"/>
            </a:xfrm>
            <a:custGeom>
              <a:avLst/>
              <a:gdLst>
                <a:gd name="connsiteX0" fmla="*/ 1566 w 4499"/>
                <a:gd name="connsiteY0" fmla="*/ 1566 h 0"/>
                <a:gd name="connsiteX1" fmla="*/ 5585 w 4499"/>
                <a:gd name="connsiteY1" fmla="*/ 1566 h 0"/>
              </a:gdLst>
              <a:ahLst/>
              <a:cxnLst>
                <a:cxn ang="0">
                  <a:pos x="connsiteX0" y="connsiteY0"/>
                </a:cxn>
                <a:cxn ang="0">
                  <a:pos x="connsiteX1" y="connsiteY1"/>
                </a:cxn>
              </a:cxnLst>
              <a:rect l="l" t="t" r="r" b="b"/>
              <a:pathLst>
                <a:path w="4499">
                  <a:moveTo>
                    <a:pt x="1566" y="1566"/>
                  </a:moveTo>
                  <a:lnTo>
                    <a:pt x="5585" y="1566"/>
                  </a:lnTo>
                </a:path>
              </a:pathLst>
            </a:custGeom>
            <a:noFill/>
            <a:ln w="4419" cap="flat">
              <a:solidFill>
                <a:srgbClr val="75757A"/>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1" name="Freeform: Shape 60">
              <a:extLst>
                <a:ext uri="{FF2B5EF4-FFF2-40B4-BE49-F238E27FC236}">
                  <a16:creationId xmlns:a16="http://schemas.microsoft.com/office/drawing/2014/main" id="{A8FD3C3E-4C9D-438A-B038-CB521732F057}"/>
                </a:ext>
              </a:extLst>
            </p:cNvPr>
            <p:cNvSpPr/>
            <p:nvPr/>
          </p:nvSpPr>
          <p:spPr>
            <a:xfrm>
              <a:off x="4720145" y="5823949"/>
              <a:ext cx="4499" cy="4499"/>
            </a:xfrm>
            <a:custGeom>
              <a:avLst/>
              <a:gdLst>
                <a:gd name="connsiteX0" fmla="*/ 1566 w 4499"/>
                <a:gd name="connsiteY0" fmla="*/ 1566 h 0"/>
                <a:gd name="connsiteX1" fmla="*/ 5585 w 4499"/>
                <a:gd name="connsiteY1" fmla="*/ 1566 h 0"/>
              </a:gdLst>
              <a:ahLst/>
              <a:cxnLst>
                <a:cxn ang="0">
                  <a:pos x="connsiteX0" y="connsiteY0"/>
                </a:cxn>
                <a:cxn ang="0">
                  <a:pos x="connsiteX1" y="connsiteY1"/>
                </a:cxn>
              </a:cxnLst>
              <a:rect l="l" t="t" r="r" b="b"/>
              <a:pathLst>
                <a:path w="4499">
                  <a:moveTo>
                    <a:pt x="1566" y="1566"/>
                  </a:moveTo>
                  <a:lnTo>
                    <a:pt x="5585" y="1566"/>
                  </a:lnTo>
                </a:path>
              </a:pathLst>
            </a:custGeom>
            <a:noFill/>
            <a:ln w="4419" cap="flat">
              <a:solidFill>
                <a:srgbClr val="75757A"/>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2" name="Freeform: Shape 61">
              <a:extLst>
                <a:ext uri="{FF2B5EF4-FFF2-40B4-BE49-F238E27FC236}">
                  <a16:creationId xmlns:a16="http://schemas.microsoft.com/office/drawing/2014/main" id="{1A23E61D-AA5C-43DC-A9D5-44B9E558570C}"/>
                </a:ext>
              </a:extLst>
            </p:cNvPr>
            <p:cNvSpPr/>
            <p:nvPr/>
          </p:nvSpPr>
          <p:spPr>
            <a:xfrm>
              <a:off x="4473724" y="5778339"/>
              <a:ext cx="427449" cy="427449"/>
            </a:xfrm>
            <a:custGeom>
              <a:avLst/>
              <a:gdLst>
                <a:gd name="connsiteX0" fmla="*/ 215909 w 427449"/>
                <a:gd name="connsiteY0" fmla="*/ 428976 h 427449"/>
                <a:gd name="connsiteX1" fmla="*/ 430252 w 427449"/>
                <a:gd name="connsiteY1" fmla="*/ 215233 h 427449"/>
                <a:gd name="connsiteX2" fmla="*/ 215909 w 427449"/>
                <a:gd name="connsiteY2" fmla="*/ 1566 h 427449"/>
                <a:gd name="connsiteX3" fmla="*/ 1566 w 427449"/>
                <a:gd name="connsiteY3" fmla="*/ 215233 h 427449"/>
                <a:gd name="connsiteX4" fmla="*/ 215909 w 427449"/>
                <a:gd name="connsiteY4" fmla="*/ 428976 h 427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7449" h="427449">
                  <a:moveTo>
                    <a:pt x="215909" y="428976"/>
                  </a:moveTo>
                  <a:cubicBezTo>
                    <a:pt x="333927" y="428976"/>
                    <a:pt x="430252" y="332920"/>
                    <a:pt x="430252" y="215233"/>
                  </a:cubicBezTo>
                  <a:cubicBezTo>
                    <a:pt x="430252" y="97546"/>
                    <a:pt x="333851" y="1566"/>
                    <a:pt x="215909" y="1566"/>
                  </a:cubicBezTo>
                  <a:cubicBezTo>
                    <a:pt x="97891" y="1566"/>
                    <a:pt x="1566" y="97621"/>
                    <a:pt x="1566" y="215233"/>
                  </a:cubicBezTo>
                  <a:cubicBezTo>
                    <a:pt x="1566" y="332845"/>
                    <a:pt x="97891" y="428976"/>
                    <a:pt x="215909" y="428976"/>
                  </a:cubicBezTo>
                  <a:close/>
                </a:path>
              </a:pathLst>
            </a:custGeom>
            <a:solidFill>
              <a:srgbClr val="0078D4"/>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3" name="Freeform: Shape 62">
              <a:extLst>
                <a:ext uri="{FF2B5EF4-FFF2-40B4-BE49-F238E27FC236}">
                  <a16:creationId xmlns:a16="http://schemas.microsoft.com/office/drawing/2014/main" id="{DFE8849E-A7C7-4C51-953D-27A89827D6D8}"/>
                </a:ext>
              </a:extLst>
            </p:cNvPr>
            <p:cNvSpPr/>
            <p:nvPr/>
          </p:nvSpPr>
          <p:spPr>
            <a:xfrm>
              <a:off x="4686399" y="5779112"/>
              <a:ext cx="4499" cy="427449"/>
            </a:xfrm>
            <a:custGeom>
              <a:avLst/>
              <a:gdLst>
                <a:gd name="connsiteX0" fmla="*/ 5585 w 4499"/>
                <a:gd name="connsiteY0" fmla="*/ 1566 h 427449"/>
                <a:gd name="connsiteX1" fmla="*/ 1566 w 4499"/>
                <a:gd name="connsiteY1" fmla="*/ 1566 h 427449"/>
                <a:gd name="connsiteX2" fmla="*/ 1566 w 4499"/>
                <a:gd name="connsiteY2" fmla="*/ 428220 h 427449"/>
                <a:gd name="connsiteX3" fmla="*/ 5585 w 4499"/>
                <a:gd name="connsiteY3" fmla="*/ 428220 h 427449"/>
                <a:gd name="connsiteX4" fmla="*/ 5585 w 4499"/>
                <a:gd name="connsiteY4" fmla="*/ 1566 h 427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9" h="427449">
                  <a:moveTo>
                    <a:pt x="5585" y="1566"/>
                  </a:moveTo>
                  <a:lnTo>
                    <a:pt x="1566" y="1566"/>
                  </a:lnTo>
                  <a:lnTo>
                    <a:pt x="1566" y="428220"/>
                  </a:lnTo>
                  <a:lnTo>
                    <a:pt x="5585" y="428220"/>
                  </a:lnTo>
                  <a:lnTo>
                    <a:pt x="5585" y="1566"/>
                  </a:ln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4" name="Freeform: Shape 63">
              <a:extLst>
                <a:ext uri="{FF2B5EF4-FFF2-40B4-BE49-F238E27FC236}">
                  <a16:creationId xmlns:a16="http://schemas.microsoft.com/office/drawing/2014/main" id="{36C4935C-CE06-4CFC-9EF0-F26ADEF97C63}"/>
                </a:ext>
              </a:extLst>
            </p:cNvPr>
            <p:cNvSpPr/>
            <p:nvPr/>
          </p:nvSpPr>
          <p:spPr>
            <a:xfrm>
              <a:off x="4472131" y="5888013"/>
              <a:ext cx="431949" cy="211475"/>
            </a:xfrm>
            <a:custGeom>
              <a:avLst/>
              <a:gdLst>
                <a:gd name="connsiteX0" fmla="*/ 217502 w 431948"/>
                <a:gd name="connsiteY0" fmla="*/ 211224 h 211474"/>
                <a:gd name="connsiteX1" fmla="*/ 1566 w 431948"/>
                <a:gd name="connsiteY1" fmla="*/ 106395 h 211474"/>
                <a:gd name="connsiteX2" fmla="*/ 217502 w 431948"/>
                <a:gd name="connsiteY2" fmla="*/ 1566 h 211474"/>
                <a:gd name="connsiteX3" fmla="*/ 433438 w 431948"/>
                <a:gd name="connsiteY3" fmla="*/ 106395 h 211474"/>
                <a:gd name="connsiteX4" fmla="*/ 217502 w 431948"/>
                <a:gd name="connsiteY4" fmla="*/ 211224 h 211474"/>
                <a:gd name="connsiteX5" fmla="*/ 217502 w 431948"/>
                <a:gd name="connsiteY5" fmla="*/ 4742 h 211474"/>
                <a:gd name="connsiteX6" fmla="*/ 5585 w 431948"/>
                <a:gd name="connsiteY6" fmla="*/ 105563 h 211474"/>
                <a:gd name="connsiteX7" fmla="*/ 217502 w 431948"/>
                <a:gd name="connsiteY7" fmla="*/ 206384 h 211474"/>
                <a:gd name="connsiteX8" fmla="*/ 429418 w 431948"/>
                <a:gd name="connsiteY8" fmla="*/ 105563 h 211474"/>
                <a:gd name="connsiteX9" fmla="*/ 217502 w 431948"/>
                <a:gd name="connsiteY9" fmla="*/ 4742 h 211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1948" h="211474">
                  <a:moveTo>
                    <a:pt x="217502" y="211224"/>
                  </a:moveTo>
                  <a:cubicBezTo>
                    <a:pt x="98650" y="211224"/>
                    <a:pt x="1566" y="164029"/>
                    <a:pt x="1566" y="106395"/>
                  </a:cubicBezTo>
                  <a:cubicBezTo>
                    <a:pt x="1566" y="48762"/>
                    <a:pt x="98650" y="1566"/>
                    <a:pt x="217502" y="1566"/>
                  </a:cubicBezTo>
                  <a:cubicBezTo>
                    <a:pt x="336354" y="1566"/>
                    <a:pt x="433438" y="48762"/>
                    <a:pt x="433438" y="106395"/>
                  </a:cubicBezTo>
                  <a:cubicBezTo>
                    <a:pt x="433362" y="164029"/>
                    <a:pt x="336278" y="211224"/>
                    <a:pt x="217502" y="211224"/>
                  </a:cubicBezTo>
                  <a:close/>
                  <a:moveTo>
                    <a:pt x="217502" y="4742"/>
                  </a:moveTo>
                  <a:cubicBezTo>
                    <a:pt x="100318" y="4742"/>
                    <a:pt x="5585" y="50350"/>
                    <a:pt x="5585" y="105563"/>
                  </a:cubicBezTo>
                  <a:cubicBezTo>
                    <a:pt x="5585" y="160776"/>
                    <a:pt x="100318" y="206384"/>
                    <a:pt x="217502" y="206384"/>
                  </a:cubicBezTo>
                  <a:cubicBezTo>
                    <a:pt x="334685" y="206384"/>
                    <a:pt x="429418" y="160776"/>
                    <a:pt x="429418" y="105563"/>
                  </a:cubicBezTo>
                  <a:cubicBezTo>
                    <a:pt x="429342" y="50350"/>
                    <a:pt x="334685" y="4742"/>
                    <a:pt x="217502" y="4742"/>
                  </a:cubicBez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5" name="Freeform: Shape 64">
              <a:extLst>
                <a:ext uri="{FF2B5EF4-FFF2-40B4-BE49-F238E27FC236}">
                  <a16:creationId xmlns:a16="http://schemas.microsoft.com/office/drawing/2014/main" id="{03FA9D36-5B21-461E-9339-10400749A724}"/>
                </a:ext>
              </a:extLst>
            </p:cNvPr>
            <p:cNvSpPr/>
            <p:nvPr/>
          </p:nvSpPr>
          <p:spPr>
            <a:xfrm>
              <a:off x="4582938" y="5777513"/>
              <a:ext cx="211475" cy="431949"/>
            </a:xfrm>
            <a:custGeom>
              <a:avLst/>
              <a:gdLst>
                <a:gd name="connsiteX0" fmla="*/ 106689 w 211474"/>
                <a:gd name="connsiteY0" fmla="*/ 432228 h 431948"/>
                <a:gd name="connsiteX1" fmla="*/ 1566 w 211474"/>
                <a:gd name="connsiteY1" fmla="*/ 216897 h 431948"/>
                <a:gd name="connsiteX2" fmla="*/ 106689 w 211474"/>
                <a:gd name="connsiteY2" fmla="*/ 1566 h 431948"/>
                <a:gd name="connsiteX3" fmla="*/ 211813 w 211474"/>
                <a:gd name="connsiteY3" fmla="*/ 216897 h 431948"/>
                <a:gd name="connsiteX4" fmla="*/ 106689 w 211474"/>
                <a:gd name="connsiteY4" fmla="*/ 432228 h 431948"/>
                <a:gd name="connsiteX5" fmla="*/ 106689 w 211474"/>
                <a:gd name="connsiteY5" fmla="*/ 4742 h 431948"/>
                <a:gd name="connsiteX6" fmla="*/ 5585 w 211474"/>
                <a:gd name="connsiteY6" fmla="*/ 216065 h 431948"/>
                <a:gd name="connsiteX7" fmla="*/ 106689 w 211474"/>
                <a:gd name="connsiteY7" fmla="*/ 427387 h 431948"/>
                <a:gd name="connsiteX8" fmla="*/ 207793 w 211474"/>
                <a:gd name="connsiteY8" fmla="*/ 216065 h 431948"/>
                <a:gd name="connsiteX9" fmla="*/ 106689 w 211474"/>
                <a:gd name="connsiteY9" fmla="*/ 4742 h 431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1474" h="431948">
                  <a:moveTo>
                    <a:pt x="106689" y="432228"/>
                  </a:moveTo>
                  <a:cubicBezTo>
                    <a:pt x="48894" y="432228"/>
                    <a:pt x="1566" y="335416"/>
                    <a:pt x="1566" y="216897"/>
                  </a:cubicBezTo>
                  <a:cubicBezTo>
                    <a:pt x="1566" y="98378"/>
                    <a:pt x="48894" y="1566"/>
                    <a:pt x="106689" y="1566"/>
                  </a:cubicBezTo>
                  <a:cubicBezTo>
                    <a:pt x="164484" y="1566"/>
                    <a:pt x="211813" y="98453"/>
                    <a:pt x="211813" y="216897"/>
                  </a:cubicBezTo>
                  <a:cubicBezTo>
                    <a:pt x="211813" y="335341"/>
                    <a:pt x="164484" y="432228"/>
                    <a:pt x="106689" y="432228"/>
                  </a:cubicBezTo>
                  <a:close/>
                  <a:moveTo>
                    <a:pt x="106689" y="4742"/>
                  </a:moveTo>
                  <a:cubicBezTo>
                    <a:pt x="50486" y="4742"/>
                    <a:pt x="5585" y="99210"/>
                    <a:pt x="5585" y="216065"/>
                  </a:cubicBezTo>
                  <a:cubicBezTo>
                    <a:pt x="5585" y="332920"/>
                    <a:pt x="51321" y="427387"/>
                    <a:pt x="106689" y="427387"/>
                  </a:cubicBezTo>
                  <a:cubicBezTo>
                    <a:pt x="162057" y="427387"/>
                    <a:pt x="207793" y="332920"/>
                    <a:pt x="207793" y="216065"/>
                  </a:cubicBezTo>
                  <a:cubicBezTo>
                    <a:pt x="207793" y="99210"/>
                    <a:pt x="162816" y="4742"/>
                    <a:pt x="106689" y="4742"/>
                  </a:cubicBez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6" name="Freeform: Shape 65">
              <a:extLst>
                <a:ext uri="{FF2B5EF4-FFF2-40B4-BE49-F238E27FC236}">
                  <a16:creationId xmlns:a16="http://schemas.microsoft.com/office/drawing/2014/main" id="{C4060695-A55F-4628-BF5D-9E840861101F}"/>
                </a:ext>
              </a:extLst>
            </p:cNvPr>
            <p:cNvSpPr/>
            <p:nvPr/>
          </p:nvSpPr>
          <p:spPr>
            <a:xfrm>
              <a:off x="4474548" y="5990429"/>
              <a:ext cx="427449" cy="4499"/>
            </a:xfrm>
            <a:custGeom>
              <a:avLst/>
              <a:gdLst>
                <a:gd name="connsiteX0" fmla="*/ 429343 w 427449"/>
                <a:gd name="connsiteY0" fmla="*/ 1566 h 4499"/>
                <a:gd name="connsiteX1" fmla="*/ 1566 w 427449"/>
                <a:gd name="connsiteY1" fmla="*/ 1566 h 4499"/>
                <a:gd name="connsiteX2" fmla="*/ 1566 w 427449"/>
                <a:gd name="connsiteY2" fmla="*/ 5574 h 4499"/>
                <a:gd name="connsiteX3" fmla="*/ 429418 w 427449"/>
                <a:gd name="connsiteY3" fmla="*/ 5574 h 4499"/>
                <a:gd name="connsiteX4" fmla="*/ 429418 w 427449"/>
                <a:gd name="connsiteY4" fmla="*/ 1566 h 4499"/>
                <a:gd name="connsiteX5" fmla="*/ 429343 w 427449"/>
                <a:gd name="connsiteY5" fmla="*/ 1566 h 4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7449" h="4499">
                  <a:moveTo>
                    <a:pt x="429343" y="1566"/>
                  </a:moveTo>
                  <a:lnTo>
                    <a:pt x="1566" y="1566"/>
                  </a:lnTo>
                  <a:lnTo>
                    <a:pt x="1566" y="5574"/>
                  </a:lnTo>
                  <a:lnTo>
                    <a:pt x="429418" y="5574"/>
                  </a:lnTo>
                  <a:lnTo>
                    <a:pt x="429418" y="1566"/>
                  </a:lnTo>
                  <a:lnTo>
                    <a:pt x="429343" y="1566"/>
                  </a:ln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7" name="Freeform: Shape 66">
              <a:extLst>
                <a:ext uri="{FF2B5EF4-FFF2-40B4-BE49-F238E27FC236}">
                  <a16:creationId xmlns:a16="http://schemas.microsoft.com/office/drawing/2014/main" id="{CEDA352F-4F99-4DC2-8AF7-4384F0F89573}"/>
                </a:ext>
              </a:extLst>
            </p:cNvPr>
            <p:cNvSpPr/>
            <p:nvPr/>
          </p:nvSpPr>
          <p:spPr>
            <a:xfrm>
              <a:off x="4668794" y="6076041"/>
              <a:ext cx="40495" cy="40495"/>
            </a:xfrm>
            <a:custGeom>
              <a:avLst/>
              <a:gdLst>
                <a:gd name="connsiteX0" fmla="*/ 20830 w 40495"/>
                <a:gd name="connsiteY0" fmla="*/ 39988 h 40495"/>
                <a:gd name="connsiteX1" fmla="*/ 40096 w 40495"/>
                <a:gd name="connsiteY1" fmla="*/ 20777 h 40495"/>
                <a:gd name="connsiteX2" fmla="*/ 20830 w 40495"/>
                <a:gd name="connsiteY2" fmla="*/ 1566 h 40495"/>
                <a:gd name="connsiteX3" fmla="*/ 1566 w 40495"/>
                <a:gd name="connsiteY3" fmla="*/ 20777 h 40495"/>
                <a:gd name="connsiteX4" fmla="*/ 20830 w 40495"/>
                <a:gd name="connsiteY4" fmla="*/ 39988 h 404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495" h="40495">
                  <a:moveTo>
                    <a:pt x="20830" y="39988"/>
                  </a:moveTo>
                  <a:cubicBezTo>
                    <a:pt x="31298" y="39988"/>
                    <a:pt x="40096" y="31214"/>
                    <a:pt x="40096" y="20777"/>
                  </a:cubicBezTo>
                  <a:cubicBezTo>
                    <a:pt x="40096" y="10339"/>
                    <a:pt x="31298" y="1566"/>
                    <a:pt x="20830" y="1566"/>
                  </a:cubicBezTo>
                  <a:cubicBezTo>
                    <a:pt x="10364" y="1566"/>
                    <a:pt x="1566" y="10339"/>
                    <a:pt x="1566" y="20777"/>
                  </a:cubicBezTo>
                  <a:cubicBezTo>
                    <a:pt x="1566" y="31214"/>
                    <a:pt x="10364" y="39988"/>
                    <a:pt x="20830" y="39988"/>
                  </a:cubicBez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8" name="Freeform: Shape 67">
              <a:extLst>
                <a:ext uri="{FF2B5EF4-FFF2-40B4-BE49-F238E27FC236}">
                  <a16:creationId xmlns:a16="http://schemas.microsoft.com/office/drawing/2014/main" id="{D20AA353-04EA-46CF-ACD6-F33CFB285409}"/>
                </a:ext>
              </a:extLst>
            </p:cNvPr>
            <p:cNvSpPr/>
            <p:nvPr/>
          </p:nvSpPr>
          <p:spPr>
            <a:xfrm>
              <a:off x="4568457" y="5975981"/>
              <a:ext cx="31496" cy="31496"/>
            </a:xfrm>
            <a:custGeom>
              <a:avLst/>
              <a:gdLst>
                <a:gd name="connsiteX0" fmla="*/ 17645 w 31496"/>
                <a:gd name="connsiteY0" fmla="*/ 33635 h 31496"/>
                <a:gd name="connsiteX1" fmla="*/ 33725 w 31496"/>
                <a:gd name="connsiteY1" fmla="*/ 17600 h 31496"/>
                <a:gd name="connsiteX2" fmla="*/ 17645 w 31496"/>
                <a:gd name="connsiteY2" fmla="*/ 1566 h 31496"/>
                <a:gd name="connsiteX3" fmla="*/ 1566 w 31496"/>
                <a:gd name="connsiteY3" fmla="*/ 17600 h 31496"/>
                <a:gd name="connsiteX4" fmla="*/ 17645 w 31496"/>
                <a:gd name="connsiteY4" fmla="*/ 33635 h 31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96" h="31496">
                  <a:moveTo>
                    <a:pt x="17645" y="33635"/>
                  </a:moveTo>
                  <a:cubicBezTo>
                    <a:pt x="26444" y="33635"/>
                    <a:pt x="33725" y="26449"/>
                    <a:pt x="33725" y="17600"/>
                  </a:cubicBezTo>
                  <a:cubicBezTo>
                    <a:pt x="33725" y="8826"/>
                    <a:pt x="26519" y="1566"/>
                    <a:pt x="17645" y="1566"/>
                  </a:cubicBezTo>
                  <a:cubicBezTo>
                    <a:pt x="8847" y="1566"/>
                    <a:pt x="1566" y="8751"/>
                    <a:pt x="1566" y="17600"/>
                  </a:cubicBezTo>
                  <a:cubicBezTo>
                    <a:pt x="1566" y="26449"/>
                    <a:pt x="8771" y="33635"/>
                    <a:pt x="17645" y="33635"/>
                  </a:cubicBez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9" name="Freeform: Shape 68">
              <a:extLst>
                <a:ext uri="{FF2B5EF4-FFF2-40B4-BE49-F238E27FC236}">
                  <a16:creationId xmlns:a16="http://schemas.microsoft.com/office/drawing/2014/main" id="{95FE33FB-AA60-4B18-8948-1321CCC0F700}"/>
                </a:ext>
              </a:extLst>
            </p:cNvPr>
            <p:cNvSpPr/>
            <p:nvPr/>
          </p:nvSpPr>
          <p:spPr>
            <a:xfrm>
              <a:off x="4666676" y="5969777"/>
              <a:ext cx="44995" cy="44995"/>
            </a:xfrm>
            <a:custGeom>
              <a:avLst/>
              <a:gdLst>
                <a:gd name="connsiteX0" fmla="*/ 23561 w 44994"/>
                <a:gd name="connsiteY0" fmla="*/ 45434 h 44994"/>
                <a:gd name="connsiteX1" fmla="*/ 45557 w 44994"/>
                <a:gd name="connsiteY1" fmla="*/ 23500 h 44994"/>
                <a:gd name="connsiteX2" fmla="*/ 23561 w 44994"/>
                <a:gd name="connsiteY2" fmla="*/ 1566 h 44994"/>
                <a:gd name="connsiteX3" fmla="*/ 1566 w 44994"/>
                <a:gd name="connsiteY3" fmla="*/ 23500 h 44994"/>
                <a:gd name="connsiteX4" fmla="*/ 23561 w 44994"/>
                <a:gd name="connsiteY4" fmla="*/ 45434 h 449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94" h="44994">
                  <a:moveTo>
                    <a:pt x="23561" y="45434"/>
                  </a:moveTo>
                  <a:cubicBezTo>
                    <a:pt x="35773" y="45434"/>
                    <a:pt x="45557" y="35677"/>
                    <a:pt x="45557" y="23500"/>
                  </a:cubicBezTo>
                  <a:cubicBezTo>
                    <a:pt x="45557" y="11323"/>
                    <a:pt x="35773" y="1566"/>
                    <a:pt x="23561" y="1566"/>
                  </a:cubicBezTo>
                  <a:cubicBezTo>
                    <a:pt x="11350" y="1566"/>
                    <a:pt x="1566" y="11323"/>
                    <a:pt x="1566" y="23500"/>
                  </a:cubicBezTo>
                  <a:cubicBezTo>
                    <a:pt x="1566" y="35677"/>
                    <a:pt x="11350" y="45434"/>
                    <a:pt x="23561" y="45434"/>
                  </a:cubicBezTo>
                  <a:close/>
                </a:path>
              </a:pathLst>
            </a:custGeom>
            <a:solidFill>
              <a:srgbClr val="50E6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0" name="Freeform: Shape 69">
              <a:extLst>
                <a:ext uri="{FF2B5EF4-FFF2-40B4-BE49-F238E27FC236}">
                  <a16:creationId xmlns:a16="http://schemas.microsoft.com/office/drawing/2014/main" id="{C36876D5-2A09-40F2-9388-D374C1574C6E}"/>
                </a:ext>
              </a:extLst>
            </p:cNvPr>
            <p:cNvSpPr/>
            <p:nvPr/>
          </p:nvSpPr>
          <p:spPr>
            <a:xfrm>
              <a:off x="4666676" y="5866922"/>
              <a:ext cx="44995" cy="44995"/>
            </a:xfrm>
            <a:custGeom>
              <a:avLst/>
              <a:gdLst>
                <a:gd name="connsiteX0" fmla="*/ 23561 w 44994"/>
                <a:gd name="connsiteY0" fmla="*/ 45434 h 44994"/>
                <a:gd name="connsiteX1" fmla="*/ 45557 w 44994"/>
                <a:gd name="connsiteY1" fmla="*/ 23500 h 44994"/>
                <a:gd name="connsiteX2" fmla="*/ 23561 w 44994"/>
                <a:gd name="connsiteY2" fmla="*/ 1566 h 44994"/>
                <a:gd name="connsiteX3" fmla="*/ 1566 w 44994"/>
                <a:gd name="connsiteY3" fmla="*/ 23500 h 44994"/>
                <a:gd name="connsiteX4" fmla="*/ 23561 w 44994"/>
                <a:gd name="connsiteY4" fmla="*/ 45434 h 449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94" h="44994">
                  <a:moveTo>
                    <a:pt x="23561" y="45434"/>
                  </a:moveTo>
                  <a:cubicBezTo>
                    <a:pt x="35773" y="45434"/>
                    <a:pt x="45557" y="35677"/>
                    <a:pt x="45557" y="23500"/>
                  </a:cubicBezTo>
                  <a:cubicBezTo>
                    <a:pt x="45557" y="11323"/>
                    <a:pt x="35773" y="1566"/>
                    <a:pt x="23561" y="1566"/>
                  </a:cubicBezTo>
                  <a:cubicBezTo>
                    <a:pt x="11350" y="1566"/>
                    <a:pt x="1566" y="11323"/>
                    <a:pt x="1566" y="23500"/>
                  </a:cubicBezTo>
                  <a:cubicBezTo>
                    <a:pt x="1566" y="35677"/>
                    <a:pt x="11350" y="45434"/>
                    <a:pt x="23561" y="45434"/>
                  </a:cubicBezTo>
                  <a:close/>
                </a:path>
              </a:pathLst>
            </a:custGeom>
            <a:solidFill>
              <a:srgbClr val="50E6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1" name="Freeform: Shape 70">
              <a:extLst>
                <a:ext uri="{FF2B5EF4-FFF2-40B4-BE49-F238E27FC236}">
                  <a16:creationId xmlns:a16="http://schemas.microsoft.com/office/drawing/2014/main" id="{C7223595-FAEF-43F9-BD26-5FD6C17A141A}"/>
                </a:ext>
              </a:extLst>
            </p:cNvPr>
            <p:cNvSpPr/>
            <p:nvPr/>
          </p:nvSpPr>
          <p:spPr>
            <a:xfrm>
              <a:off x="4768688" y="5969777"/>
              <a:ext cx="44995" cy="44995"/>
            </a:xfrm>
            <a:custGeom>
              <a:avLst/>
              <a:gdLst>
                <a:gd name="connsiteX0" fmla="*/ 23561 w 44994"/>
                <a:gd name="connsiteY0" fmla="*/ 45434 h 44994"/>
                <a:gd name="connsiteX1" fmla="*/ 45557 w 44994"/>
                <a:gd name="connsiteY1" fmla="*/ 23500 h 44994"/>
                <a:gd name="connsiteX2" fmla="*/ 23561 w 44994"/>
                <a:gd name="connsiteY2" fmla="*/ 1566 h 44994"/>
                <a:gd name="connsiteX3" fmla="*/ 1566 w 44994"/>
                <a:gd name="connsiteY3" fmla="*/ 23500 h 44994"/>
                <a:gd name="connsiteX4" fmla="*/ 23561 w 44994"/>
                <a:gd name="connsiteY4" fmla="*/ 45434 h 449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94" h="44994">
                  <a:moveTo>
                    <a:pt x="23561" y="45434"/>
                  </a:moveTo>
                  <a:cubicBezTo>
                    <a:pt x="35772" y="45434"/>
                    <a:pt x="45557" y="35677"/>
                    <a:pt x="45557" y="23500"/>
                  </a:cubicBezTo>
                  <a:cubicBezTo>
                    <a:pt x="45557" y="11323"/>
                    <a:pt x="35772" y="1566"/>
                    <a:pt x="23561" y="1566"/>
                  </a:cubicBezTo>
                  <a:cubicBezTo>
                    <a:pt x="11350" y="1566"/>
                    <a:pt x="1566" y="11323"/>
                    <a:pt x="1566" y="23500"/>
                  </a:cubicBezTo>
                  <a:cubicBezTo>
                    <a:pt x="1566" y="35677"/>
                    <a:pt x="11350" y="45434"/>
                    <a:pt x="23561" y="45434"/>
                  </a:cubicBezTo>
                  <a:close/>
                </a:path>
              </a:pathLst>
            </a:custGeom>
            <a:solidFill>
              <a:srgbClr val="50E6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2" name="Freeform: Shape 71">
              <a:extLst>
                <a:ext uri="{FF2B5EF4-FFF2-40B4-BE49-F238E27FC236}">
                  <a16:creationId xmlns:a16="http://schemas.microsoft.com/office/drawing/2014/main" id="{B11D94C4-04CE-41A3-A0D0-1789645CE172}"/>
                </a:ext>
              </a:extLst>
            </p:cNvPr>
            <p:cNvSpPr/>
            <p:nvPr/>
          </p:nvSpPr>
          <p:spPr>
            <a:xfrm>
              <a:off x="4767470" y="6071507"/>
              <a:ext cx="22497" cy="22497"/>
            </a:xfrm>
            <a:custGeom>
              <a:avLst/>
              <a:gdLst>
                <a:gd name="connsiteX0" fmla="*/ 12866 w 22497"/>
                <a:gd name="connsiteY0" fmla="*/ 24105 h 22497"/>
                <a:gd name="connsiteX1" fmla="*/ 24168 w 22497"/>
                <a:gd name="connsiteY1" fmla="*/ 12835 h 22497"/>
                <a:gd name="connsiteX2" fmla="*/ 12866 w 22497"/>
                <a:gd name="connsiteY2" fmla="*/ 1566 h 22497"/>
                <a:gd name="connsiteX3" fmla="*/ 1566 w 22497"/>
                <a:gd name="connsiteY3" fmla="*/ 12835 h 22497"/>
                <a:gd name="connsiteX4" fmla="*/ 12866 w 22497"/>
                <a:gd name="connsiteY4" fmla="*/ 24105 h 22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97" h="22497">
                  <a:moveTo>
                    <a:pt x="12866" y="24105"/>
                  </a:moveTo>
                  <a:cubicBezTo>
                    <a:pt x="19086" y="24105"/>
                    <a:pt x="24168" y="19037"/>
                    <a:pt x="24168" y="12835"/>
                  </a:cubicBezTo>
                  <a:cubicBezTo>
                    <a:pt x="24168" y="6633"/>
                    <a:pt x="19086" y="1566"/>
                    <a:pt x="12866" y="1566"/>
                  </a:cubicBezTo>
                  <a:cubicBezTo>
                    <a:pt x="6647" y="1566"/>
                    <a:pt x="1566" y="6633"/>
                    <a:pt x="1566" y="12835"/>
                  </a:cubicBezTo>
                  <a:cubicBezTo>
                    <a:pt x="1566" y="19037"/>
                    <a:pt x="6647" y="24105"/>
                    <a:pt x="12866" y="24105"/>
                  </a:cubicBez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3" name="Freeform: Shape 72">
              <a:extLst>
                <a:ext uri="{FF2B5EF4-FFF2-40B4-BE49-F238E27FC236}">
                  <a16:creationId xmlns:a16="http://schemas.microsoft.com/office/drawing/2014/main" id="{A59917B0-8BEE-499A-BB57-6A59D9AE57D2}"/>
                </a:ext>
              </a:extLst>
            </p:cNvPr>
            <p:cNvSpPr/>
            <p:nvPr/>
          </p:nvSpPr>
          <p:spPr>
            <a:xfrm>
              <a:off x="4585211" y="6071507"/>
              <a:ext cx="22497" cy="22497"/>
            </a:xfrm>
            <a:custGeom>
              <a:avLst/>
              <a:gdLst>
                <a:gd name="connsiteX0" fmla="*/ 12867 w 22497"/>
                <a:gd name="connsiteY0" fmla="*/ 24105 h 22497"/>
                <a:gd name="connsiteX1" fmla="*/ 24168 w 22497"/>
                <a:gd name="connsiteY1" fmla="*/ 12835 h 22497"/>
                <a:gd name="connsiteX2" fmla="*/ 12867 w 22497"/>
                <a:gd name="connsiteY2" fmla="*/ 1566 h 22497"/>
                <a:gd name="connsiteX3" fmla="*/ 1566 w 22497"/>
                <a:gd name="connsiteY3" fmla="*/ 12835 h 22497"/>
                <a:gd name="connsiteX4" fmla="*/ 12867 w 22497"/>
                <a:gd name="connsiteY4" fmla="*/ 24105 h 22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97" h="22497">
                  <a:moveTo>
                    <a:pt x="12867" y="24105"/>
                  </a:moveTo>
                  <a:cubicBezTo>
                    <a:pt x="19086" y="24105"/>
                    <a:pt x="24168" y="19037"/>
                    <a:pt x="24168" y="12835"/>
                  </a:cubicBezTo>
                  <a:cubicBezTo>
                    <a:pt x="24168" y="6633"/>
                    <a:pt x="19086" y="1566"/>
                    <a:pt x="12867" y="1566"/>
                  </a:cubicBezTo>
                  <a:cubicBezTo>
                    <a:pt x="6647" y="1566"/>
                    <a:pt x="1566" y="6633"/>
                    <a:pt x="1566" y="12835"/>
                  </a:cubicBezTo>
                  <a:cubicBezTo>
                    <a:pt x="1566" y="19037"/>
                    <a:pt x="6647" y="24105"/>
                    <a:pt x="12867" y="24105"/>
                  </a:cubicBez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4" name="Freeform: Shape 73">
              <a:extLst>
                <a:ext uri="{FF2B5EF4-FFF2-40B4-BE49-F238E27FC236}">
                  <a16:creationId xmlns:a16="http://schemas.microsoft.com/office/drawing/2014/main" id="{3B4CF0CC-5FD8-4803-AA21-16567AEE0642}"/>
                </a:ext>
              </a:extLst>
            </p:cNvPr>
            <p:cNvSpPr/>
            <p:nvPr/>
          </p:nvSpPr>
          <p:spPr>
            <a:xfrm>
              <a:off x="4767470" y="5888997"/>
              <a:ext cx="22497" cy="22497"/>
            </a:xfrm>
            <a:custGeom>
              <a:avLst/>
              <a:gdLst>
                <a:gd name="connsiteX0" fmla="*/ 12866 w 22497"/>
                <a:gd name="connsiteY0" fmla="*/ 24105 h 22497"/>
                <a:gd name="connsiteX1" fmla="*/ 24168 w 22497"/>
                <a:gd name="connsiteY1" fmla="*/ 12835 h 22497"/>
                <a:gd name="connsiteX2" fmla="*/ 12866 w 22497"/>
                <a:gd name="connsiteY2" fmla="*/ 1566 h 22497"/>
                <a:gd name="connsiteX3" fmla="*/ 1566 w 22497"/>
                <a:gd name="connsiteY3" fmla="*/ 12835 h 22497"/>
                <a:gd name="connsiteX4" fmla="*/ 12866 w 22497"/>
                <a:gd name="connsiteY4" fmla="*/ 24105 h 22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97" h="22497">
                  <a:moveTo>
                    <a:pt x="12866" y="24105"/>
                  </a:moveTo>
                  <a:cubicBezTo>
                    <a:pt x="19086" y="24105"/>
                    <a:pt x="24168" y="19037"/>
                    <a:pt x="24168" y="12835"/>
                  </a:cubicBezTo>
                  <a:cubicBezTo>
                    <a:pt x="24168" y="6633"/>
                    <a:pt x="19086" y="1566"/>
                    <a:pt x="12866" y="1566"/>
                  </a:cubicBezTo>
                  <a:cubicBezTo>
                    <a:pt x="6647" y="1566"/>
                    <a:pt x="1566" y="6633"/>
                    <a:pt x="1566" y="12835"/>
                  </a:cubicBezTo>
                  <a:cubicBezTo>
                    <a:pt x="1566" y="19113"/>
                    <a:pt x="6647" y="24105"/>
                    <a:pt x="12866" y="24105"/>
                  </a:cubicBez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5" name="Freeform: Shape 74">
              <a:extLst>
                <a:ext uri="{FF2B5EF4-FFF2-40B4-BE49-F238E27FC236}">
                  <a16:creationId xmlns:a16="http://schemas.microsoft.com/office/drawing/2014/main" id="{9230949E-0067-493A-AF23-9975770A637C}"/>
                </a:ext>
              </a:extLst>
            </p:cNvPr>
            <p:cNvSpPr/>
            <p:nvPr/>
          </p:nvSpPr>
          <p:spPr>
            <a:xfrm>
              <a:off x="4585211" y="5888997"/>
              <a:ext cx="22497" cy="22497"/>
            </a:xfrm>
            <a:custGeom>
              <a:avLst/>
              <a:gdLst>
                <a:gd name="connsiteX0" fmla="*/ 12867 w 22497"/>
                <a:gd name="connsiteY0" fmla="*/ 24105 h 22497"/>
                <a:gd name="connsiteX1" fmla="*/ 24168 w 22497"/>
                <a:gd name="connsiteY1" fmla="*/ 12835 h 22497"/>
                <a:gd name="connsiteX2" fmla="*/ 12867 w 22497"/>
                <a:gd name="connsiteY2" fmla="*/ 1566 h 22497"/>
                <a:gd name="connsiteX3" fmla="*/ 1566 w 22497"/>
                <a:gd name="connsiteY3" fmla="*/ 12835 h 22497"/>
                <a:gd name="connsiteX4" fmla="*/ 12867 w 22497"/>
                <a:gd name="connsiteY4" fmla="*/ 24105 h 22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97" h="22497">
                  <a:moveTo>
                    <a:pt x="12867" y="24105"/>
                  </a:moveTo>
                  <a:cubicBezTo>
                    <a:pt x="19086" y="24105"/>
                    <a:pt x="24168" y="19037"/>
                    <a:pt x="24168" y="12835"/>
                  </a:cubicBezTo>
                  <a:cubicBezTo>
                    <a:pt x="24168" y="6633"/>
                    <a:pt x="19086" y="1566"/>
                    <a:pt x="12867" y="1566"/>
                  </a:cubicBezTo>
                  <a:cubicBezTo>
                    <a:pt x="6647" y="1566"/>
                    <a:pt x="1566" y="6633"/>
                    <a:pt x="1566" y="12835"/>
                  </a:cubicBezTo>
                  <a:cubicBezTo>
                    <a:pt x="1566" y="19113"/>
                    <a:pt x="6647" y="24105"/>
                    <a:pt x="12867" y="24105"/>
                  </a:cubicBez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76" name="gaming" descr=" gaming, controller">
            <a:extLst>
              <a:ext uri="{FF2B5EF4-FFF2-40B4-BE49-F238E27FC236}">
                <a16:creationId xmlns:a16="http://schemas.microsoft.com/office/drawing/2014/main" id="{E44A8523-9339-41A7-9222-1DDB5772ED06}"/>
              </a:ext>
            </a:extLst>
          </p:cNvPr>
          <p:cNvGrpSpPr/>
          <p:nvPr/>
        </p:nvGrpSpPr>
        <p:grpSpPr>
          <a:xfrm>
            <a:off x="7440270" y="3050167"/>
            <a:ext cx="629310" cy="629310"/>
            <a:chOff x="7205664" y="1190625"/>
            <a:chExt cx="509586" cy="509586"/>
          </a:xfrm>
        </p:grpSpPr>
        <p:sp>
          <p:nvSpPr>
            <p:cNvPr id="77" name="Freeform: Shape 76">
              <a:extLst>
                <a:ext uri="{FF2B5EF4-FFF2-40B4-BE49-F238E27FC236}">
                  <a16:creationId xmlns:a16="http://schemas.microsoft.com/office/drawing/2014/main" id="{5D4029CD-0FED-4667-B566-0A5E560A5CFB}"/>
                </a:ext>
              </a:extLst>
            </p:cNvPr>
            <p:cNvSpPr/>
            <p:nvPr/>
          </p:nvSpPr>
          <p:spPr>
            <a:xfrm>
              <a:off x="7206707" y="1287241"/>
              <a:ext cx="499079" cy="330968"/>
            </a:xfrm>
            <a:custGeom>
              <a:avLst/>
              <a:gdLst>
                <a:gd name="connsiteX0" fmla="*/ 384012 w 499079"/>
                <a:gd name="connsiteY0" fmla="*/ 5475 h 330968"/>
                <a:gd name="connsiteX1" fmla="*/ 316922 w 499079"/>
                <a:gd name="connsiteY1" fmla="*/ 12131 h 330968"/>
                <a:gd name="connsiteX2" fmla="*/ 251429 w 499079"/>
                <a:gd name="connsiteY2" fmla="*/ 25265 h 330968"/>
                <a:gd name="connsiteX3" fmla="*/ 185936 w 499079"/>
                <a:gd name="connsiteY3" fmla="*/ 12131 h 330968"/>
                <a:gd name="connsiteX4" fmla="*/ 118845 w 499079"/>
                <a:gd name="connsiteY4" fmla="*/ 5475 h 330968"/>
                <a:gd name="connsiteX5" fmla="*/ 17056 w 499079"/>
                <a:gd name="connsiteY5" fmla="*/ 155719 h 330968"/>
                <a:gd name="connsiteX6" fmla="*/ 31255 w 499079"/>
                <a:gd name="connsiteY6" fmla="*/ 325664 h 330968"/>
                <a:gd name="connsiteX7" fmla="*/ 128962 w 499079"/>
                <a:gd name="connsiteY7" fmla="*/ 270465 h 330968"/>
                <a:gd name="connsiteX8" fmla="*/ 135262 w 499079"/>
                <a:gd name="connsiteY8" fmla="*/ 263277 h 330968"/>
                <a:gd name="connsiteX9" fmla="*/ 251429 w 499079"/>
                <a:gd name="connsiteY9" fmla="*/ 225560 h 330968"/>
                <a:gd name="connsiteX10" fmla="*/ 367595 w 499079"/>
                <a:gd name="connsiteY10" fmla="*/ 263277 h 330968"/>
                <a:gd name="connsiteX11" fmla="*/ 373896 w 499079"/>
                <a:gd name="connsiteY11" fmla="*/ 270465 h 330968"/>
                <a:gd name="connsiteX12" fmla="*/ 455806 w 499079"/>
                <a:gd name="connsiteY12" fmla="*/ 328947 h 330968"/>
                <a:gd name="connsiteX13" fmla="*/ 471603 w 499079"/>
                <a:gd name="connsiteY13" fmla="*/ 325664 h 330968"/>
                <a:gd name="connsiteX14" fmla="*/ 485891 w 499079"/>
                <a:gd name="connsiteY14" fmla="*/ 155719 h 330968"/>
                <a:gd name="connsiteX15" fmla="*/ 384012 w 499079"/>
                <a:gd name="connsiteY15" fmla="*/ 5475 h 330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99079" h="330968">
                  <a:moveTo>
                    <a:pt x="384012" y="5475"/>
                  </a:moveTo>
                  <a:cubicBezTo>
                    <a:pt x="355614" y="-2068"/>
                    <a:pt x="336801" y="4765"/>
                    <a:pt x="316922" y="12131"/>
                  </a:cubicBezTo>
                  <a:cubicBezTo>
                    <a:pt x="300238" y="18254"/>
                    <a:pt x="281247" y="25265"/>
                    <a:pt x="251429" y="25265"/>
                  </a:cubicBezTo>
                  <a:cubicBezTo>
                    <a:pt x="221611" y="25265"/>
                    <a:pt x="202619" y="18254"/>
                    <a:pt x="185936" y="12131"/>
                  </a:cubicBezTo>
                  <a:cubicBezTo>
                    <a:pt x="166057" y="4765"/>
                    <a:pt x="147332" y="-2157"/>
                    <a:pt x="118845" y="5475"/>
                  </a:cubicBezTo>
                  <a:cubicBezTo>
                    <a:pt x="63380" y="20384"/>
                    <a:pt x="38709" y="73986"/>
                    <a:pt x="17056" y="155719"/>
                  </a:cubicBezTo>
                  <a:cubicBezTo>
                    <a:pt x="-7083" y="246415"/>
                    <a:pt x="-1581" y="311554"/>
                    <a:pt x="31255" y="325664"/>
                  </a:cubicBezTo>
                  <a:cubicBezTo>
                    <a:pt x="66486" y="340839"/>
                    <a:pt x="102605" y="300105"/>
                    <a:pt x="128962" y="270465"/>
                  </a:cubicBezTo>
                  <a:lnTo>
                    <a:pt x="135262" y="263277"/>
                  </a:lnTo>
                  <a:cubicBezTo>
                    <a:pt x="157715" y="237363"/>
                    <a:pt x="203063" y="225560"/>
                    <a:pt x="251429" y="225560"/>
                  </a:cubicBezTo>
                  <a:cubicBezTo>
                    <a:pt x="309379" y="225560"/>
                    <a:pt x="345143" y="237363"/>
                    <a:pt x="367595" y="263277"/>
                  </a:cubicBezTo>
                  <a:lnTo>
                    <a:pt x="373896" y="270465"/>
                  </a:lnTo>
                  <a:cubicBezTo>
                    <a:pt x="396348" y="295757"/>
                    <a:pt x="425811" y="328947"/>
                    <a:pt x="455806" y="328947"/>
                  </a:cubicBezTo>
                  <a:cubicBezTo>
                    <a:pt x="461042" y="328947"/>
                    <a:pt x="466278" y="327971"/>
                    <a:pt x="471603" y="325664"/>
                  </a:cubicBezTo>
                  <a:cubicBezTo>
                    <a:pt x="504438" y="311554"/>
                    <a:pt x="509940" y="246415"/>
                    <a:pt x="485891" y="155719"/>
                  </a:cubicBezTo>
                  <a:cubicBezTo>
                    <a:pt x="464148" y="73986"/>
                    <a:pt x="439566" y="20295"/>
                    <a:pt x="384012" y="5475"/>
                  </a:cubicBezTo>
                  <a:close/>
                </a:path>
              </a:pathLst>
            </a:custGeom>
            <a:solidFill>
              <a:srgbClr val="0078D4"/>
            </a:solidFill>
            <a:ln w="5204"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8" name="Freeform: Shape 77">
              <a:extLst>
                <a:ext uri="{FF2B5EF4-FFF2-40B4-BE49-F238E27FC236}">
                  <a16:creationId xmlns:a16="http://schemas.microsoft.com/office/drawing/2014/main" id="{441ED4A3-BF21-46BF-97EF-CF336F434999}"/>
                </a:ext>
              </a:extLst>
            </p:cNvPr>
            <p:cNvSpPr/>
            <p:nvPr/>
          </p:nvSpPr>
          <p:spPr>
            <a:xfrm>
              <a:off x="7309642" y="1376468"/>
              <a:ext cx="84055" cy="84055"/>
            </a:xfrm>
            <a:custGeom>
              <a:avLst/>
              <a:gdLst>
                <a:gd name="connsiteX0" fmla="*/ 83088 w 84055"/>
                <a:gd name="connsiteY0" fmla="*/ 42620 h 84055"/>
                <a:gd name="connsiteX1" fmla="*/ 42620 w 84055"/>
                <a:gd name="connsiteY1" fmla="*/ 83087 h 84055"/>
                <a:gd name="connsiteX2" fmla="*/ 2153 w 84055"/>
                <a:gd name="connsiteY2" fmla="*/ 42620 h 84055"/>
                <a:gd name="connsiteX3" fmla="*/ 42620 w 84055"/>
                <a:gd name="connsiteY3" fmla="*/ 2153 h 84055"/>
                <a:gd name="connsiteX4" fmla="*/ 83088 w 84055"/>
                <a:gd name="connsiteY4" fmla="*/ 42620 h 840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55" h="84055">
                  <a:moveTo>
                    <a:pt x="83088" y="42620"/>
                  </a:moveTo>
                  <a:cubicBezTo>
                    <a:pt x="83088" y="64983"/>
                    <a:pt x="64984" y="83087"/>
                    <a:pt x="42620" y="83087"/>
                  </a:cubicBezTo>
                  <a:cubicBezTo>
                    <a:pt x="20257" y="83087"/>
                    <a:pt x="2153" y="64983"/>
                    <a:pt x="2153" y="42620"/>
                  </a:cubicBezTo>
                  <a:cubicBezTo>
                    <a:pt x="2153" y="20256"/>
                    <a:pt x="20257" y="2153"/>
                    <a:pt x="42620" y="2153"/>
                  </a:cubicBezTo>
                  <a:cubicBezTo>
                    <a:pt x="64984" y="2153"/>
                    <a:pt x="83088" y="20345"/>
                    <a:pt x="83088" y="42620"/>
                  </a:cubicBezTo>
                  <a:close/>
                </a:path>
              </a:pathLst>
            </a:custGeom>
            <a:solidFill>
              <a:srgbClr val="50E6FF"/>
            </a:solidFill>
            <a:ln w="5204"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9" name="Freeform: Shape 78">
              <a:extLst>
                <a:ext uri="{FF2B5EF4-FFF2-40B4-BE49-F238E27FC236}">
                  <a16:creationId xmlns:a16="http://schemas.microsoft.com/office/drawing/2014/main" id="{8F8A3583-79BC-47CF-A189-A47591553F24}"/>
                </a:ext>
              </a:extLst>
            </p:cNvPr>
            <p:cNvSpPr/>
            <p:nvPr/>
          </p:nvSpPr>
          <p:spPr>
            <a:xfrm>
              <a:off x="7548634" y="1376550"/>
              <a:ext cx="31521" cy="31521"/>
            </a:xfrm>
            <a:custGeom>
              <a:avLst/>
              <a:gdLst>
                <a:gd name="connsiteX0" fmla="*/ 29664 w 31520"/>
                <a:gd name="connsiteY0" fmla="*/ 15908 h 31520"/>
                <a:gd name="connsiteX1" fmla="*/ 15909 w 31520"/>
                <a:gd name="connsiteY1" fmla="*/ 29664 h 31520"/>
                <a:gd name="connsiteX2" fmla="*/ 2153 w 31520"/>
                <a:gd name="connsiteY2" fmla="*/ 15908 h 31520"/>
                <a:gd name="connsiteX3" fmla="*/ 15909 w 31520"/>
                <a:gd name="connsiteY3" fmla="*/ 2153 h 31520"/>
                <a:gd name="connsiteX4" fmla="*/ 29664 w 31520"/>
                <a:gd name="connsiteY4" fmla="*/ 15908 h 315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20" h="31520">
                  <a:moveTo>
                    <a:pt x="29664" y="15908"/>
                  </a:moveTo>
                  <a:cubicBezTo>
                    <a:pt x="29664" y="23540"/>
                    <a:pt x="23451" y="29664"/>
                    <a:pt x="15909" y="29664"/>
                  </a:cubicBezTo>
                  <a:cubicBezTo>
                    <a:pt x="8276" y="29664"/>
                    <a:pt x="2153" y="23451"/>
                    <a:pt x="2153" y="15908"/>
                  </a:cubicBezTo>
                  <a:cubicBezTo>
                    <a:pt x="2153" y="8276"/>
                    <a:pt x="8365" y="2153"/>
                    <a:pt x="15909" y="2153"/>
                  </a:cubicBezTo>
                  <a:cubicBezTo>
                    <a:pt x="23451" y="2153"/>
                    <a:pt x="29664" y="8365"/>
                    <a:pt x="29664" y="15908"/>
                  </a:cubicBezTo>
                  <a:close/>
                </a:path>
              </a:pathLst>
            </a:custGeom>
            <a:solidFill>
              <a:srgbClr val="FFFFFF"/>
            </a:solidFill>
            <a:ln w="5204"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0" name="Freeform: Shape 79">
              <a:extLst>
                <a:ext uri="{FF2B5EF4-FFF2-40B4-BE49-F238E27FC236}">
                  <a16:creationId xmlns:a16="http://schemas.microsoft.com/office/drawing/2014/main" id="{EE40E954-8343-49CD-8FC4-4DF0B31C90C5}"/>
                </a:ext>
              </a:extLst>
            </p:cNvPr>
            <p:cNvSpPr/>
            <p:nvPr/>
          </p:nvSpPr>
          <p:spPr>
            <a:xfrm>
              <a:off x="7522008" y="1428921"/>
              <a:ext cx="31521" cy="31521"/>
            </a:xfrm>
            <a:custGeom>
              <a:avLst/>
              <a:gdLst>
                <a:gd name="connsiteX0" fmla="*/ 29663 w 31520"/>
                <a:gd name="connsiteY0" fmla="*/ 15909 h 31520"/>
                <a:gd name="connsiteX1" fmla="*/ 15908 w 31520"/>
                <a:gd name="connsiteY1" fmla="*/ 29664 h 31520"/>
                <a:gd name="connsiteX2" fmla="*/ 2153 w 31520"/>
                <a:gd name="connsiteY2" fmla="*/ 15909 h 31520"/>
                <a:gd name="connsiteX3" fmla="*/ 15908 w 31520"/>
                <a:gd name="connsiteY3" fmla="*/ 2153 h 31520"/>
                <a:gd name="connsiteX4" fmla="*/ 29663 w 31520"/>
                <a:gd name="connsiteY4" fmla="*/ 15909 h 315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20" h="31520">
                  <a:moveTo>
                    <a:pt x="29663" y="15909"/>
                  </a:moveTo>
                  <a:cubicBezTo>
                    <a:pt x="29663" y="23540"/>
                    <a:pt x="23451" y="29664"/>
                    <a:pt x="15908" y="29664"/>
                  </a:cubicBezTo>
                  <a:cubicBezTo>
                    <a:pt x="8276" y="29664"/>
                    <a:pt x="2153" y="23451"/>
                    <a:pt x="2153" y="15909"/>
                  </a:cubicBezTo>
                  <a:cubicBezTo>
                    <a:pt x="2153" y="8276"/>
                    <a:pt x="8365" y="2153"/>
                    <a:pt x="15908" y="2153"/>
                  </a:cubicBezTo>
                  <a:cubicBezTo>
                    <a:pt x="23451" y="2153"/>
                    <a:pt x="29663" y="8365"/>
                    <a:pt x="29663" y="15909"/>
                  </a:cubicBezTo>
                  <a:close/>
                </a:path>
              </a:pathLst>
            </a:custGeom>
            <a:solidFill>
              <a:srgbClr val="FFFFFF"/>
            </a:solidFill>
            <a:ln w="5204"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81" name="phone" descr="phone">
            <a:extLst>
              <a:ext uri="{FF2B5EF4-FFF2-40B4-BE49-F238E27FC236}">
                <a16:creationId xmlns:a16="http://schemas.microsoft.com/office/drawing/2014/main" id="{156248C5-F962-468C-A726-F058C8D5ABE5}"/>
              </a:ext>
            </a:extLst>
          </p:cNvPr>
          <p:cNvGrpSpPr/>
          <p:nvPr/>
        </p:nvGrpSpPr>
        <p:grpSpPr>
          <a:xfrm>
            <a:off x="5948868" y="3108101"/>
            <a:ext cx="302660" cy="513442"/>
            <a:chOff x="7648576" y="1841501"/>
            <a:chExt cx="177800" cy="301625"/>
          </a:xfrm>
        </p:grpSpPr>
        <p:sp>
          <p:nvSpPr>
            <p:cNvPr id="82" name="Freeform 48">
              <a:extLst>
                <a:ext uri="{FF2B5EF4-FFF2-40B4-BE49-F238E27FC236}">
                  <a16:creationId xmlns:a16="http://schemas.microsoft.com/office/drawing/2014/main" id="{880140FC-DA4C-4BD6-BB35-1CCB3EB6F44D}"/>
                </a:ext>
              </a:extLst>
            </p:cNvPr>
            <p:cNvSpPr>
              <a:spLocks/>
            </p:cNvSpPr>
            <p:nvPr/>
          </p:nvSpPr>
          <p:spPr bwMode="auto">
            <a:xfrm>
              <a:off x="7648576" y="2051051"/>
              <a:ext cx="177800" cy="92075"/>
            </a:xfrm>
            <a:custGeom>
              <a:avLst/>
              <a:gdLst>
                <a:gd name="T0" fmla="*/ 53 w 106"/>
                <a:gd name="T1" fmla="*/ 0 h 54"/>
                <a:gd name="T2" fmla="*/ 0 w 106"/>
                <a:gd name="T3" fmla="*/ 16 h 54"/>
                <a:gd name="T4" fmla="*/ 0 w 106"/>
                <a:gd name="T5" fmla="*/ 44 h 54"/>
                <a:gd name="T6" fmla="*/ 9 w 106"/>
                <a:gd name="T7" fmla="*/ 54 h 54"/>
                <a:gd name="T8" fmla="*/ 96 w 106"/>
                <a:gd name="T9" fmla="*/ 54 h 54"/>
                <a:gd name="T10" fmla="*/ 106 w 106"/>
                <a:gd name="T11" fmla="*/ 44 h 54"/>
                <a:gd name="T12" fmla="*/ 106 w 106"/>
                <a:gd name="T13" fmla="*/ 16 h 54"/>
                <a:gd name="T14" fmla="*/ 53 w 106"/>
                <a:gd name="T15" fmla="*/ 0 h 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54">
                  <a:moveTo>
                    <a:pt x="53" y="0"/>
                  </a:moveTo>
                  <a:cubicBezTo>
                    <a:pt x="0" y="16"/>
                    <a:pt x="0" y="16"/>
                    <a:pt x="0" y="16"/>
                  </a:cubicBezTo>
                  <a:cubicBezTo>
                    <a:pt x="0" y="44"/>
                    <a:pt x="0" y="44"/>
                    <a:pt x="0" y="44"/>
                  </a:cubicBezTo>
                  <a:cubicBezTo>
                    <a:pt x="0" y="49"/>
                    <a:pt x="4" y="54"/>
                    <a:pt x="9" y="54"/>
                  </a:cubicBezTo>
                  <a:cubicBezTo>
                    <a:pt x="96" y="54"/>
                    <a:pt x="96" y="54"/>
                    <a:pt x="96" y="54"/>
                  </a:cubicBezTo>
                  <a:cubicBezTo>
                    <a:pt x="102" y="54"/>
                    <a:pt x="106" y="49"/>
                    <a:pt x="106" y="44"/>
                  </a:cubicBezTo>
                  <a:cubicBezTo>
                    <a:pt x="106" y="16"/>
                    <a:pt x="106" y="16"/>
                    <a:pt x="106" y="16"/>
                  </a:cubicBezTo>
                  <a:lnTo>
                    <a:pt x="53" y="0"/>
                  </a:lnTo>
                  <a:close/>
                </a:path>
              </a:pathLst>
            </a:custGeom>
            <a:solidFill>
              <a:schemeClr val="accent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83" name="Rectangle 82">
              <a:extLst>
                <a:ext uri="{FF2B5EF4-FFF2-40B4-BE49-F238E27FC236}">
                  <a16:creationId xmlns:a16="http://schemas.microsoft.com/office/drawing/2014/main" id="{3B3FA876-5C9F-4756-8DF5-28AA3E936C6B}"/>
                </a:ext>
              </a:extLst>
            </p:cNvPr>
            <p:cNvSpPr>
              <a:spLocks noChangeArrowheads="1"/>
            </p:cNvSpPr>
            <p:nvPr/>
          </p:nvSpPr>
          <p:spPr bwMode="auto">
            <a:xfrm>
              <a:off x="7721601" y="2100264"/>
              <a:ext cx="33338" cy="19050"/>
            </a:xfrm>
            <a:prstGeom prst="rect">
              <a:avLst/>
            </a:prstGeom>
            <a:solidFill>
              <a:srgbClr val="4FE4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84" name="Freeform 50">
              <a:extLst>
                <a:ext uri="{FF2B5EF4-FFF2-40B4-BE49-F238E27FC236}">
                  <a16:creationId xmlns:a16="http://schemas.microsoft.com/office/drawing/2014/main" id="{AC5A5DAC-84E3-45D2-B36B-072D4BA510C3}"/>
                </a:ext>
              </a:extLst>
            </p:cNvPr>
            <p:cNvSpPr>
              <a:spLocks/>
            </p:cNvSpPr>
            <p:nvPr/>
          </p:nvSpPr>
          <p:spPr bwMode="auto">
            <a:xfrm>
              <a:off x="7648576" y="1841501"/>
              <a:ext cx="177800" cy="236538"/>
            </a:xfrm>
            <a:custGeom>
              <a:avLst/>
              <a:gdLst>
                <a:gd name="T0" fmla="*/ 96 w 106"/>
                <a:gd name="T1" fmla="*/ 0 h 141"/>
                <a:gd name="T2" fmla="*/ 9 w 106"/>
                <a:gd name="T3" fmla="*/ 0 h 141"/>
                <a:gd name="T4" fmla="*/ 0 w 106"/>
                <a:gd name="T5" fmla="*/ 9 h 141"/>
                <a:gd name="T6" fmla="*/ 0 w 106"/>
                <a:gd name="T7" fmla="*/ 140 h 141"/>
                <a:gd name="T8" fmla="*/ 106 w 106"/>
                <a:gd name="T9" fmla="*/ 141 h 141"/>
                <a:gd name="T10" fmla="*/ 106 w 106"/>
                <a:gd name="T11" fmla="*/ 9 h 141"/>
                <a:gd name="T12" fmla="*/ 96 w 106"/>
                <a:gd name="T13" fmla="*/ 0 h 141"/>
              </a:gdLst>
              <a:ahLst/>
              <a:cxnLst>
                <a:cxn ang="0">
                  <a:pos x="T0" y="T1"/>
                </a:cxn>
                <a:cxn ang="0">
                  <a:pos x="T2" y="T3"/>
                </a:cxn>
                <a:cxn ang="0">
                  <a:pos x="T4" y="T5"/>
                </a:cxn>
                <a:cxn ang="0">
                  <a:pos x="T6" y="T7"/>
                </a:cxn>
                <a:cxn ang="0">
                  <a:pos x="T8" y="T9"/>
                </a:cxn>
                <a:cxn ang="0">
                  <a:pos x="T10" y="T11"/>
                </a:cxn>
                <a:cxn ang="0">
                  <a:pos x="T12" y="T13"/>
                </a:cxn>
              </a:cxnLst>
              <a:rect l="0" t="0" r="r" b="b"/>
              <a:pathLst>
                <a:path w="106" h="141">
                  <a:moveTo>
                    <a:pt x="96" y="0"/>
                  </a:moveTo>
                  <a:cubicBezTo>
                    <a:pt x="9" y="0"/>
                    <a:pt x="9" y="0"/>
                    <a:pt x="9" y="0"/>
                  </a:cubicBezTo>
                  <a:cubicBezTo>
                    <a:pt x="4" y="0"/>
                    <a:pt x="0" y="4"/>
                    <a:pt x="0" y="9"/>
                  </a:cubicBezTo>
                  <a:cubicBezTo>
                    <a:pt x="0" y="140"/>
                    <a:pt x="0" y="140"/>
                    <a:pt x="0" y="140"/>
                  </a:cubicBezTo>
                  <a:cubicBezTo>
                    <a:pt x="106" y="141"/>
                    <a:pt x="106" y="141"/>
                    <a:pt x="106" y="141"/>
                  </a:cubicBezTo>
                  <a:cubicBezTo>
                    <a:pt x="106" y="9"/>
                    <a:pt x="106" y="9"/>
                    <a:pt x="106" y="9"/>
                  </a:cubicBezTo>
                  <a:cubicBezTo>
                    <a:pt x="106" y="4"/>
                    <a:pt x="102" y="0"/>
                    <a:pt x="96" y="0"/>
                  </a:cubicBez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85" name="Freeform 175">
              <a:extLst>
                <a:ext uri="{FF2B5EF4-FFF2-40B4-BE49-F238E27FC236}">
                  <a16:creationId xmlns:a16="http://schemas.microsoft.com/office/drawing/2014/main" id="{3938CBF0-11E8-43BF-9D10-8AF98B4CF92D}"/>
                </a:ext>
              </a:extLst>
            </p:cNvPr>
            <p:cNvSpPr>
              <a:spLocks/>
            </p:cNvSpPr>
            <p:nvPr/>
          </p:nvSpPr>
          <p:spPr bwMode="auto">
            <a:xfrm>
              <a:off x="7648576" y="1841501"/>
              <a:ext cx="177800" cy="234950"/>
            </a:xfrm>
            <a:custGeom>
              <a:avLst/>
              <a:gdLst>
                <a:gd name="T0" fmla="*/ 106 w 106"/>
                <a:gd name="T1" fmla="*/ 9 h 140"/>
                <a:gd name="T2" fmla="*/ 96 w 106"/>
                <a:gd name="T3" fmla="*/ 0 h 140"/>
                <a:gd name="T4" fmla="*/ 9 w 106"/>
                <a:gd name="T5" fmla="*/ 0 h 140"/>
                <a:gd name="T6" fmla="*/ 0 w 106"/>
                <a:gd name="T7" fmla="*/ 9 h 140"/>
                <a:gd name="T8" fmla="*/ 0 w 106"/>
                <a:gd name="T9" fmla="*/ 140 h 140"/>
                <a:gd name="T10" fmla="*/ 106 w 106"/>
                <a:gd name="T11" fmla="*/ 34 h 140"/>
                <a:gd name="T12" fmla="*/ 106 w 106"/>
                <a:gd name="T13" fmla="*/ 9 h 140"/>
              </a:gdLst>
              <a:ahLst/>
              <a:cxnLst>
                <a:cxn ang="0">
                  <a:pos x="T0" y="T1"/>
                </a:cxn>
                <a:cxn ang="0">
                  <a:pos x="T2" y="T3"/>
                </a:cxn>
                <a:cxn ang="0">
                  <a:pos x="T4" y="T5"/>
                </a:cxn>
                <a:cxn ang="0">
                  <a:pos x="T6" y="T7"/>
                </a:cxn>
                <a:cxn ang="0">
                  <a:pos x="T8" y="T9"/>
                </a:cxn>
                <a:cxn ang="0">
                  <a:pos x="T10" y="T11"/>
                </a:cxn>
                <a:cxn ang="0">
                  <a:pos x="T12" y="T13"/>
                </a:cxn>
              </a:cxnLst>
              <a:rect l="0" t="0" r="r" b="b"/>
              <a:pathLst>
                <a:path w="106" h="140">
                  <a:moveTo>
                    <a:pt x="106" y="9"/>
                  </a:moveTo>
                  <a:cubicBezTo>
                    <a:pt x="106" y="4"/>
                    <a:pt x="102" y="0"/>
                    <a:pt x="96" y="0"/>
                  </a:cubicBezTo>
                  <a:cubicBezTo>
                    <a:pt x="9" y="0"/>
                    <a:pt x="9" y="0"/>
                    <a:pt x="9" y="0"/>
                  </a:cubicBezTo>
                  <a:cubicBezTo>
                    <a:pt x="4" y="0"/>
                    <a:pt x="0" y="4"/>
                    <a:pt x="0" y="9"/>
                  </a:cubicBezTo>
                  <a:cubicBezTo>
                    <a:pt x="0" y="140"/>
                    <a:pt x="0" y="140"/>
                    <a:pt x="0" y="140"/>
                  </a:cubicBezTo>
                  <a:cubicBezTo>
                    <a:pt x="106" y="34"/>
                    <a:pt x="106" y="34"/>
                    <a:pt x="106" y="34"/>
                  </a:cubicBezTo>
                  <a:lnTo>
                    <a:pt x="106" y="9"/>
                  </a:lnTo>
                  <a:close/>
                </a:path>
              </a:pathLst>
            </a:custGeom>
            <a:solidFill>
              <a:schemeClr val="accent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86" name="monitor 1" descr="monitor, desktop">
            <a:extLst>
              <a:ext uri="{FF2B5EF4-FFF2-40B4-BE49-F238E27FC236}">
                <a16:creationId xmlns:a16="http://schemas.microsoft.com/office/drawing/2014/main" id="{CAACA23A-87C5-473E-BF34-8849A12FC9E7}"/>
              </a:ext>
            </a:extLst>
          </p:cNvPr>
          <p:cNvGrpSpPr/>
          <p:nvPr/>
        </p:nvGrpSpPr>
        <p:grpSpPr>
          <a:xfrm>
            <a:off x="876832" y="3153600"/>
            <a:ext cx="518366" cy="422446"/>
            <a:chOff x="4233864" y="1827214"/>
            <a:chExt cx="403225" cy="328613"/>
          </a:xfrm>
        </p:grpSpPr>
        <p:sp>
          <p:nvSpPr>
            <p:cNvPr id="87" name="Freeform 53">
              <a:extLst>
                <a:ext uri="{FF2B5EF4-FFF2-40B4-BE49-F238E27FC236}">
                  <a16:creationId xmlns:a16="http://schemas.microsoft.com/office/drawing/2014/main" id="{14B06EB0-6104-4C94-87A3-DE49A683D443}"/>
                </a:ext>
              </a:extLst>
            </p:cNvPr>
            <p:cNvSpPr>
              <a:spLocks/>
            </p:cNvSpPr>
            <p:nvPr/>
          </p:nvSpPr>
          <p:spPr bwMode="auto">
            <a:xfrm>
              <a:off x="4233864" y="1827214"/>
              <a:ext cx="403225" cy="246063"/>
            </a:xfrm>
            <a:custGeom>
              <a:avLst/>
              <a:gdLst>
                <a:gd name="T0" fmla="*/ 0 w 240"/>
                <a:gd name="T1" fmla="*/ 11 h 147"/>
                <a:gd name="T2" fmla="*/ 0 w 240"/>
                <a:gd name="T3" fmla="*/ 137 h 147"/>
                <a:gd name="T4" fmla="*/ 11 w 240"/>
                <a:gd name="T5" fmla="*/ 147 h 147"/>
                <a:gd name="T6" fmla="*/ 230 w 240"/>
                <a:gd name="T7" fmla="*/ 147 h 147"/>
                <a:gd name="T8" fmla="*/ 240 w 240"/>
                <a:gd name="T9" fmla="*/ 137 h 147"/>
                <a:gd name="T10" fmla="*/ 240 w 240"/>
                <a:gd name="T11" fmla="*/ 11 h 147"/>
                <a:gd name="T12" fmla="*/ 230 w 240"/>
                <a:gd name="T13" fmla="*/ 0 h 147"/>
                <a:gd name="T14" fmla="*/ 11 w 240"/>
                <a:gd name="T15" fmla="*/ 0 h 147"/>
                <a:gd name="T16" fmla="*/ 0 w 240"/>
                <a:gd name="T17" fmla="*/ 11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0" h="147">
                  <a:moveTo>
                    <a:pt x="0" y="11"/>
                  </a:moveTo>
                  <a:cubicBezTo>
                    <a:pt x="0" y="137"/>
                    <a:pt x="0" y="137"/>
                    <a:pt x="0" y="137"/>
                  </a:cubicBezTo>
                  <a:cubicBezTo>
                    <a:pt x="0" y="142"/>
                    <a:pt x="5" y="147"/>
                    <a:pt x="11" y="147"/>
                  </a:cubicBezTo>
                  <a:cubicBezTo>
                    <a:pt x="230" y="147"/>
                    <a:pt x="230" y="147"/>
                    <a:pt x="230" y="147"/>
                  </a:cubicBezTo>
                  <a:cubicBezTo>
                    <a:pt x="236" y="147"/>
                    <a:pt x="240" y="142"/>
                    <a:pt x="240" y="137"/>
                  </a:cubicBezTo>
                  <a:cubicBezTo>
                    <a:pt x="240" y="11"/>
                    <a:pt x="240" y="11"/>
                    <a:pt x="240" y="11"/>
                  </a:cubicBezTo>
                  <a:cubicBezTo>
                    <a:pt x="240" y="5"/>
                    <a:pt x="236" y="0"/>
                    <a:pt x="230" y="0"/>
                  </a:cubicBezTo>
                  <a:cubicBezTo>
                    <a:pt x="11" y="0"/>
                    <a:pt x="11" y="0"/>
                    <a:pt x="11" y="0"/>
                  </a:cubicBezTo>
                  <a:cubicBezTo>
                    <a:pt x="5" y="0"/>
                    <a:pt x="0" y="5"/>
                    <a:pt x="0" y="11"/>
                  </a:cubicBez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88" name="Freeform 54">
              <a:extLst>
                <a:ext uri="{FF2B5EF4-FFF2-40B4-BE49-F238E27FC236}">
                  <a16:creationId xmlns:a16="http://schemas.microsoft.com/office/drawing/2014/main" id="{2E1D2572-B4D5-46BC-A6BF-5C3E3D0DDB4F}"/>
                </a:ext>
              </a:extLst>
            </p:cNvPr>
            <p:cNvSpPr>
              <a:spLocks/>
            </p:cNvSpPr>
            <p:nvPr/>
          </p:nvSpPr>
          <p:spPr bwMode="auto">
            <a:xfrm>
              <a:off x="4233864" y="2011364"/>
              <a:ext cx="403225" cy="144463"/>
            </a:xfrm>
            <a:custGeom>
              <a:avLst/>
              <a:gdLst>
                <a:gd name="T0" fmla="*/ 0 w 240"/>
                <a:gd name="T1" fmla="*/ 0 h 86"/>
                <a:gd name="T2" fmla="*/ 0 w 240"/>
                <a:gd name="T3" fmla="*/ 27 h 86"/>
                <a:gd name="T4" fmla="*/ 11 w 240"/>
                <a:gd name="T5" fmla="*/ 37 h 86"/>
                <a:gd name="T6" fmla="*/ 115 w 240"/>
                <a:gd name="T7" fmla="*/ 37 h 86"/>
                <a:gd name="T8" fmla="*/ 115 w 240"/>
                <a:gd name="T9" fmla="*/ 74 h 86"/>
                <a:gd name="T10" fmla="*/ 59 w 240"/>
                <a:gd name="T11" fmla="*/ 74 h 86"/>
                <a:gd name="T12" fmla="*/ 59 w 240"/>
                <a:gd name="T13" fmla="*/ 86 h 86"/>
                <a:gd name="T14" fmla="*/ 182 w 240"/>
                <a:gd name="T15" fmla="*/ 86 h 86"/>
                <a:gd name="T16" fmla="*/ 182 w 240"/>
                <a:gd name="T17" fmla="*/ 74 h 86"/>
                <a:gd name="T18" fmla="*/ 126 w 240"/>
                <a:gd name="T19" fmla="*/ 74 h 86"/>
                <a:gd name="T20" fmla="*/ 126 w 240"/>
                <a:gd name="T21" fmla="*/ 37 h 86"/>
                <a:gd name="T22" fmla="*/ 230 w 240"/>
                <a:gd name="T23" fmla="*/ 37 h 86"/>
                <a:gd name="T24" fmla="*/ 240 w 240"/>
                <a:gd name="T25" fmla="*/ 27 h 86"/>
                <a:gd name="T26" fmla="*/ 240 w 240"/>
                <a:gd name="T27" fmla="*/ 0 h 86"/>
                <a:gd name="T28" fmla="*/ 0 w 240"/>
                <a:gd name="T29"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0" h="86">
                  <a:moveTo>
                    <a:pt x="0" y="0"/>
                  </a:moveTo>
                  <a:cubicBezTo>
                    <a:pt x="0" y="27"/>
                    <a:pt x="0" y="27"/>
                    <a:pt x="0" y="27"/>
                  </a:cubicBezTo>
                  <a:cubicBezTo>
                    <a:pt x="0" y="32"/>
                    <a:pt x="5" y="37"/>
                    <a:pt x="11" y="37"/>
                  </a:cubicBezTo>
                  <a:cubicBezTo>
                    <a:pt x="115" y="37"/>
                    <a:pt x="115" y="37"/>
                    <a:pt x="115" y="37"/>
                  </a:cubicBezTo>
                  <a:cubicBezTo>
                    <a:pt x="115" y="74"/>
                    <a:pt x="115" y="74"/>
                    <a:pt x="115" y="74"/>
                  </a:cubicBezTo>
                  <a:cubicBezTo>
                    <a:pt x="59" y="74"/>
                    <a:pt x="59" y="74"/>
                    <a:pt x="59" y="74"/>
                  </a:cubicBezTo>
                  <a:cubicBezTo>
                    <a:pt x="59" y="86"/>
                    <a:pt x="59" y="86"/>
                    <a:pt x="59" y="86"/>
                  </a:cubicBezTo>
                  <a:cubicBezTo>
                    <a:pt x="182" y="86"/>
                    <a:pt x="182" y="86"/>
                    <a:pt x="182" y="86"/>
                  </a:cubicBezTo>
                  <a:cubicBezTo>
                    <a:pt x="182" y="74"/>
                    <a:pt x="182" y="74"/>
                    <a:pt x="182" y="74"/>
                  </a:cubicBezTo>
                  <a:cubicBezTo>
                    <a:pt x="126" y="74"/>
                    <a:pt x="126" y="74"/>
                    <a:pt x="126" y="74"/>
                  </a:cubicBezTo>
                  <a:cubicBezTo>
                    <a:pt x="126" y="37"/>
                    <a:pt x="126" y="37"/>
                    <a:pt x="126" y="37"/>
                  </a:cubicBezTo>
                  <a:cubicBezTo>
                    <a:pt x="230" y="37"/>
                    <a:pt x="230" y="37"/>
                    <a:pt x="230" y="37"/>
                  </a:cubicBezTo>
                  <a:cubicBezTo>
                    <a:pt x="236" y="37"/>
                    <a:pt x="240" y="32"/>
                    <a:pt x="240" y="27"/>
                  </a:cubicBezTo>
                  <a:cubicBezTo>
                    <a:pt x="240" y="0"/>
                    <a:pt x="240" y="0"/>
                    <a:pt x="240" y="0"/>
                  </a:cubicBezTo>
                  <a:lnTo>
                    <a:pt x="0" y="0"/>
                  </a:lnTo>
                  <a:close/>
                </a:path>
              </a:pathLst>
            </a:custGeom>
            <a:solidFill>
              <a:schemeClr val="accent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89" name="Freeform 173">
              <a:extLst>
                <a:ext uri="{FF2B5EF4-FFF2-40B4-BE49-F238E27FC236}">
                  <a16:creationId xmlns:a16="http://schemas.microsoft.com/office/drawing/2014/main" id="{6944874B-DF29-4BC7-99E2-4AC10D70F3EF}"/>
                </a:ext>
              </a:extLst>
            </p:cNvPr>
            <p:cNvSpPr>
              <a:spLocks/>
            </p:cNvSpPr>
            <p:nvPr/>
          </p:nvSpPr>
          <p:spPr bwMode="auto">
            <a:xfrm>
              <a:off x="4233864" y="1827214"/>
              <a:ext cx="228600" cy="184150"/>
            </a:xfrm>
            <a:custGeom>
              <a:avLst/>
              <a:gdLst>
                <a:gd name="T0" fmla="*/ 0 w 136"/>
                <a:gd name="T1" fmla="*/ 110 h 110"/>
                <a:gd name="T2" fmla="*/ 27 w 136"/>
                <a:gd name="T3" fmla="*/ 110 h 110"/>
                <a:gd name="T4" fmla="*/ 136 w 136"/>
                <a:gd name="T5" fmla="*/ 0 h 110"/>
                <a:gd name="T6" fmla="*/ 10 w 136"/>
                <a:gd name="T7" fmla="*/ 0 h 110"/>
                <a:gd name="T8" fmla="*/ 0 w 136"/>
                <a:gd name="T9" fmla="*/ 10 h 110"/>
                <a:gd name="T10" fmla="*/ 0 w 136"/>
                <a:gd name="T11" fmla="*/ 110 h 110"/>
              </a:gdLst>
              <a:ahLst/>
              <a:cxnLst>
                <a:cxn ang="0">
                  <a:pos x="T0" y="T1"/>
                </a:cxn>
                <a:cxn ang="0">
                  <a:pos x="T2" y="T3"/>
                </a:cxn>
                <a:cxn ang="0">
                  <a:pos x="T4" y="T5"/>
                </a:cxn>
                <a:cxn ang="0">
                  <a:pos x="T6" y="T7"/>
                </a:cxn>
                <a:cxn ang="0">
                  <a:pos x="T8" y="T9"/>
                </a:cxn>
                <a:cxn ang="0">
                  <a:pos x="T10" y="T11"/>
                </a:cxn>
              </a:cxnLst>
              <a:rect l="0" t="0" r="r" b="b"/>
              <a:pathLst>
                <a:path w="136" h="110">
                  <a:moveTo>
                    <a:pt x="0" y="110"/>
                  </a:moveTo>
                  <a:cubicBezTo>
                    <a:pt x="27" y="110"/>
                    <a:pt x="27" y="110"/>
                    <a:pt x="27" y="110"/>
                  </a:cubicBezTo>
                  <a:cubicBezTo>
                    <a:pt x="136" y="0"/>
                    <a:pt x="136" y="0"/>
                    <a:pt x="136" y="0"/>
                  </a:cubicBezTo>
                  <a:cubicBezTo>
                    <a:pt x="10" y="0"/>
                    <a:pt x="10" y="0"/>
                    <a:pt x="10" y="0"/>
                  </a:cubicBezTo>
                  <a:cubicBezTo>
                    <a:pt x="5" y="0"/>
                    <a:pt x="0" y="5"/>
                    <a:pt x="0" y="10"/>
                  </a:cubicBezTo>
                  <a:lnTo>
                    <a:pt x="0" y="110"/>
                  </a:lnTo>
                  <a:close/>
                </a:path>
              </a:pathLst>
            </a:custGeom>
            <a:solidFill>
              <a:schemeClr val="accent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90" name="IoT 3" descr="IoT, create safer cities">
            <a:extLst>
              <a:ext uri="{FF2B5EF4-FFF2-40B4-BE49-F238E27FC236}">
                <a16:creationId xmlns:a16="http://schemas.microsoft.com/office/drawing/2014/main" id="{0BCF6F22-1788-4BB9-9F91-8DA0B0FFC84F}"/>
              </a:ext>
            </a:extLst>
          </p:cNvPr>
          <p:cNvGrpSpPr/>
          <p:nvPr/>
        </p:nvGrpSpPr>
        <p:grpSpPr>
          <a:xfrm>
            <a:off x="9131303" y="3087451"/>
            <a:ext cx="556698" cy="554742"/>
            <a:chOff x="5433319" y="4819498"/>
            <a:chExt cx="403602" cy="402184"/>
          </a:xfrm>
        </p:grpSpPr>
        <p:sp>
          <p:nvSpPr>
            <p:cNvPr id="91" name="Rectangle 854">
              <a:extLst>
                <a:ext uri="{FF2B5EF4-FFF2-40B4-BE49-F238E27FC236}">
                  <a16:creationId xmlns:a16="http://schemas.microsoft.com/office/drawing/2014/main" id="{51427788-FFB6-4682-B087-14072AD0E0DE}"/>
                </a:ext>
              </a:extLst>
            </p:cNvPr>
            <p:cNvSpPr>
              <a:spLocks noChangeArrowheads="1"/>
            </p:cNvSpPr>
            <p:nvPr/>
          </p:nvSpPr>
          <p:spPr bwMode="auto">
            <a:xfrm>
              <a:off x="5730710" y="5030503"/>
              <a:ext cx="62311" cy="19117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92" name="Freeform 855">
              <a:extLst>
                <a:ext uri="{FF2B5EF4-FFF2-40B4-BE49-F238E27FC236}">
                  <a16:creationId xmlns:a16="http://schemas.microsoft.com/office/drawing/2014/main" id="{E9D5993C-1F35-479D-807A-8BFC630E8D0F}"/>
                </a:ext>
              </a:extLst>
            </p:cNvPr>
            <p:cNvSpPr>
              <a:spLocks/>
            </p:cNvSpPr>
            <p:nvPr/>
          </p:nvSpPr>
          <p:spPr bwMode="auto">
            <a:xfrm>
              <a:off x="5433319" y="4819498"/>
              <a:ext cx="403602" cy="201092"/>
            </a:xfrm>
            <a:custGeom>
              <a:avLst/>
              <a:gdLst>
                <a:gd name="T0" fmla="*/ 192 w 384"/>
                <a:gd name="T1" fmla="*/ 0 h 192"/>
                <a:gd name="T2" fmla="*/ 0 w 384"/>
                <a:gd name="T3" fmla="*/ 192 h 192"/>
                <a:gd name="T4" fmla="*/ 41 w 384"/>
                <a:gd name="T5" fmla="*/ 192 h 192"/>
                <a:gd name="T6" fmla="*/ 85 w 384"/>
                <a:gd name="T7" fmla="*/ 85 h 192"/>
                <a:gd name="T8" fmla="*/ 192 w 384"/>
                <a:gd name="T9" fmla="*/ 41 h 192"/>
                <a:gd name="T10" fmla="*/ 299 w 384"/>
                <a:gd name="T11" fmla="*/ 85 h 192"/>
                <a:gd name="T12" fmla="*/ 343 w 384"/>
                <a:gd name="T13" fmla="*/ 192 h 192"/>
                <a:gd name="T14" fmla="*/ 384 w 384"/>
                <a:gd name="T15" fmla="*/ 192 h 192"/>
                <a:gd name="T16" fmla="*/ 192 w 384"/>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4" h="192">
                  <a:moveTo>
                    <a:pt x="192" y="0"/>
                  </a:moveTo>
                  <a:cubicBezTo>
                    <a:pt x="86" y="0"/>
                    <a:pt x="0" y="86"/>
                    <a:pt x="0" y="192"/>
                  </a:cubicBezTo>
                  <a:cubicBezTo>
                    <a:pt x="41" y="192"/>
                    <a:pt x="41" y="192"/>
                    <a:pt x="41" y="192"/>
                  </a:cubicBezTo>
                  <a:cubicBezTo>
                    <a:pt x="41" y="152"/>
                    <a:pt x="56" y="114"/>
                    <a:pt x="85" y="85"/>
                  </a:cubicBezTo>
                  <a:cubicBezTo>
                    <a:pt x="114" y="56"/>
                    <a:pt x="152" y="41"/>
                    <a:pt x="192" y="41"/>
                  </a:cubicBezTo>
                  <a:cubicBezTo>
                    <a:pt x="232" y="41"/>
                    <a:pt x="270" y="56"/>
                    <a:pt x="299" y="85"/>
                  </a:cubicBezTo>
                  <a:cubicBezTo>
                    <a:pt x="328" y="114"/>
                    <a:pt x="343" y="152"/>
                    <a:pt x="343" y="192"/>
                  </a:cubicBezTo>
                  <a:cubicBezTo>
                    <a:pt x="384" y="192"/>
                    <a:pt x="384" y="192"/>
                    <a:pt x="384" y="192"/>
                  </a:cubicBezTo>
                  <a:cubicBezTo>
                    <a:pt x="384" y="86"/>
                    <a:pt x="298" y="0"/>
                    <a:pt x="192"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93" name="Rectangle 856">
              <a:extLst>
                <a:ext uri="{FF2B5EF4-FFF2-40B4-BE49-F238E27FC236}">
                  <a16:creationId xmlns:a16="http://schemas.microsoft.com/office/drawing/2014/main" id="{92EF04CE-A588-415A-8C2E-6E4CAD81F47D}"/>
                </a:ext>
              </a:extLst>
            </p:cNvPr>
            <p:cNvSpPr>
              <a:spLocks noChangeArrowheads="1"/>
            </p:cNvSpPr>
            <p:nvPr/>
          </p:nvSpPr>
          <p:spPr bwMode="auto">
            <a:xfrm>
              <a:off x="5539530" y="4925708"/>
              <a:ext cx="191180" cy="29597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94" name="Rectangle 857">
              <a:extLst>
                <a:ext uri="{FF2B5EF4-FFF2-40B4-BE49-F238E27FC236}">
                  <a16:creationId xmlns:a16="http://schemas.microsoft.com/office/drawing/2014/main" id="{7D9A31F5-4435-441B-90E1-CF70ED45E1A0}"/>
                </a:ext>
              </a:extLst>
            </p:cNvPr>
            <p:cNvSpPr>
              <a:spLocks noChangeArrowheads="1"/>
            </p:cNvSpPr>
            <p:nvPr/>
          </p:nvSpPr>
          <p:spPr bwMode="auto">
            <a:xfrm>
              <a:off x="5487133" y="5041832"/>
              <a:ext cx="127453" cy="1699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95" name="Rectangle 858">
              <a:extLst>
                <a:ext uri="{FF2B5EF4-FFF2-40B4-BE49-F238E27FC236}">
                  <a16:creationId xmlns:a16="http://schemas.microsoft.com/office/drawing/2014/main" id="{7964BC0A-2505-4074-BADD-9C95527902C5}"/>
                </a:ext>
              </a:extLst>
            </p:cNvPr>
            <p:cNvSpPr>
              <a:spLocks noChangeArrowheads="1"/>
            </p:cNvSpPr>
            <p:nvPr/>
          </p:nvSpPr>
          <p:spPr bwMode="auto">
            <a:xfrm>
              <a:off x="5497045" y="5051745"/>
              <a:ext cx="106211" cy="14869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96" name="Rectangle 859">
              <a:extLst>
                <a:ext uri="{FF2B5EF4-FFF2-40B4-BE49-F238E27FC236}">
                  <a16:creationId xmlns:a16="http://schemas.microsoft.com/office/drawing/2014/main" id="{1C32FFC1-3605-427D-A6C0-4C8B78BDE0A3}"/>
                </a:ext>
              </a:extLst>
            </p:cNvPr>
            <p:cNvSpPr>
              <a:spLocks noChangeArrowheads="1"/>
            </p:cNvSpPr>
            <p:nvPr/>
          </p:nvSpPr>
          <p:spPr bwMode="auto">
            <a:xfrm>
              <a:off x="5475803" y="5030503"/>
              <a:ext cx="148695" cy="19117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97" name="Rectangle 860">
              <a:extLst>
                <a:ext uri="{FF2B5EF4-FFF2-40B4-BE49-F238E27FC236}">
                  <a16:creationId xmlns:a16="http://schemas.microsoft.com/office/drawing/2014/main" id="{AE595688-5F01-4124-A38D-F660A6A28A62}"/>
                </a:ext>
              </a:extLst>
            </p:cNvPr>
            <p:cNvSpPr>
              <a:spLocks noChangeArrowheads="1"/>
            </p:cNvSpPr>
            <p:nvPr/>
          </p:nvSpPr>
          <p:spPr bwMode="auto">
            <a:xfrm>
              <a:off x="5518288" y="5074403"/>
              <a:ext cx="63726" cy="1982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98" name="Rectangle 861">
              <a:extLst>
                <a:ext uri="{FF2B5EF4-FFF2-40B4-BE49-F238E27FC236}">
                  <a16:creationId xmlns:a16="http://schemas.microsoft.com/office/drawing/2014/main" id="{C83BBAF4-B3CC-45D6-AED1-BABD58504382}"/>
                </a:ext>
              </a:extLst>
            </p:cNvPr>
            <p:cNvSpPr>
              <a:spLocks noChangeArrowheads="1"/>
            </p:cNvSpPr>
            <p:nvPr/>
          </p:nvSpPr>
          <p:spPr bwMode="auto">
            <a:xfrm>
              <a:off x="5518288" y="5115471"/>
              <a:ext cx="63726" cy="2124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99" name="Rectangle 862">
              <a:extLst>
                <a:ext uri="{FF2B5EF4-FFF2-40B4-BE49-F238E27FC236}">
                  <a16:creationId xmlns:a16="http://schemas.microsoft.com/office/drawing/2014/main" id="{3777ACAB-6944-442C-B5BD-E0B1C9919F76}"/>
                </a:ext>
              </a:extLst>
            </p:cNvPr>
            <p:cNvSpPr>
              <a:spLocks noChangeArrowheads="1"/>
            </p:cNvSpPr>
            <p:nvPr/>
          </p:nvSpPr>
          <p:spPr bwMode="auto">
            <a:xfrm>
              <a:off x="5518288" y="5157955"/>
              <a:ext cx="63726" cy="2124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00" name="Rectangle 863">
              <a:extLst>
                <a:ext uri="{FF2B5EF4-FFF2-40B4-BE49-F238E27FC236}">
                  <a16:creationId xmlns:a16="http://schemas.microsoft.com/office/drawing/2014/main" id="{C3C11BB9-76B5-495F-A396-A2014AE8AD50}"/>
                </a:ext>
              </a:extLst>
            </p:cNvPr>
            <p:cNvSpPr>
              <a:spLocks noChangeArrowheads="1"/>
            </p:cNvSpPr>
            <p:nvPr/>
          </p:nvSpPr>
          <p:spPr bwMode="auto">
            <a:xfrm>
              <a:off x="5582014" y="4968192"/>
              <a:ext cx="42484" cy="4248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01" name="Rectangle 864">
              <a:extLst>
                <a:ext uri="{FF2B5EF4-FFF2-40B4-BE49-F238E27FC236}">
                  <a16:creationId xmlns:a16="http://schemas.microsoft.com/office/drawing/2014/main" id="{1A3DB62C-7ED1-4C3A-A57F-AE0609DD69D3}"/>
                </a:ext>
              </a:extLst>
            </p:cNvPr>
            <p:cNvSpPr>
              <a:spLocks noChangeArrowheads="1"/>
            </p:cNvSpPr>
            <p:nvPr/>
          </p:nvSpPr>
          <p:spPr bwMode="auto">
            <a:xfrm>
              <a:off x="5645741" y="4968192"/>
              <a:ext cx="42484" cy="4248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02" name="Rectangle 865">
              <a:extLst>
                <a:ext uri="{FF2B5EF4-FFF2-40B4-BE49-F238E27FC236}">
                  <a16:creationId xmlns:a16="http://schemas.microsoft.com/office/drawing/2014/main" id="{790DC761-61FA-4BFF-A0EF-972302D82B80}"/>
                </a:ext>
              </a:extLst>
            </p:cNvPr>
            <p:cNvSpPr>
              <a:spLocks noChangeArrowheads="1"/>
            </p:cNvSpPr>
            <p:nvPr/>
          </p:nvSpPr>
          <p:spPr bwMode="auto">
            <a:xfrm>
              <a:off x="5645741" y="5030503"/>
              <a:ext cx="42484" cy="4390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03" name="Rectangle 866">
              <a:extLst>
                <a:ext uri="{FF2B5EF4-FFF2-40B4-BE49-F238E27FC236}">
                  <a16:creationId xmlns:a16="http://schemas.microsoft.com/office/drawing/2014/main" id="{0C0B04A5-C0FA-413A-8553-CD347C7D2EDF}"/>
                </a:ext>
              </a:extLst>
            </p:cNvPr>
            <p:cNvSpPr>
              <a:spLocks noChangeArrowheads="1"/>
            </p:cNvSpPr>
            <p:nvPr/>
          </p:nvSpPr>
          <p:spPr bwMode="auto">
            <a:xfrm>
              <a:off x="5645741" y="5094229"/>
              <a:ext cx="42484" cy="4248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04" name="Rectangle 867">
              <a:extLst>
                <a:ext uri="{FF2B5EF4-FFF2-40B4-BE49-F238E27FC236}">
                  <a16:creationId xmlns:a16="http://schemas.microsoft.com/office/drawing/2014/main" id="{5AE9F834-02DC-4D4C-B243-4CD9E6CBE699}"/>
                </a:ext>
              </a:extLst>
            </p:cNvPr>
            <p:cNvSpPr>
              <a:spLocks noChangeArrowheads="1"/>
            </p:cNvSpPr>
            <p:nvPr/>
          </p:nvSpPr>
          <p:spPr bwMode="auto">
            <a:xfrm>
              <a:off x="5645741" y="5157955"/>
              <a:ext cx="42484" cy="4248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05" name="Oval 868">
              <a:extLst>
                <a:ext uri="{FF2B5EF4-FFF2-40B4-BE49-F238E27FC236}">
                  <a16:creationId xmlns:a16="http://schemas.microsoft.com/office/drawing/2014/main" id="{B393042D-0B05-4CB8-B448-BA1BEDD0AF2C}"/>
                </a:ext>
              </a:extLst>
            </p:cNvPr>
            <p:cNvSpPr>
              <a:spLocks noChangeArrowheads="1"/>
            </p:cNvSpPr>
            <p:nvPr/>
          </p:nvSpPr>
          <p:spPr bwMode="auto">
            <a:xfrm>
              <a:off x="5773195" y="5136714"/>
              <a:ext cx="42484" cy="4248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06" name="Freeform 869">
              <a:extLst>
                <a:ext uri="{FF2B5EF4-FFF2-40B4-BE49-F238E27FC236}">
                  <a16:creationId xmlns:a16="http://schemas.microsoft.com/office/drawing/2014/main" id="{9C5DD7AF-6CCC-4EF5-AC00-366C08B92172}"/>
                </a:ext>
              </a:extLst>
            </p:cNvPr>
            <p:cNvSpPr>
              <a:spLocks/>
            </p:cNvSpPr>
            <p:nvPr/>
          </p:nvSpPr>
          <p:spPr bwMode="auto">
            <a:xfrm>
              <a:off x="5761866" y="5126800"/>
              <a:ext cx="63726" cy="94882"/>
            </a:xfrm>
            <a:custGeom>
              <a:avLst/>
              <a:gdLst>
                <a:gd name="T0" fmla="*/ 61 w 61"/>
                <a:gd name="T1" fmla="*/ 30 h 91"/>
                <a:gd name="T2" fmla="*/ 30 w 61"/>
                <a:gd name="T3" fmla="*/ 0 h 91"/>
                <a:gd name="T4" fmla="*/ 0 w 61"/>
                <a:gd name="T5" fmla="*/ 30 h 91"/>
                <a:gd name="T6" fmla="*/ 20 w 61"/>
                <a:gd name="T7" fmla="*/ 59 h 91"/>
                <a:gd name="T8" fmla="*/ 20 w 61"/>
                <a:gd name="T9" fmla="*/ 91 h 91"/>
                <a:gd name="T10" fmla="*/ 41 w 61"/>
                <a:gd name="T11" fmla="*/ 91 h 91"/>
                <a:gd name="T12" fmla="*/ 41 w 61"/>
                <a:gd name="T13" fmla="*/ 59 h 91"/>
                <a:gd name="T14" fmla="*/ 61 w 61"/>
                <a:gd name="T15" fmla="*/ 30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91">
                  <a:moveTo>
                    <a:pt x="61" y="30"/>
                  </a:moveTo>
                  <a:cubicBezTo>
                    <a:pt x="61" y="14"/>
                    <a:pt x="47" y="0"/>
                    <a:pt x="30" y="0"/>
                  </a:cubicBezTo>
                  <a:cubicBezTo>
                    <a:pt x="14" y="0"/>
                    <a:pt x="0" y="14"/>
                    <a:pt x="0" y="30"/>
                  </a:cubicBezTo>
                  <a:cubicBezTo>
                    <a:pt x="0" y="44"/>
                    <a:pt x="9" y="55"/>
                    <a:pt x="20" y="59"/>
                  </a:cubicBezTo>
                  <a:cubicBezTo>
                    <a:pt x="20" y="91"/>
                    <a:pt x="20" y="91"/>
                    <a:pt x="20" y="91"/>
                  </a:cubicBezTo>
                  <a:cubicBezTo>
                    <a:pt x="41" y="91"/>
                    <a:pt x="41" y="91"/>
                    <a:pt x="41" y="91"/>
                  </a:cubicBezTo>
                  <a:cubicBezTo>
                    <a:pt x="41" y="59"/>
                    <a:pt x="41" y="59"/>
                    <a:pt x="41" y="59"/>
                  </a:cubicBezTo>
                  <a:cubicBezTo>
                    <a:pt x="52" y="55"/>
                    <a:pt x="61" y="44"/>
                    <a:pt x="61" y="3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07" name="Oval 870">
              <a:extLst>
                <a:ext uri="{FF2B5EF4-FFF2-40B4-BE49-F238E27FC236}">
                  <a16:creationId xmlns:a16="http://schemas.microsoft.com/office/drawing/2014/main" id="{F97752B4-5BF6-44C2-B75B-A47A3CA2EB7D}"/>
                </a:ext>
              </a:extLst>
            </p:cNvPr>
            <p:cNvSpPr>
              <a:spLocks noChangeArrowheads="1"/>
            </p:cNvSpPr>
            <p:nvPr/>
          </p:nvSpPr>
          <p:spPr bwMode="auto">
            <a:xfrm>
              <a:off x="5783107" y="5146626"/>
              <a:ext cx="22658" cy="2265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sp>
        <p:nvSpPr>
          <p:cNvPr id="108" name="Title 18">
            <a:extLst>
              <a:ext uri="{FF2B5EF4-FFF2-40B4-BE49-F238E27FC236}">
                <a16:creationId xmlns:a16="http://schemas.microsoft.com/office/drawing/2014/main" id="{86A4096F-4428-4CD4-AB07-1927770BAD05}"/>
              </a:ext>
            </a:extLst>
          </p:cNvPr>
          <p:cNvSpPr txBox="1">
            <a:spLocks/>
          </p:cNvSpPr>
          <p:nvPr/>
        </p:nvSpPr>
        <p:spPr>
          <a:xfrm>
            <a:off x="587375" y="3831261"/>
            <a:ext cx="1097280" cy="307777"/>
          </a:xfrm>
          <a:prstGeom prst="rect">
            <a:avLst/>
          </a:prstGeom>
        </p:spPr>
        <p:txBody>
          <a:bodyPr vert="horz" wrap="square" lIns="0" tIns="0" rIns="0" bIns="0" rtlCol="0" anchor="t">
            <a:no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a:ln w="3175">
                  <a:noFill/>
                </a:ln>
                <a:gradFill>
                  <a:gsLst>
                    <a:gs pos="1250">
                      <a:srgbClr val="FFFFFF"/>
                    </a:gs>
                    <a:gs pos="100000">
                      <a:srgbClr val="FFFFFF"/>
                    </a:gs>
                  </a:gsLst>
                  <a:lin ang="5400000" scaled="0"/>
                </a:gradFill>
                <a:effectLst/>
                <a:uLnTx/>
                <a:uFillTx/>
                <a:latin typeface="Segoe UI"/>
                <a:ea typeface="+mn-ea"/>
                <a:cs typeface="Segoe UI" pitchFamily="34" charset="0"/>
              </a:rPr>
              <a:t>Desktop</a:t>
            </a:r>
          </a:p>
        </p:txBody>
      </p:sp>
      <p:sp>
        <p:nvSpPr>
          <p:cNvPr id="109" name="Title 18">
            <a:extLst>
              <a:ext uri="{FF2B5EF4-FFF2-40B4-BE49-F238E27FC236}">
                <a16:creationId xmlns:a16="http://schemas.microsoft.com/office/drawing/2014/main" id="{DAC6F496-E689-4865-BB0E-CFD285820327}"/>
              </a:ext>
            </a:extLst>
          </p:cNvPr>
          <p:cNvSpPr txBox="1">
            <a:spLocks/>
          </p:cNvSpPr>
          <p:nvPr/>
        </p:nvSpPr>
        <p:spPr>
          <a:xfrm>
            <a:off x="2242103" y="3831261"/>
            <a:ext cx="1097280" cy="307777"/>
          </a:xfrm>
          <a:prstGeom prst="rect">
            <a:avLst/>
          </a:prstGeom>
        </p:spPr>
        <p:txBody>
          <a:bodyPr vert="horz" wrap="square" lIns="0" tIns="0" rIns="0" bIns="0" rtlCol="0" anchor="t">
            <a:no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a:ln w="3175">
                  <a:noFill/>
                </a:ln>
                <a:gradFill>
                  <a:gsLst>
                    <a:gs pos="1250">
                      <a:srgbClr val="FFFFFF"/>
                    </a:gs>
                    <a:gs pos="100000">
                      <a:srgbClr val="FFFFFF"/>
                    </a:gs>
                  </a:gsLst>
                  <a:lin ang="5400000" scaled="0"/>
                </a:gradFill>
                <a:effectLst/>
                <a:uLnTx/>
                <a:uFillTx/>
                <a:latin typeface="Segoe UI"/>
                <a:ea typeface="+mn-ea"/>
                <a:cs typeface="Segoe UI" pitchFamily="34" charset="0"/>
              </a:rPr>
              <a:t>Web</a:t>
            </a:r>
          </a:p>
        </p:txBody>
      </p:sp>
      <p:sp>
        <p:nvSpPr>
          <p:cNvPr id="110" name="Title 18">
            <a:extLst>
              <a:ext uri="{FF2B5EF4-FFF2-40B4-BE49-F238E27FC236}">
                <a16:creationId xmlns:a16="http://schemas.microsoft.com/office/drawing/2014/main" id="{0C7286E6-6DC7-439F-972C-33F7D42488ED}"/>
              </a:ext>
            </a:extLst>
          </p:cNvPr>
          <p:cNvSpPr txBox="1">
            <a:spLocks/>
          </p:cNvSpPr>
          <p:nvPr/>
        </p:nvSpPr>
        <p:spPr>
          <a:xfrm>
            <a:off x="3896831" y="3831261"/>
            <a:ext cx="1097280" cy="307777"/>
          </a:xfrm>
          <a:prstGeom prst="rect">
            <a:avLst/>
          </a:prstGeom>
        </p:spPr>
        <p:txBody>
          <a:bodyPr vert="horz" wrap="square" lIns="0" tIns="0" rIns="0" bIns="0" rtlCol="0" anchor="t">
            <a:no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a:ln w="3175">
                  <a:noFill/>
                </a:ln>
                <a:gradFill>
                  <a:gsLst>
                    <a:gs pos="1250">
                      <a:srgbClr val="FFFFFF"/>
                    </a:gs>
                    <a:gs pos="100000">
                      <a:srgbClr val="FFFFFF"/>
                    </a:gs>
                  </a:gsLst>
                  <a:lin ang="5400000" scaled="0"/>
                </a:gradFill>
                <a:effectLst/>
                <a:uLnTx/>
                <a:uFillTx/>
                <a:latin typeface="Segoe UI"/>
                <a:ea typeface="+mn-ea"/>
                <a:cs typeface="Segoe UI" pitchFamily="34" charset="0"/>
              </a:rPr>
              <a:t>Cloud</a:t>
            </a:r>
          </a:p>
        </p:txBody>
      </p:sp>
      <p:sp>
        <p:nvSpPr>
          <p:cNvPr id="111" name="Title 18">
            <a:extLst>
              <a:ext uri="{FF2B5EF4-FFF2-40B4-BE49-F238E27FC236}">
                <a16:creationId xmlns:a16="http://schemas.microsoft.com/office/drawing/2014/main" id="{ADD8C4BC-E891-4C2B-85BF-60793E24B0E9}"/>
              </a:ext>
            </a:extLst>
          </p:cNvPr>
          <p:cNvSpPr txBox="1">
            <a:spLocks/>
          </p:cNvSpPr>
          <p:nvPr/>
        </p:nvSpPr>
        <p:spPr>
          <a:xfrm>
            <a:off x="5551558" y="3831261"/>
            <a:ext cx="1097280" cy="307777"/>
          </a:xfrm>
          <a:prstGeom prst="rect">
            <a:avLst/>
          </a:prstGeom>
        </p:spPr>
        <p:txBody>
          <a:bodyPr vert="horz" wrap="square" lIns="0" tIns="0" rIns="0" bIns="0" rtlCol="0" anchor="t">
            <a:no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a:ln w="3175">
                  <a:noFill/>
                </a:ln>
                <a:gradFill>
                  <a:gsLst>
                    <a:gs pos="1250">
                      <a:srgbClr val="FFFFFF"/>
                    </a:gs>
                    <a:gs pos="100000">
                      <a:srgbClr val="FFFFFF"/>
                    </a:gs>
                  </a:gsLst>
                  <a:lin ang="5400000" scaled="0"/>
                </a:gradFill>
                <a:effectLst/>
                <a:uLnTx/>
                <a:uFillTx/>
                <a:latin typeface="Segoe UI"/>
                <a:ea typeface="+mn-ea"/>
                <a:cs typeface="Segoe UI" pitchFamily="34" charset="0"/>
              </a:rPr>
              <a:t>Mobile</a:t>
            </a:r>
          </a:p>
        </p:txBody>
      </p:sp>
      <p:sp>
        <p:nvSpPr>
          <p:cNvPr id="112" name="Title 18">
            <a:extLst>
              <a:ext uri="{FF2B5EF4-FFF2-40B4-BE49-F238E27FC236}">
                <a16:creationId xmlns:a16="http://schemas.microsoft.com/office/drawing/2014/main" id="{F97578C9-E854-449E-99E6-FDEAE0A6E2A9}"/>
              </a:ext>
            </a:extLst>
          </p:cNvPr>
          <p:cNvSpPr txBox="1">
            <a:spLocks/>
          </p:cNvSpPr>
          <p:nvPr/>
        </p:nvSpPr>
        <p:spPr>
          <a:xfrm>
            <a:off x="7206285" y="3831261"/>
            <a:ext cx="1097280" cy="307777"/>
          </a:xfrm>
          <a:prstGeom prst="rect">
            <a:avLst/>
          </a:prstGeom>
        </p:spPr>
        <p:txBody>
          <a:bodyPr vert="horz" wrap="square" lIns="0" tIns="0" rIns="0" bIns="0" rtlCol="0" anchor="t">
            <a:no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a:ln w="3175">
                  <a:noFill/>
                </a:ln>
                <a:gradFill>
                  <a:gsLst>
                    <a:gs pos="1250">
                      <a:srgbClr val="FFFFFF"/>
                    </a:gs>
                    <a:gs pos="100000">
                      <a:srgbClr val="FFFFFF"/>
                    </a:gs>
                  </a:gsLst>
                  <a:lin ang="5400000" scaled="0"/>
                </a:gradFill>
                <a:effectLst/>
                <a:uLnTx/>
                <a:uFillTx/>
                <a:latin typeface="Segoe UI"/>
                <a:ea typeface="+mn-ea"/>
                <a:cs typeface="Segoe UI" pitchFamily="34" charset="0"/>
              </a:rPr>
              <a:t>Gaming</a:t>
            </a:r>
          </a:p>
        </p:txBody>
      </p:sp>
      <p:sp>
        <p:nvSpPr>
          <p:cNvPr id="113" name="Title 18">
            <a:extLst>
              <a:ext uri="{FF2B5EF4-FFF2-40B4-BE49-F238E27FC236}">
                <a16:creationId xmlns:a16="http://schemas.microsoft.com/office/drawing/2014/main" id="{78AE528B-79DA-4AE9-B1EE-46D508AE6358}"/>
              </a:ext>
            </a:extLst>
          </p:cNvPr>
          <p:cNvSpPr txBox="1">
            <a:spLocks/>
          </p:cNvSpPr>
          <p:nvPr/>
        </p:nvSpPr>
        <p:spPr>
          <a:xfrm>
            <a:off x="8861012" y="3831261"/>
            <a:ext cx="1097280" cy="307777"/>
          </a:xfrm>
          <a:prstGeom prst="rect">
            <a:avLst/>
          </a:prstGeom>
        </p:spPr>
        <p:txBody>
          <a:bodyPr vert="horz" wrap="square" lIns="0" tIns="0" rIns="0" bIns="0" rtlCol="0" anchor="t">
            <a:no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a:ln w="3175">
                  <a:noFill/>
                </a:ln>
                <a:gradFill>
                  <a:gsLst>
                    <a:gs pos="1250">
                      <a:srgbClr val="FFFFFF"/>
                    </a:gs>
                    <a:gs pos="100000">
                      <a:srgbClr val="FFFFFF"/>
                    </a:gs>
                  </a:gsLst>
                  <a:lin ang="5400000" scaled="0"/>
                </a:gradFill>
                <a:effectLst/>
                <a:uLnTx/>
                <a:uFillTx/>
                <a:latin typeface="Segoe UI"/>
                <a:ea typeface="+mn-ea"/>
                <a:cs typeface="Segoe UI" pitchFamily="34" charset="0"/>
              </a:rPr>
              <a:t>IoT</a:t>
            </a:r>
          </a:p>
        </p:txBody>
      </p:sp>
      <p:sp>
        <p:nvSpPr>
          <p:cNvPr id="114" name="Title 18">
            <a:extLst>
              <a:ext uri="{FF2B5EF4-FFF2-40B4-BE49-F238E27FC236}">
                <a16:creationId xmlns:a16="http://schemas.microsoft.com/office/drawing/2014/main" id="{F6A5176C-09B0-4E7F-AB5C-A5975660063F}"/>
              </a:ext>
            </a:extLst>
          </p:cNvPr>
          <p:cNvSpPr txBox="1">
            <a:spLocks/>
          </p:cNvSpPr>
          <p:nvPr/>
        </p:nvSpPr>
        <p:spPr>
          <a:xfrm>
            <a:off x="10515740" y="3831261"/>
            <a:ext cx="1097280" cy="307777"/>
          </a:xfrm>
          <a:prstGeom prst="rect">
            <a:avLst/>
          </a:prstGeom>
        </p:spPr>
        <p:txBody>
          <a:bodyPr vert="horz" wrap="square" lIns="0" tIns="0" rIns="0" bIns="0" rtlCol="0" anchor="t">
            <a:no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a:ln w="3175">
                  <a:noFill/>
                </a:ln>
                <a:gradFill>
                  <a:gsLst>
                    <a:gs pos="1250">
                      <a:srgbClr val="FFFFFF"/>
                    </a:gs>
                    <a:gs pos="100000">
                      <a:srgbClr val="FFFFFF"/>
                    </a:gs>
                  </a:gsLst>
                  <a:lin ang="5400000" scaled="0"/>
                </a:gradFill>
                <a:effectLst/>
                <a:uLnTx/>
                <a:uFillTx/>
                <a:latin typeface="Segoe UI"/>
                <a:ea typeface="+mn-ea"/>
                <a:cs typeface="Segoe UI" pitchFamily="34" charset="0"/>
              </a:rPr>
              <a:t>AI</a:t>
            </a:r>
          </a:p>
        </p:txBody>
      </p:sp>
      <p:sp>
        <p:nvSpPr>
          <p:cNvPr id="115" name="Oval 114">
            <a:extLst>
              <a:ext uri="{FF2B5EF4-FFF2-40B4-BE49-F238E27FC236}">
                <a16:creationId xmlns:a16="http://schemas.microsoft.com/office/drawing/2014/main" id="{2A23305A-85CF-4240-A1DE-C27D4862D4D5}"/>
              </a:ext>
              <a:ext uri="{C183D7F6-B498-43B3-948B-1728B52AA6E4}">
                <adec:decorative xmlns:adec="http://schemas.microsoft.com/office/drawing/2017/decorative" val="1"/>
              </a:ext>
            </a:extLst>
          </p:cNvPr>
          <p:cNvSpPr/>
          <p:nvPr/>
        </p:nvSpPr>
        <p:spPr bwMode="auto">
          <a:xfrm rot="16200000">
            <a:off x="1065419" y="4221547"/>
            <a:ext cx="141193" cy="141193"/>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cxnSp>
        <p:nvCxnSpPr>
          <p:cNvPr id="116" name="Straight Connector 115">
            <a:extLst>
              <a:ext uri="{FF2B5EF4-FFF2-40B4-BE49-F238E27FC236}">
                <a16:creationId xmlns:a16="http://schemas.microsoft.com/office/drawing/2014/main" id="{3AB7AE99-4556-4D6D-BF3F-0AFF5245F178}"/>
              </a:ext>
              <a:ext uri="{C183D7F6-B498-43B3-948B-1728B52AA6E4}">
                <adec:decorative xmlns:adec="http://schemas.microsoft.com/office/drawing/2017/decorative" val="1"/>
              </a:ext>
            </a:extLst>
          </p:cNvPr>
          <p:cNvCxnSpPr>
            <a:cxnSpLocks/>
          </p:cNvCxnSpPr>
          <p:nvPr/>
        </p:nvCxnSpPr>
        <p:spPr>
          <a:xfrm>
            <a:off x="1206612" y="4292143"/>
            <a:ext cx="9787172" cy="0"/>
          </a:xfrm>
          <a:prstGeom prst="line">
            <a:avLst/>
          </a:prstGeom>
          <a:ln w="28575" cap="rnd">
            <a:solidFill>
              <a:srgbClr val="75757A"/>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17" name="Oval 116">
            <a:extLst>
              <a:ext uri="{FF2B5EF4-FFF2-40B4-BE49-F238E27FC236}">
                <a16:creationId xmlns:a16="http://schemas.microsoft.com/office/drawing/2014/main" id="{DD8508CC-A8C0-4D93-88C7-DB8BC9F874FF}"/>
              </a:ext>
              <a:ext uri="{C183D7F6-B498-43B3-948B-1728B52AA6E4}">
                <adec:decorative xmlns:adec="http://schemas.microsoft.com/office/drawing/2017/decorative" val="1"/>
              </a:ext>
            </a:extLst>
          </p:cNvPr>
          <p:cNvSpPr/>
          <p:nvPr/>
        </p:nvSpPr>
        <p:spPr bwMode="auto">
          <a:xfrm rot="16200000">
            <a:off x="10993784" y="4221547"/>
            <a:ext cx="141193" cy="141193"/>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0" name="Oval 119">
            <a:extLst>
              <a:ext uri="{FF2B5EF4-FFF2-40B4-BE49-F238E27FC236}">
                <a16:creationId xmlns:a16="http://schemas.microsoft.com/office/drawing/2014/main" id="{50AD6081-FE26-4A69-9B25-37A5C44DA602}"/>
              </a:ext>
              <a:ext uri="{C183D7F6-B498-43B3-948B-1728B52AA6E4}">
                <adec:decorative xmlns:adec="http://schemas.microsoft.com/office/drawing/2017/decorative" val="1"/>
              </a:ext>
            </a:extLst>
          </p:cNvPr>
          <p:cNvSpPr/>
          <p:nvPr/>
        </p:nvSpPr>
        <p:spPr bwMode="auto">
          <a:xfrm rot="16200000">
            <a:off x="2720147" y="4221547"/>
            <a:ext cx="141193" cy="141193"/>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1" name="Oval 120">
            <a:extLst>
              <a:ext uri="{FF2B5EF4-FFF2-40B4-BE49-F238E27FC236}">
                <a16:creationId xmlns:a16="http://schemas.microsoft.com/office/drawing/2014/main" id="{9BEA14CB-DA22-4CCF-8216-3C76C24AA094}"/>
              </a:ext>
              <a:ext uri="{C183D7F6-B498-43B3-948B-1728B52AA6E4}">
                <adec:decorative xmlns:adec="http://schemas.microsoft.com/office/drawing/2017/decorative" val="1"/>
              </a:ext>
            </a:extLst>
          </p:cNvPr>
          <p:cNvSpPr/>
          <p:nvPr/>
        </p:nvSpPr>
        <p:spPr bwMode="auto">
          <a:xfrm rot="16200000">
            <a:off x="4374875" y="4221547"/>
            <a:ext cx="141193" cy="141193"/>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2" name="Oval 121">
            <a:extLst>
              <a:ext uri="{FF2B5EF4-FFF2-40B4-BE49-F238E27FC236}">
                <a16:creationId xmlns:a16="http://schemas.microsoft.com/office/drawing/2014/main" id="{DF90BE5B-436E-46F4-984E-147C4B4C9DA8}"/>
              </a:ext>
              <a:ext uri="{C183D7F6-B498-43B3-948B-1728B52AA6E4}">
                <adec:decorative xmlns:adec="http://schemas.microsoft.com/office/drawing/2017/decorative" val="1"/>
              </a:ext>
            </a:extLst>
          </p:cNvPr>
          <p:cNvSpPr/>
          <p:nvPr/>
        </p:nvSpPr>
        <p:spPr bwMode="auto">
          <a:xfrm rot="16200000">
            <a:off x="6029602" y="4221547"/>
            <a:ext cx="141193" cy="141193"/>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3" name="Oval 122">
            <a:extLst>
              <a:ext uri="{FF2B5EF4-FFF2-40B4-BE49-F238E27FC236}">
                <a16:creationId xmlns:a16="http://schemas.microsoft.com/office/drawing/2014/main" id="{45D964B8-962F-4B45-A2E4-CDA11E5BFB1D}"/>
              </a:ext>
              <a:ext uri="{C183D7F6-B498-43B3-948B-1728B52AA6E4}">
                <adec:decorative xmlns:adec="http://schemas.microsoft.com/office/drawing/2017/decorative" val="1"/>
              </a:ext>
            </a:extLst>
          </p:cNvPr>
          <p:cNvSpPr/>
          <p:nvPr/>
        </p:nvSpPr>
        <p:spPr bwMode="auto">
          <a:xfrm rot="16200000">
            <a:off x="7684329" y="4221547"/>
            <a:ext cx="141193" cy="141193"/>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4" name="Oval 123">
            <a:extLst>
              <a:ext uri="{FF2B5EF4-FFF2-40B4-BE49-F238E27FC236}">
                <a16:creationId xmlns:a16="http://schemas.microsoft.com/office/drawing/2014/main" id="{D4E16D2E-09EB-43B7-8D5E-A4AEB3F82095}"/>
              </a:ext>
              <a:ext uri="{C183D7F6-B498-43B3-948B-1728B52AA6E4}">
                <adec:decorative xmlns:adec="http://schemas.microsoft.com/office/drawing/2017/decorative" val="1"/>
              </a:ext>
            </a:extLst>
          </p:cNvPr>
          <p:cNvSpPr/>
          <p:nvPr/>
        </p:nvSpPr>
        <p:spPr bwMode="auto">
          <a:xfrm rot="16200000">
            <a:off x="9339056" y="4221547"/>
            <a:ext cx="141193" cy="141193"/>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3" name="Picture 2" descr="A picture containing object, ball, drawing, clock&#10;&#10;Description automatically generated">
            <a:extLst>
              <a:ext uri="{FF2B5EF4-FFF2-40B4-BE49-F238E27FC236}">
                <a16:creationId xmlns:a16="http://schemas.microsoft.com/office/drawing/2014/main" id="{A751CE02-9B51-47A5-ABB6-06FFC5849540}"/>
              </a:ext>
            </a:extLst>
          </p:cNvPr>
          <p:cNvPicPr>
            <a:picLocks noChangeAspect="1"/>
          </p:cNvPicPr>
          <p:nvPr/>
        </p:nvPicPr>
        <p:blipFill>
          <a:blip r:embed="rId5"/>
          <a:stretch>
            <a:fillRect/>
          </a:stretch>
        </p:blipFill>
        <p:spPr>
          <a:xfrm>
            <a:off x="5595143" y="4837879"/>
            <a:ext cx="1001713" cy="1001713"/>
          </a:xfrm>
          <a:prstGeom prst="rect">
            <a:avLst/>
          </a:prstGeom>
        </p:spPr>
      </p:pic>
    </p:spTree>
    <p:extLst>
      <p:ext uri="{BB962C8B-B14F-4D97-AF65-F5344CB8AC3E}">
        <p14:creationId xmlns:p14="http://schemas.microsoft.com/office/powerpoint/2010/main" val="1334761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500"/>
                                        <p:tgtEl>
                                          <p:spTgt spid="43"/>
                                        </p:tgtEl>
                                      </p:cBhvr>
                                    </p:animEffect>
                                  </p:childTnLst>
                                </p:cTn>
                              </p:par>
                              <p:par>
                                <p:cTn id="8" presetID="42" presetClass="path" presetSubtype="0" decel="100000" fill="hold" grpId="1" nodeType="withEffect">
                                  <p:stCondLst>
                                    <p:cond delay="0"/>
                                  </p:stCondLst>
                                  <p:childTnLst>
                                    <p:animMotion origin="layout" path="M 0 4.07407E-6 L 0 0.03287 " pathEditMode="relative" rAng="0" ptsTypes="AA">
                                      <p:cBhvr>
                                        <p:cTn id="9" dur="500" spd="-100000" fill="hold"/>
                                        <p:tgtEl>
                                          <p:spTgt spid="43"/>
                                        </p:tgtEl>
                                        <p:attrNameLst>
                                          <p:attrName>ppt_x</p:attrName>
                                          <p:attrName>ppt_y</p:attrName>
                                        </p:attrNameLst>
                                      </p:cBhvr>
                                      <p:rCtr x="0" y="1644"/>
                                    </p:animMotion>
                                  </p:childTnLst>
                                </p:cTn>
                              </p:par>
                              <p:par>
                                <p:cTn id="10" presetID="10" presetClass="entr" presetSubtype="0" fill="hold" grpId="0" nodeType="withEffect">
                                  <p:stCondLst>
                                    <p:cond delay="100"/>
                                  </p:stCondLst>
                                  <p:childTnLst>
                                    <p:set>
                                      <p:cBhvr>
                                        <p:cTn id="11" dur="1" fill="hold">
                                          <p:stCondLst>
                                            <p:cond delay="0"/>
                                          </p:stCondLst>
                                        </p:cTn>
                                        <p:tgtEl>
                                          <p:spTgt spid="41"/>
                                        </p:tgtEl>
                                        <p:attrNameLst>
                                          <p:attrName>style.visibility</p:attrName>
                                        </p:attrNameLst>
                                      </p:cBhvr>
                                      <p:to>
                                        <p:strVal val="visible"/>
                                      </p:to>
                                    </p:set>
                                    <p:animEffect transition="in" filter="fade">
                                      <p:cBhvr>
                                        <p:cTn id="12" dur="500"/>
                                        <p:tgtEl>
                                          <p:spTgt spid="41"/>
                                        </p:tgtEl>
                                      </p:cBhvr>
                                    </p:animEffect>
                                  </p:childTnLst>
                                </p:cTn>
                              </p:par>
                              <p:par>
                                <p:cTn id="13" presetID="42" presetClass="path" presetSubtype="0" decel="100000" fill="hold" grpId="1" nodeType="withEffect">
                                  <p:stCondLst>
                                    <p:cond delay="100"/>
                                  </p:stCondLst>
                                  <p:childTnLst>
                                    <p:animMotion origin="layout" path="M 0 -3.7037E-6 L 0 0.03287 " pathEditMode="relative" rAng="0" ptsTypes="AA">
                                      <p:cBhvr>
                                        <p:cTn id="14" dur="500" spd="-100000" fill="hold"/>
                                        <p:tgtEl>
                                          <p:spTgt spid="41"/>
                                        </p:tgtEl>
                                        <p:attrNameLst>
                                          <p:attrName>ppt_x</p:attrName>
                                          <p:attrName>ppt_y</p:attrName>
                                        </p:attrNameLst>
                                      </p:cBhvr>
                                      <p:rCtr x="0" y="16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41" grpId="1"/>
      <p:bldP spid="43" grpId="0"/>
      <p:bldP spid="43" grpId="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173141-AABB-48D7-AC77-E2A4E503145A}"/>
              </a:ext>
            </a:extLst>
          </p:cNvPr>
          <p:cNvSpPr>
            <a:spLocks noGrp="1"/>
          </p:cNvSpPr>
          <p:nvPr>
            <p:ph type="title"/>
          </p:nvPr>
        </p:nvSpPr>
        <p:spPr>
          <a:xfrm>
            <a:off x="588263" y="457200"/>
            <a:ext cx="11018520" cy="553998"/>
          </a:xfrm>
        </p:spPr>
        <p:txBody>
          <a:bodyPr/>
          <a:lstStyle/>
          <a:p>
            <a:r>
              <a:rPr lang="en-US"/>
              <a:t>.NET Schedule</a:t>
            </a:r>
          </a:p>
        </p:txBody>
      </p:sp>
      <p:cxnSp>
        <p:nvCxnSpPr>
          <p:cNvPr id="4" name="Straight Arrow Connector 3">
            <a:extLst>
              <a:ext uri="{FF2B5EF4-FFF2-40B4-BE49-F238E27FC236}">
                <a16:creationId xmlns:a16="http://schemas.microsoft.com/office/drawing/2014/main" id="{CA0CB52B-62B2-44B0-B8F1-EC302FC2F67A}"/>
              </a:ext>
            </a:extLst>
          </p:cNvPr>
          <p:cNvCxnSpPr>
            <a:cxnSpLocks/>
          </p:cNvCxnSpPr>
          <p:nvPr/>
        </p:nvCxnSpPr>
        <p:spPr>
          <a:xfrm flipV="1">
            <a:off x="489098" y="1902292"/>
            <a:ext cx="11398102" cy="925"/>
          </a:xfrm>
          <a:prstGeom prst="straightConnector1">
            <a:avLst/>
          </a:prstGeom>
          <a:ln w="3810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6" name="Oval 5">
            <a:extLst>
              <a:ext uri="{FF2B5EF4-FFF2-40B4-BE49-F238E27FC236}">
                <a16:creationId xmlns:a16="http://schemas.microsoft.com/office/drawing/2014/main" id="{C193663B-974C-48A6-BC5E-BFD0B8F0F387}"/>
              </a:ext>
            </a:extLst>
          </p:cNvPr>
          <p:cNvSpPr/>
          <p:nvPr/>
        </p:nvSpPr>
        <p:spPr>
          <a:xfrm>
            <a:off x="1528557" y="1670635"/>
            <a:ext cx="423097" cy="438108"/>
          </a:xfrm>
          <a:prstGeom prst="ellipse">
            <a:avLst/>
          </a:prstGeom>
          <a:solidFill>
            <a:schemeClr val="accent1"/>
          </a:solidFill>
        </p:spPr>
        <p:style>
          <a:lnRef idx="3">
            <a:schemeClr val="lt1"/>
          </a:lnRef>
          <a:fillRef idx="1">
            <a:schemeClr val="accent2"/>
          </a:fillRef>
          <a:effectRef idx="1">
            <a:schemeClr val="accent2"/>
          </a:effectRef>
          <a:fontRef idx="minor">
            <a:schemeClr val="lt1"/>
          </a:fontRef>
        </p:style>
      </p:sp>
      <p:sp>
        <p:nvSpPr>
          <p:cNvPr id="7" name="Oval 6">
            <a:extLst>
              <a:ext uri="{FF2B5EF4-FFF2-40B4-BE49-F238E27FC236}">
                <a16:creationId xmlns:a16="http://schemas.microsoft.com/office/drawing/2014/main" id="{F2895504-1D26-46FE-BC67-4AA8B10E96F7}"/>
              </a:ext>
            </a:extLst>
          </p:cNvPr>
          <p:cNvSpPr/>
          <p:nvPr/>
        </p:nvSpPr>
        <p:spPr>
          <a:xfrm>
            <a:off x="3214246" y="1659800"/>
            <a:ext cx="423097" cy="438108"/>
          </a:xfrm>
          <a:prstGeom prst="ellipse">
            <a:avLst/>
          </a:prstGeom>
          <a:solidFill>
            <a:srgbClr val="512BD4"/>
          </a:solidFill>
        </p:spPr>
        <p:style>
          <a:lnRef idx="3">
            <a:schemeClr val="lt1"/>
          </a:lnRef>
          <a:fillRef idx="1">
            <a:schemeClr val="accent2"/>
          </a:fillRef>
          <a:effectRef idx="1">
            <a:schemeClr val="accent2"/>
          </a:effectRef>
          <a:fontRef idx="minor">
            <a:schemeClr val="lt1"/>
          </a:fontRef>
        </p:style>
      </p:sp>
      <p:sp>
        <p:nvSpPr>
          <p:cNvPr id="8" name="Oval 7">
            <a:extLst>
              <a:ext uri="{FF2B5EF4-FFF2-40B4-BE49-F238E27FC236}">
                <a16:creationId xmlns:a16="http://schemas.microsoft.com/office/drawing/2014/main" id="{4DFDEB7E-D543-49AF-A286-FBBFA962C324}"/>
              </a:ext>
            </a:extLst>
          </p:cNvPr>
          <p:cNvSpPr/>
          <p:nvPr/>
        </p:nvSpPr>
        <p:spPr>
          <a:xfrm>
            <a:off x="6578532" y="1667740"/>
            <a:ext cx="423097" cy="438108"/>
          </a:xfrm>
          <a:prstGeom prst="ellipse">
            <a:avLst/>
          </a:prstGeom>
          <a:solidFill>
            <a:srgbClr val="512BD4"/>
          </a:solidFill>
        </p:spPr>
        <p:style>
          <a:lnRef idx="3">
            <a:schemeClr val="lt1"/>
          </a:lnRef>
          <a:fillRef idx="1">
            <a:schemeClr val="accent2"/>
          </a:fillRef>
          <a:effectRef idx="1">
            <a:schemeClr val="accent2"/>
          </a:effectRef>
          <a:fontRef idx="minor">
            <a:schemeClr val="lt1"/>
          </a:fontRef>
        </p:style>
      </p:sp>
      <p:sp>
        <p:nvSpPr>
          <p:cNvPr id="9" name="Oval 8">
            <a:extLst>
              <a:ext uri="{FF2B5EF4-FFF2-40B4-BE49-F238E27FC236}">
                <a16:creationId xmlns:a16="http://schemas.microsoft.com/office/drawing/2014/main" id="{CA9370FF-02D7-4693-B30C-28D4374B1BA0}"/>
              </a:ext>
            </a:extLst>
          </p:cNvPr>
          <p:cNvSpPr/>
          <p:nvPr/>
        </p:nvSpPr>
        <p:spPr>
          <a:xfrm>
            <a:off x="4892842" y="1683238"/>
            <a:ext cx="423097" cy="438108"/>
          </a:xfrm>
          <a:prstGeom prst="ellipse">
            <a:avLst/>
          </a:prstGeom>
          <a:solidFill>
            <a:schemeClr val="accent1"/>
          </a:solidFill>
        </p:spPr>
        <p:style>
          <a:lnRef idx="3">
            <a:schemeClr val="lt1"/>
          </a:lnRef>
          <a:fillRef idx="1">
            <a:schemeClr val="accent2"/>
          </a:fillRef>
          <a:effectRef idx="1">
            <a:schemeClr val="accent2"/>
          </a:effectRef>
          <a:fontRef idx="minor">
            <a:schemeClr val="lt1"/>
          </a:fontRef>
        </p:style>
      </p:sp>
      <p:sp>
        <p:nvSpPr>
          <p:cNvPr id="10" name="Oval 9">
            <a:extLst>
              <a:ext uri="{FF2B5EF4-FFF2-40B4-BE49-F238E27FC236}">
                <a16:creationId xmlns:a16="http://schemas.microsoft.com/office/drawing/2014/main" id="{098FE434-4AC1-4299-861A-0EADD968AFB8}"/>
              </a:ext>
            </a:extLst>
          </p:cNvPr>
          <p:cNvSpPr/>
          <p:nvPr/>
        </p:nvSpPr>
        <p:spPr>
          <a:xfrm>
            <a:off x="8261359" y="1667740"/>
            <a:ext cx="423097" cy="438108"/>
          </a:xfrm>
          <a:prstGeom prst="ellipse">
            <a:avLst/>
          </a:prstGeom>
          <a:solidFill>
            <a:schemeClr val="accent1"/>
          </a:solidFill>
        </p:spPr>
        <p:style>
          <a:lnRef idx="3">
            <a:schemeClr val="lt1"/>
          </a:lnRef>
          <a:fillRef idx="1">
            <a:schemeClr val="accent2"/>
          </a:fillRef>
          <a:effectRef idx="1">
            <a:schemeClr val="accent2"/>
          </a:effectRef>
          <a:fontRef idx="minor">
            <a:schemeClr val="lt1"/>
          </a:fontRef>
        </p:style>
      </p:sp>
      <p:sp>
        <p:nvSpPr>
          <p:cNvPr id="13" name="TextBox 12">
            <a:extLst>
              <a:ext uri="{FF2B5EF4-FFF2-40B4-BE49-F238E27FC236}">
                <a16:creationId xmlns:a16="http://schemas.microsoft.com/office/drawing/2014/main" id="{141913FE-2E57-4F76-8393-4212E338E89C}"/>
              </a:ext>
            </a:extLst>
          </p:cNvPr>
          <p:cNvSpPr txBox="1"/>
          <p:nvPr/>
        </p:nvSpPr>
        <p:spPr>
          <a:xfrm>
            <a:off x="1001628" y="2870586"/>
            <a:ext cx="1478812" cy="1108147"/>
          </a:xfrm>
          <a:prstGeom prst="rect">
            <a:avLst/>
          </a:prstGeom>
          <a:noFill/>
        </p:spPr>
        <p:txBody>
          <a:bodyPr wrap="square" lIns="179161" tIns="143331" rIns="89606" bIns="143331" rtlCol="0" anchor="t">
            <a:spAutoFit/>
          </a:bodyPr>
          <a:lstStyle/>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Sept 2019</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.NET Core 3.0</a:t>
            </a:r>
          </a:p>
          <a:p>
            <a:pPr marL="0" marR="0" lvl="0" indent="0" algn="ctr" defTabSz="913950" rtl="0" eaLnBrk="1" fontAlgn="auto" latinLnBrk="0" hangingPunct="1">
              <a:lnSpc>
                <a:spcPct val="90000"/>
              </a:lnSpc>
              <a:spcBef>
                <a:spcPts val="0"/>
              </a:spcBef>
              <a:spcAft>
                <a:spcPts val="575"/>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p:txBody>
      </p:sp>
      <p:cxnSp>
        <p:nvCxnSpPr>
          <p:cNvPr id="14" name="Straight Connector 13">
            <a:extLst>
              <a:ext uri="{FF2B5EF4-FFF2-40B4-BE49-F238E27FC236}">
                <a16:creationId xmlns:a16="http://schemas.microsoft.com/office/drawing/2014/main" id="{3AD910AD-BAF8-4702-A600-19B8C0BDE2D6}"/>
              </a:ext>
            </a:extLst>
          </p:cNvPr>
          <p:cNvCxnSpPr>
            <a:cxnSpLocks/>
            <a:stCxn id="6" idx="4"/>
            <a:endCxn id="13" idx="0"/>
          </p:cNvCxnSpPr>
          <p:nvPr/>
        </p:nvCxnSpPr>
        <p:spPr>
          <a:xfrm>
            <a:off x="1740106" y="2108743"/>
            <a:ext cx="928" cy="761843"/>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CB0B96E8-AFE9-464F-AFC2-8DEAE2E88F8D}"/>
              </a:ext>
            </a:extLst>
          </p:cNvPr>
          <p:cNvSpPr txBox="1"/>
          <p:nvPr/>
        </p:nvSpPr>
        <p:spPr>
          <a:xfrm>
            <a:off x="2684455" y="2864320"/>
            <a:ext cx="1478812" cy="1108147"/>
          </a:xfrm>
          <a:prstGeom prst="rect">
            <a:avLst/>
          </a:prstGeom>
          <a:noFill/>
        </p:spPr>
        <p:txBody>
          <a:bodyPr wrap="square" lIns="179161" tIns="143331" rIns="89606" bIns="143331" rtlCol="0" anchor="t">
            <a:spAutoFit/>
          </a:bodyPr>
          <a:lstStyle/>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1" i="0" u="none" strike="noStrike" kern="1200" cap="none" spc="0" normalizeH="0" baseline="0" noProof="0">
                <a:ln>
                  <a:noFill/>
                </a:ln>
                <a:solidFill>
                  <a:srgbClr val="000000">
                    <a:lumMod val="50000"/>
                  </a:srgbClr>
                </a:solidFill>
                <a:effectLst/>
                <a:uLnTx/>
                <a:uFillTx/>
                <a:latin typeface="Segoe UI" panose="020B0502040204020203" pitchFamily="34" charset="0"/>
                <a:ea typeface="+mn-ea"/>
                <a:cs typeface="Segoe UI" panose="020B0502040204020203" pitchFamily="34" charset="0"/>
              </a:rPr>
              <a:t>Nov 2019</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.NET Core 3.1</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LTS</a:t>
            </a:r>
          </a:p>
        </p:txBody>
      </p:sp>
      <p:cxnSp>
        <p:nvCxnSpPr>
          <p:cNvPr id="16" name="Straight Connector 15">
            <a:extLst>
              <a:ext uri="{FF2B5EF4-FFF2-40B4-BE49-F238E27FC236}">
                <a16:creationId xmlns:a16="http://schemas.microsoft.com/office/drawing/2014/main" id="{8DA02A97-9746-4479-9E0C-14ACB856DB56}"/>
              </a:ext>
            </a:extLst>
          </p:cNvPr>
          <p:cNvCxnSpPr>
            <a:cxnSpLocks/>
            <a:stCxn id="7" idx="4"/>
            <a:endCxn id="15" idx="0"/>
          </p:cNvCxnSpPr>
          <p:nvPr/>
        </p:nvCxnSpPr>
        <p:spPr>
          <a:xfrm flipH="1">
            <a:off x="3423861" y="2097908"/>
            <a:ext cx="1934" cy="76641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74C711B2-7F79-4E3E-925B-3A3D3514C277}"/>
              </a:ext>
            </a:extLst>
          </p:cNvPr>
          <p:cNvSpPr/>
          <p:nvPr/>
        </p:nvSpPr>
        <p:spPr>
          <a:xfrm>
            <a:off x="9942818" y="1683238"/>
            <a:ext cx="423097" cy="438108"/>
          </a:xfrm>
          <a:prstGeom prst="ellipse">
            <a:avLst/>
          </a:prstGeom>
          <a:solidFill>
            <a:srgbClr val="512BD4"/>
          </a:solidFill>
        </p:spPr>
        <p:style>
          <a:lnRef idx="3">
            <a:schemeClr val="lt1"/>
          </a:lnRef>
          <a:fillRef idx="1">
            <a:schemeClr val="accent2"/>
          </a:fillRef>
          <a:effectRef idx="1">
            <a:schemeClr val="accent2"/>
          </a:effectRef>
          <a:fontRef idx="minor">
            <a:schemeClr val="lt1"/>
          </a:fontRef>
        </p:style>
      </p:sp>
      <p:sp>
        <p:nvSpPr>
          <p:cNvPr id="30" name="TextBox 29">
            <a:extLst>
              <a:ext uri="{FF2B5EF4-FFF2-40B4-BE49-F238E27FC236}">
                <a16:creationId xmlns:a16="http://schemas.microsoft.com/office/drawing/2014/main" id="{8E86EAC8-FA42-4B85-977C-BD1DEBC17DD6}"/>
              </a:ext>
            </a:extLst>
          </p:cNvPr>
          <p:cNvSpPr txBox="1"/>
          <p:nvPr/>
        </p:nvSpPr>
        <p:spPr>
          <a:xfrm>
            <a:off x="4364984" y="2864319"/>
            <a:ext cx="1478812" cy="1108147"/>
          </a:xfrm>
          <a:prstGeom prst="rect">
            <a:avLst/>
          </a:prstGeom>
          <a:noFill/>
        </p:spPr>
        <p:txBody>
          <a:bodyPr wrap="square" lIns="179161" tIns="143331" rIns="89606" bIns="143331" rtlCol="0" anchor="t">
            <a:spAutoFit/>
          </a:bodyPr>
          <a:lstStyle/>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Nov 2020</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.NET 5.0</a:t>
            </a:r>
          </a:p>
          <a:p>
            <a:pPr marL="0" marR="0" lvl="0" indent="0" algn="ctr" defTabSz="913950" rtl="0" eaLnBrk="1" fontAlgn="auto" latinLnBrk="0" hangingPunct="1">
              <a:lnSpc>
                <a:spcPct val="90000"/>
              </a:lnSpc>
              <a:spcBef>
                <a:spcPts val="0"/>
              </a:spcBef>
              <a:spcAft>
                <a:spcPts val="575"/>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p:txBody>
      </p:sp>
      <p:cxnSp>
        <p:nvCxnSpPr>
          <p:cNvPr id="31" name="Straight Connector 30">
            <a:extLst>
              <a:ext uri="{FF2B5EF4-FFF2-40B4-BE49-F238E27FC236}">
                <a16:creationId xmlns:a16="http://schemas.microsoft.com/office/drawing/2014/main" id="{720309C1-E35A-4C6A-AF68-E388182BED60}"/>
              </a:ext>
            </a:extLst>
          </p:cNvPr>
          <p:cNvCxnSpPr>
            <a:cxnSpLocks/>
            <a:stCxn id="9" idx="4"/>
            <a:endCxn id="30" idx="0"/>
          </p:cNvCxnSpPr>
          <p:nvPr/>
        </p:nvCxnSpPr>
        <p:spPr>
          <a:xfrm flipH="1">
            <a:off x="5104390" y="2121346"/>
            <a:ext cx="1" cy="742973"/>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D6DC9229-80F3-4B1F-9616-7D5F69D69E29}"/>
              </a:ext>
            </a:extLst>
          </p:cNvPr>
          <p:cNvSpPr txBox="1"/>
          <p:nvPr/>
        </p:nvSpPr>
        <p:spPr>
          <a:xfrm>
            <a:off x="6045513" y="2864319"/>
            <a:ext cx="1478812" cy="1108147"/>
          </a:xfrm>
          <a:prstGeom prst="rect">
            <a:avLst/>
          </a:prstGeom>
          <a:noFill/>
        </p:spPr>
        <p:txBody>
          <a:bodyPr wrap="square" lIns="179161" tIns="143331" rIns="89606" bIns="143331" rtlCol="0" anchor="t">
            <a:spAutoFit/>
          </a:bodyPr>
          <a:lstStyle/>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Nov 2021</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.NET 6.0</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LTS</a:t>
            </a:r>
          </a:p>
        </p:txBody>
      </p:sp>
      <p:cxnSp>
        <p:nvCxnSpPr>
          <p:cNvPr id="38" name="Straight Connector 37">
            <a:extLst>
              <a:ext uri="{FF2B5EF4-FFF2-40B4-BE49-F238E27FC236}">
                <a16:creationId xmlns:a16="http://schemas.microsoft.com/office/drawing/2014/main" id="{E03D1A2D-D20C-450D-AF65-BB54DF202361}"/>
              </a:ext>
            </a:extLst>
          </p:cNvPr>
          <p:cNvCxnSpPr>
            <a:cxnSpLocks/>
            <a:stCxn id="8" idx="4"/>
            <a:endCxn id="37" idx="0"/>
          </p:cNvCxnSpPr>
          <p:nvPr/>
        </p:nvCxnSpPr>
        <p:spPr>
          <a:xfrm flipH="1">
            <a:off x="6784919" y="2105848"/>
            <a:ext cx="5162" cy="758471"/>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A1E5FF5E-B26E-4C81-AB70-EF21C8CDFBC2}"/>
              </a:ext>
            </a:extLst>
          </p:cNvPr>
          <p:cNvSpPr txBox="1"/>
          <p:nvPr/>
        </p:nvSpPr>
        <p:spPr>
          <a:xfrm>
            <a:off x="7732818" y="2873028"/>
            <a:ext cx="1478812" cy="1108147"/>
          </a:xfrm>
          <a:prstGeom prst="rect">
            <a:avLst/>
          </a:prstGeom>
          <a:noFill/>
        </p:spPr>
        <p:txBody>
          <a:bodyPr wrap="square" lIns="179161" tIns="143331" rIns="89606" bIns="143331" rtlCol="0" anchor="t">
            <a:spAutoFit/>
          </a:bodyPr>
          <a:lstStyle/>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Nov 2022</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.NET 7.0</a:t>
            </a:r>
          </a:p>
          <a:p>
            <a:pPr marL="0" marR="0" lvl="0" indent="0" algn="ctr" defTabSz="913950" rtl="0" eaLnBrk="1" fontAlgn="auto" latinLnBrk="0" hangingPunct="1">
              <a:lnSpc>
                <a:spcPct val="90000"/>
              </a:lnSpc>
              <a:spcBef>
                <a:spcPts val="0"/>
              </a:spcBef>
              <a:spcAft>
                <a:spcPts val="575"/>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p:txBody>
      </p:sp>
      <p:cxnSp>
        <p:nvCxnSpPr>
          <p:cNvPr id="42" name="Straight Connector 41">
            <a:extLst>
              <a:ext uri="{FF2B5EF4-FFF2-40B4-BE49-F238E27FC236}">
                <a16:creationId xmlns:a16="http://schemas.microsoft.com/office/drawing/2014/main" id="{2E1932D2-0037-4AC9-9E88-F20364BA0FFB}"/>
              </a:ext>
            </a:extLst>
          </p:cNvPr>
          <p:cNvCxnSpPr>
            <a:cxnSpLocks/>
            <a:stCxn id="10" idx="4"/>
            <a:endCxn id="41" idx="0"/>
          </p:cNvCxnSpPr>
          <p:nvPr/>
        </p:nvCxnSpPr>
        <p:spPr>
          <a:xfrm flipH="1">
            <a:off x="8472224" y="2105848"/>
            <a:ext cx="684" cy="76718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37493468-D54C-4E85-A0F1-07B5758996B1}"/>
              </a:ext>
            </a:extLst>
          </p:cNvPr>
          <p:cNvSpPr txBox="1"/>
          <p:nvPr/>
        </p:nvSpPr>
        <p:spPr>
          <a:xfrm>
            <a:off x="9420123" y="2864319"/>
            <a:ext cx="1478812" cy="1108147"/>
          </a:xfrm>
          <a:prstGeom prst="rect">
            <a:avLst/>
          </a:prstGeom>
          <a:noFill/>
        </p:spPr>
        <p:txBody>
          <a:bodyPr wrap="square" lIns="179161" tIns="143331" rIns="89606" bIns="143331" rtlCol="0" anchor="t">
            <a:spAutoFit/>
          </a:bodyPr>
          <a:lstStyle/>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Nov 2023</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.NET 8.0</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LTS</a:t>
            </a:r>
          </a:p>
        </p:txBody>
      </p:sp>
      <p:cxnSp>
        <p:nvCxnSpPr>
          <p:cNvPr id="45" name="Straight Connector 44">
            <a:extLst>
              <a:ext uri="{FF2B5EF4-FFF2-40B4-BE49-F238E27FC236}">
                <a16:creationId xmlns:a16="http://schemas.microsoft.com/office/drawing/2014/main" id="{83FFA1D2-986C-46C7-B842-D5FBA0BCEDBC}"/>
              </a:ext>
            </a:extLst>
          </p:cNvPr>
          <p:cNvCxnSpPr>
            <a:cxnSpLocks/>
            <a:stCxn id="28" idx="4"/>
            <a:endCxn id="44" idx="0"/>
          </p:cNvCxnSpPr>
          <p:nvPr/>
        </p:nvCxnSpPr>
        <p:spPr>
          <a:xfrm>
            <a:off x="10154367" y="2121346"/>
            <a:ext cx="5162" cy="742973"/>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7" name="Text Placeholder 1">
            <a:extLst>
              <a:ext uri="{FF2B5EF4-FFF2-40B4-BE49-F238E27FC236}">
                <a16:creationId xmlns:a16="http://schemas.microsoft.com/office/drawing/2014/main" id="{D89459B0-2B1B-4887-8AE0-E9E3B499DC40}"/>
              </a:ext>
            </a:extLst>
          </p:cNvPr>
          <p:cNvSpPr txBox="1">
            <a:spLocks/>
          </p:cNvSpPr>
          <p:nvPr/>
        </p:nvSpPr>
        <p:spPr>
          <a:xfrm>
            <a:off x="428335" y="4065656"/>
            <a:ext cx="11018838" cy="2468368"/>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lvl="0">
              <a:defRPr/>
            </a:pPr>
            <a:r>
              <a:rPr lang="en-US" sz="2800">
                <a:gradFill>
                  <a:gsLst>
                    <a:gs pos="1250">
                      <a:srgbClr val="000000"/>
                    </a:gs>
                    <a:gs pos="100000">
                      <a:srgbClr val="000000"/>
                    </a:gs>
                  </a:gsLst>
                  <a:lin ang="5400000" scaled="0"/>
                </a:gradFill>
                <a:latin typeface="Segoe UI"/>
              </a:rPr>
              <a:t>.NET Core 3.0 released at .NET Conf in September</a:t>
            </a:r>
          </a:p>
          <a:p>
            <a:pPr lvl="0">
              <a:defRPr/>
            </a:pPr>
            <a:r>
              <a:rPr lang="en-US" sz="2800">
                <a:gradFill>
                  <a:gsLst>
                    <a:gs pos="1250">
                      <a:srgbClr val="000000"/>
                    </a:gs>
                    <a:gs pos="100000">
                      <a:srgbClr val="000000"/>
                    </a:gs>
                  </a:gsLst>
                  <a:lin ang="5400000" scaled="0"/>
                </a:gradFill>
                <a:latin typeface="Segoe UI"/>
              </a:rPr>
              <a:t>.NET Core 3.1 = Long Term Support (LTS)</a:t>
            </a:r>
          </a:p>
          <a:p>
            <a:pPr marL="336145" marR="0" lvl="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2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mn-cs"/>
              </a:rPr>
              <a:t>.NET 5.0 release in November 2020</a:t>
            </a:r>
          </a:p>
          <a:p>
            <a:pPr marL="336145" marR="0" lvl="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2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mn-cs"/>
              </a:rPr>
              <a:t>Major releases every year, LTS for even numbered releases</a:t>
            </a:r>
          </a:p>
          <a:p>
            <a:pPr marL="336145" marR="0" lvl="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2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mn-cs"/>
              </a:rPr>
              <a:t>Predictable schedule, minor releases if needed</a:t>
            </a:r>
          </a:p>
        </p:txBody>
      </p:sp>
      <p:grpSp>
        <p:nvGrpSpPr>
          <p:cNvPr id="40" name="Group 39">
            <a:extLst>
              <a:ext uri="{FF2B5EF4-FFF2-40B4-BE49-F238E27FC236}">
                <a16:creationId xmlns:a16="http://schemas.microsoft.com/office/drawing/2014/main" id="{7AF16DE5-A3D8-4BB6-9DFA-D74D95F095E1}"/>
              </a:ext>
            </a:extLst>
          </p:cNvPr>
          <p:cNvGrpSpPr/>
          <p:nvPr/>
        </p:nvGrpSpPr>
        <p:grpSpPr>
          <a:xfrm>
            <a:off x="3940843" y="1496937"/>
            <a:ext cx="682676" cy="682676"/>
            <a:chOff x="4630521" y="6103352"/>
            <a:chExt cx="682676" cy="682676"/>
          </a:xfrm>
        </p:grpSpPr>
        <p:sp>
          <p:nvSpPr>
            <p:cNvPr id="43" name="Oval 42">
              <a:extLst>
                <a:ext uri="{FF2B5EF4-FFF2-40B4-BE49-F238E27FC236}">
                  <a16:creationId xmlns:a16="http://schemas.microsoft.com/office/drawing/2014/main" id="{AC1415B7-A14E-4396-AB67-232757EBB483}"/>
                </a:ext>
              </a:extLst>
            </p:cNvPr>
            <p:cNvSpPr/>
            <p:nvPr/>
          </p:nvSpPr>
          <p:spPr bwMode="auto">
            <a:xfrm>
              <a:off x="4659782" y="6254973"/>
              <a:ext cx="480582" cy="487165"/>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6" name="Picture 45">
              <a:extLst>
                <a:ext uri="{FF2B5EF4-FFF2-40B4-BE49-F238E27FC236}">
                  <a16:creationId xmlns:a16="http://schemas.microsoft.com/office/drawing/2014/main" id="{B44D5767-0063-41EE-9463-8E8E484EB622}"/>
                </a:ext>
              </a:extLst>
            </p:cNvPr>
            <p:cNvPicPr>
              <a:picLocks noChangeAspect="1"/>
            </p:cNvPicPr>
            <p:nvPr/>
          </p:nvPicPr>
          <p:blipFill>
            <a:blip r:embed="rId3"/>
            <a:stretch>
              <a:fillRect/>
            </a:stretch>
          </p:blipFill>
          <p:spPr>
            <a:xfrm>
              <a:off x="4630521" y="6103352"/>
              <a:ext cx="682676" cy="682676"/>
            </a:xfrm>
            <a:prstGeom prst="rect">
              <a:avLst/>
            </a:prstGeom>
          </p:spPr>
        </p:pic>
      </p:grpSp>
      <p:sp>
        <p:nvSpPr>
          <p:cNvPr id="49" name="TextBox 48">
            <a:extLst>
              <a:ext uri="{FF2B5EF4-FFF2-40B4-BE49-F238E27FC236}">
                <a16:creationId xmlns:a16="http://schemas.microsoft.com/office/drawing/2014/main" id="{912D5B4F-EFCA-448D-BC49-372721B5BB5D}"/>
              </a:ext>
            </a:extLst>
          </p:cNvPr>
          <p:cNvSpPr txBox="1"/>
          <p:nvPr/>
        </p:nvSpPr>
        <p:spPr>
          <a:xfrm>
            <a:off x="3388693" y="2051217"/>
            <a:ext cx="1682827" cy="1031203"/>
          </a:xfrm>
          <a:prstGeom prst="rect">
            <a:avLst/>
          </a:prstGeom>
          <a:noFill/>
        </p:spPr>
        <p:txBody>
          <a:bodyPr wrap="square" lIns="179161" tIns="143331" rIns="89606" bIns="143331" rtlCol="0" anchor="t">
            <a:spAutoFit/>
          </a:bodyPr>
          <a:lstStyle/>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1" i="0" u="none" strike="noStrike" kern="1200" cap="none" spc="0" normalizeH="0" baseline="0" noProof="0">
                <a:ln>
                  <a:noFill/>
                </a:ln>
                <a:solidFill>
                  <a:srgbClr val="7030A0"/>
                </a:solidFill>
                <a:effectLst/>
                <a:uLnTx/>
                <a:uFillTx/>
                <a:latin typeface="Segoe UI" panose="020B0502040204020203" pitchFamily="34" charset="0"/>
                <a:ea typeface="+mn-ea"/>
                <a:cs typeface="Segoe UI" panose="020B0502040204020203" pitchFamily="34" charset="0"/>
              </a:rPr>
              <a:t>May 2020</a:t>
            </a:r>
          </a:p>
          <a:p>
            <a:pPr marL="0" marR="0" lvl="0" indent="0" algn="ctr" defTabSz="913950" rtl="0" eaLnBrk="1" fontAlgn="auto" latinLnBrk="0" hangingPunct="1">
              <a:lnSpc>
                <a:spcPct val="90000"/>
              </a:lnSpc>
              <a:spcBef>
                <a:spcPts val="0"/>
              </a:spcBef>
              <a:spcAft>
                <a:spcPts val="575"/>
              </a:spcAft>
              <a:buClrTx/>
              <a:buSzTx/>
              <a:buFontTx/>
              <a:buNone/>
              <a:tabLst/>
              <a:defRPr/>
            </a:pPr>
            <a:r>
              <a:rPr lang="en-US" sz="1600" b="1" i="1" err="1">
                <a:solidFill>
                  <a:srgbClr val="7030A0"/>
                </a:solidFill>
                <a:latin typeface="Segoe UI" panose="020B0502040204020203" pitchFamily="34" charset="0"/>
                <a:cs typeface="Segoe UI" panose="020B0502040204020203" pitchFamily="34" charset="0"/>
              </a:rPr>
              <a:t>Blazor</a:t>
            </a:r>
            <a:r>
              <a:rPr lang="en-US" sz="1600" b="1" i="1">
                <a:solidFill>
                  <a:srgbClr val="7030A0"/>
                </a:solidFill>
                <a:latin typeface="Segoe UI" panose="020B0502040204020203" pitchFamily="34" charset="0"/>
                <a:cs typeface="Segoe UI" panose="020B0502040204020203" pitchFamily="34" charset="0"/>
              </a:rPr>
              <a:t> </a:t>
            </a:r>
            <a:r>
              <a:rPr lang="en-US" sz="1600" b="1" i="1" err="1">
                <a:solidFill>
                  <a:srgbClr val="7030A0"/>
                </a:solidFill>
                <a:latin typeface="Segoe UI" panose="020B0502040204020203" pitchFamily="34" charset="0"/>
                <a:cs typeface="Segoe UI" panose="020B0502040204020203" pitchFamily="34" charset="0"/>
              </a:rPr>
              <a:t>WebAssembly</a:t>
            </a:r>
            <a:endParaRPr kumimoji="0" lang="en-US" sz="1600" b="1" i="1" u="none" strike="noStrike" kern="1200" cap="none" spc="0" normalizeH="0" baseline="0" noProof="0">
              <a:ln>
                <a:noFill/>
              </a:ln>
              <a:solidFill>
                <a:srgbClr val="7030A0"/>
              </a:solidFill>
              <a:effectLst/>
              <a:uLnTx/>
              <a:uFillTx/>
              <a:latin typeface="Segoe UI" panose="020B0502040204020203" pitchFamily="34" charset="0"/>
              <a:cs typeface="Segoe UI" panose="020B0502040204020203" pitchFamily="34" charset="0"/>
            </a:endParaRPr>
          </a:p>
        </p:txBody>
      </p:sp>
      <p:pic>
        <p:nvPicPr>
          <p:cNvPr id="5" name="图片 4">
            <a:extLst>
              <a:ext uri="{FF2B5EF4-FFF2-40B4-BE49-F238E27FC236}">
                <a16:creationId xmlns:a16="http://schemas.microsoft.com/office/drawing/2014/main" id="{A11D5BD6-6427-483D-B241-E5A154E7C657}"/>
              </a:ext>
            </a:extLst>
          </p:cNvPr>
          <p:cNvPicPr>
            <a:picLocks noChangeAspect="1"/>
          </p:cNvPicPr>
          <p:nvPr/>
        </p:nvPicPr>
        <p:blipFill>
          <a:blip r:embed="rId4"/>
          <a:stretch>
            <a:fillRect/>
          </a:stretch>
        </p:blipFill>
        <p:spPr>
          <a:xfrm>
            <a:off x="4868398" y="1496937"/>
            <a:ext cx="682811" cy="682811"/>
          </a:xfrm>
          <a:prstGeom prst="rect">
            <a:avLst/>
          </a:prstGeom>
        </p:spPr>
      </p:pic>
    </p:spTree>
    <p:extLst>
      <p:ext uri="{BB962C8B-B14F-4D97-AF65-F5344CB8AC3E}">
        <p14:creationId xmlns:p14="http://schemas.microsoft.com/office/powerpoint/2010/main" val="24124328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42"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animEffect transition="in" filter="fade">
                                      <p:cBhvr>
                                        <p:cTn id="9" dur="500"/>
                                        <p:tgtEl>
                                          <p:spTgt spid="13"/>
                                        </p:tgtEl>
                                      </p:cBhvr>
                                    </p:animEffect>
                                    <p:anim calcmode="lin" valueType="num">
                                      <p:cBhvr>
                                        <p:cTn id="10" dur="500" fill="hold"/>
                                        <p:tgtEl>
                                          <p:spTgt spid="13"/>
                                        </p:tgtEl>
                                        <p:attrNameLst>
                                          <p:attrName>ppt_x</p:attrName>
                                        </p:attrNameLst>
                                      </p:cBhvr>
                                      <p:tavLst>
                                        <p:tav tm="0">
                                          <p:val>
                                            <p:strVal val="#ppt_x"/>
                                          </p:val>
                                        </p:tav>
                                        <p:tav tm="100000">
                                          <p:val>
                                            <p:strVal val="#ppt_x"/>
                                          </p:val>
                                        </p:tav>
                                      </p:tavLst>
                                    </p:anim>
                                    <p:anim calcmode="lin" valueType="num">
                                      <p:cBhvr>
                                        <p:cTn id="11" dur="500" fill="hold"/>
                                        <p:tgtEl>
                                          <p:spTgt spid="13"/>
                                        </p:tgtEl>
                                        <p:attrNameLst>
                                          <p:attrName>ppt_y</p:attrName>
                                        </p:attrNameLst>
                                      </p:cBhvr>
                                      <p:tavLst>
                                        <p:tav tm="0">
                                          <p:val>
                                            <p:strVal val="#ppt_y+.1"/>
                                          </p:val>
                                        </p:tav>
                                        <p:tav tm="100000">
                                          <p:val>
                                            <p:strVal val="#ppt_y"/>
                                          </p:val>
                                        </p:tav>
                                      </p:tavLst>
                                    </p:anim>
                                  </p:childTnLst>
                                </p:cTn>
                              </p:par>
                              <p:par>
                                <p:cTn id="12" presetID="22" presetClass="entr" presetSubtype="1" fill="hold" nodeType="withEffect">
                                  <p:stCondLst>
                                    <p:cond delay="0"/>
                                  </p:stCondLst>
                                  <p:childTnLst>
                                    <p:set>
                                      <p:cBhvr>
                                        <p:cTn id="13" dur="1" fill="hold">
                                          <p:stCondLst>
                                            <p:cond delay="0"/>
                                          </p:stCondLst>
                                        </p:cTn>
                                        <p:tgtEl>
                                          <p:spTgt spid="14"/>
                                        </p:tgtEl>
                                        <p:attrNameLst>
                                          <p:attrName>style.visibility</p:attrName>
                                        </p:attrNameLst>
                                      </p:cBhvr>
                                      <p:to>
                                        <p:strVal val="visible"/>
                                      </p:to>
                                    </p:set>
                                    <p:animEffect transition="in" filter="wipe(up)">
                                      <p:cBhvr>
                                        <p:cTn id="14" dur="500"/>
                                        <p:tgtEl>
                                          <p:spTgt spid="14"/>
                                        </p:tgtEl>
                                      </p:cBhvr>
                                    </p:animEffect>
                                  </p:childTnLst>
                                </p:cTn>
                              </p:par>
                            </p:childTnLst>
                          </p:cTn>
                        </p:par>
                        <p:par>
                          <p:cTn id="15" fill="hold">
                            <p:stCondLst>
                              <p:cond delay="500"/>
                            </p:stCondLst>
                            <p:childTnLst>
                              <p:par>
                                <p:cTn id="16" presetID="1" presetClass="entr" presetSubtype="0" fill="hold" nodeType="afterEffect">
                                  <p:stCondLst>
                                    <p:cond delay="0"/>
                                  </p:stCondLst>
                                  <p:childTnLst>
                                    <p:set>
                                      <p:cBhvr>
                                        <p:cTn id="17" dur="1" fill="hold">
                                          <p:stCondLst>
                                            <p:cond delay="0"/>
                                          </p:stCondLst>
                                        </p:cTn>
                                        <p:tgtEl>
                                          <p:spTgt spid="7"/>
                                        </p:tgtEl>
                                        <p:attrNameLst>
                                          <p:attrName>style.visibility</p:attrName>
                                        </p:attrNameLst>
                                      </p:cBhvr>
                                      <p:to>
                                        <p:strVal val="visible"/>
                                      </p:to>
                                    </p:set>
                                  </p:childTnLst>
                                </p:cTn>
                              </p:par>
                              <p:par>
                                <p:cTn id="18" presetID="42" presetClass="entr" presetSubtype="0" fill="hold" grpId="0" nodeType="with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fade">
                                      <p:cBhvr>
                                        <p:cTn id="20" dur="500"/>
                                        <p:tgtEl>
                                          <p:spTgt spid="15"/>
                                        </p:tgtEl>
                                      </p:cBhvr>
                                    </p:animEffect>
                                    <p:anim calcmode="lin" valueType="num">
                                      <p:cBhvr>
                                        <p:cTn id="21" dur="500" fill="hold"/>
                                        <p:tgtEl>
                                          <p:spTgt spid="15"/>
                                        </p:tgtEl>
                                        <p:attrNameLst>
                                          <p:attrName>ppt_x</p:attrName>
                                        </p:attrNameLst>
                                      </p:cBhvr>
                                      <p:tavLst>
                                        <p:tav tm="0">
                                          <p:val>
                                            <p:strVal val="#ppt_x"/>
                                          </p:val>
                                        </p:tav>
                                        <p:tav tm="100000">
                                          <p:val>
                                            <p:strVal val="#ppt_x"/>
                                          </p:val>
                                        </p:tav>
                                      </p:tavLst>
                                    </p:anim>
                                    <p:anim calcmode="lin" valueType="num">
                                      <p:cBhvr>
                                        <p:cTn id="22" dur="500" fill="hold"/>
                                        <p:tgtEl>
                                          <p:spTgt spid="15"/>
                                        </p:tgtEl>
                                        <p:attrNameLst>
                                          <p:attrName>ppt_y</p:attrName>
                                        </p:attrNameLst>
                                      </p:cBhvr>
                                      <p:tavLst>
                                        <p:tav tm="0">
                                          <p:val>
                                            <p:strVal val="#ppt_y+.1"/>
                                          </p:val>
                                        </p:tav>
                                        <p:tav tm="100000">
                                          <p:val>
                                            <p:strVal val="#ppt_y"/>
                                          </p:val>
                                        </p:tav>
                                      </p:tavLst>
                                    </p:anim>
                                  </p:childTnLst>
                                </p:cTn>
                              </p:par>
                              <p:par>
                                <p:cTn id="23" presetID="22" presetClass="entr" presetSubtype="1" fill="hold"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wipe(up)">
                                      <p:cBhvr>
                                        <p:cTn id="25" dur="500"/>
                                        <p:tgtEl>
                                          <p:spTgt spid="16"/>
                                        </p:tgtEl>
                                      </p:cBhvr>
                                    </p:animEffect>
                                  </p:childTnLst>
                                </p:cTn>
                              </p:par>
                            </p:childTnLst>
                          </p:cTn>
                        </p:par>
                        <p:par>
                          <p:cTn id="26" fill="hold">
                            <p:stCondLst>
                              <p:cond delay="1000"/>
                            </p:stCondLst>
                            <p:childTnLst>
                              <p:par>
                                <p:cTn id="27" presetID="1" presetClass="entr" presetSubtype="0" fill="hold" nodeType="afterEffect">
                                  <p:stCondLst>
                                    <p:cond delay="0"/>
                                  </p:stCondLst>
                                  <p:childTnLst>
                                    <p:set>
                                      <p:cBhvr>
                                        <p:cTn id="28" dur="1" fill="hold">
                                          <p:stCondLst>
                                            <p:cond delay="0"/>
                                          </p:stCondLst>
                                        </p:cTn>
                                        <p:tgtEl>
                                          <p:spTgt spid="9"/>
                                        </p:tgtEl>
                                        <p:attrNameLst>
                                          <p:attrName>style.visibility</p:attrName>
                                        </p:attrNameLst>
                                      </p:cBhvr>
                                      <p:to>
                                        <p:strVal val="visible"/>
                                      </p:to>
                                    </p:set>
                                  </p:childTnLst>
                                </p:cTn>
                              </p:par>
                              <p:par>
                                <p:cTn id="29" presetID="42" presetClass="entr" presetSubtype="0" fill="hold" grpId="0" nodeType="withEffect">
                                  <p:stCondLst>
                                    <p:cond delay="0"/>
                                  </p:stCondLst>
                                  <p:childTnLst>
                                    <p:set>
                                      <p:cBhvr>
                                        <p:cTn id="30" dur="1" fill="hold">
                                          <p:stCondLst>
                                            <p:cond delay="0"/>
                                          </p:stCondLst>
                                        </p:cTn>
                                        <p:tgtEl>
                                          <p:spTgt spid="30"/>
                                        </p:tgtEl>
                                        <p:attrNameLst>
                                          <p:attrName>style.visibility</p:attrName>
                                        </p:attrNameLst>
                                      </p:cBhvr>
                                      <p:to>
                                        <p:strVal val="visible"/>
                                      </p:to>
                                    </p:set>
                                    <p:animEffect transition="in" filter="fade">
                                      <p:cBhvr>
                                        <p:cTn id="31" dur="500"/>
                                        <p:tgtEl>
                                          <p:spTgt spid="30"/>
                                        </p:tgtEl>
                                      </p:cBhvr>
                                    </p:animEffect>
                                    <p:anim calcmode="lin" valueType="num">
                                      <p:cBhvr>
                                        <p:cTn id="32" dur="500" fill="hold"/>
                                        <p:tgtEl>
                                          <p:spTgt spid="30"/>
                                        </p:tgtEl>
                                        <p:attrNameLst>
                                          <p:attrName>ppt_x</p:attrName>
                                        </p:attrNameLst>
                                      </p:cBhvr>
                                      <p:tavLst>
                                        <p:tav tm="0">
                                          <p:val>
                                            <p:strVal val="#ppt_x"/>
                                          </p:val>
                                        </p:tav>
                                        <p:tav tm="100000">
                                          <p:val>
                                            <p:strVal val="#ppt_x"/>
                                          </p:val>
                                        </p:tav>
                                      </p:tavLst>
                                    </p:anim>
                                    <p:anim calcmode="lin" valueType="num">
                                      <p:cBhvr>
                                        <p:cTn id="33" dur="500" fill="hold"/>
                                        <p:tgtEl>
                                          <p:spTgt spid="30"/>
                                        </p:tgtEl>
                                        <p:attrNameLst>
                                          <p:attrName>ppt_y</p:attrName>
                                        </p:attrNameLst>
                                      </p:cBhvr>
                                      <p:tavLst>
                                        <p:tav tm="0">
                                          <p:val>
                                            <p:strVal val="#ppt_y+.1"/>
                                          </p:val>
                                        </p:tav>
                                        <p:tav tm="100000">
                                          <p:val>
                                            <p:strVal val="#ppt_y"/>
                                          </p:val>
                                        </p:tav>
                                      </p:tavLst>
                                    </p:anim>
                                  </p:childTnLst>
                                </p:cTn>
                              </p:par>
                              <p:par>
                                <p:cTn id="34" presetID="22" presetClass="entr" presetSubtype="1" fill="hold" nodeType="withEffect">
                                  <p:stCondLst>
                                    <p:cond delay="0"/>
                                  </p:stCondLst>
                                  <p:childTnLst>
                                    <p:set>
                                      <p:cBhvr>
                                        <p:cTn id="35" dur="1" fill="hold">
                                          <p:stCondLst>
                                            <p:cond delay="0"/>
                                          </p:stCondLst>
                                        </p:cTn>
                                        <p:tgtEl>
                                          <p:spTgt spid="31"/>
                                        </p:tgtEl>
                                        <p:attrNameLst>
                                          <p:attrName>style.visibility</p:attrName>
                                        </p:attrNameLst>
                                      </p:cBhvr>
                                      <p:to>
                                        <p:strVal val="visible"/>
                                      </p:to>
                                    </p:set>
                                    <p:animEffect transition="in" filter="wipe(up)">
                                      <p:cBhvr>
                                        <p:cTn id="36" dur="500"/>
                                        <p:tgtEl>
                                          <p:spTgt spid="31"/>
                                        </p:tgtEl>
                                      </p:cBhvr>
                                    </p:animEffect>
                                  </p:childTnLst>
                                </p:cTn>
                              </p:par>
                            </p:childTnLst>
                          </p:cTn>
                        </p:par>
                        <p:par>
                          <p:cTn id="37" fill="hold">
                            <p:stCondLst>
                              <p:cond delay="1500"/>
                            </p:stCondLst>
                            <p:childTnLst>
                              <p:par>
                                <p:cTn id="38" presetID="1" presetClass="entr" presetSubtype="0" fill="hold" nodeType="afterEffect">
                                  <p:stCondLst>
                                    <p:cond delay="0"/>
                                  </p:stCondLst>
                                  <p:childTnLst>
                                    <p:set>
                                      <p:cBhvr>
                                        <p:cTn id="39" dur="1" fill="hold">
                                          <p:stCondLst>
                                            <p:cond delay="0"/>
                                          </p:stCondLst>
                                        </p:cTn>
                                        <p:tgtEl>
                                          <p:spTgt spid="8"/>
                                        </p:tgtEl>
                                        <p:attrNameLst>
                                          <p:attrName>style.visibility</p:attrName>
                                        </p:attrNameLst>
                                      </p:cBhvr>
                                      <p:to>
                                        <p:strVal val="visible"/>
                                      </p:to>
                                    </p:set>
                                  </p:childTnLst>
                                </p:cTn>
                              </p:par>
                              <p:par>
                                <p:cTn id="40" presetID="42" presetClass="entr" presetSubtype="0" fill="hold" grpId="0" nodeType="withEffect">
                                  <p:stCondLst>
                                    <p:cond delay="0"/>
                                  </p:stCondLst>
                                  <p:childTnLst>
                                    <p:set>
                                      <p:cBhvr>
                                        <p:cTn id="41" dur="1" fill="hold">
                                          <p:stCondLst>
                                            <p:cond delay="0"/>
                                          </p:stCondLst>
                                        </p:cTn>
                                        <p:tgtEl>
                                          <p:spTgt spid="37"/>
                                        </p:tgtEl>
                                        <p:attrNameLst>
                                          <p:attrName>style.visibility</p:attrName>
                                        </p:attrNameLst>
                                      </p:cBhvr>
                                      <p:to>
                                        <p:strVal val="visible"/>
                                      </p:to>
                                    </p:set>
                                    <p:animEffect transition="in" filter="fade">
                                      <p:cBhvr>
                                        <p:cTn id="42" dur="500"/>
                                        <p:tgtEl>
                                          <p:spTgt spid="37"/>
                                        </p:tgtEl>
                                      </p:cBhvr>
                                    </p:animEffect>
                                    <p:anim calcmode="lin" valueType="num">
                                      <p:cBhvr>
                                        <p:cTn id="43" dur="500" fill="hold"/>
                                        <p:tgtEl>
                                          <p:spTgt spid="37"/>
                                        </p:tgtEl>
                                        <p:attrNameLst>
                                          <p:attrName>ppt_x</p:attrName>
                                        </p:attrNameLst>
                                      </p:cBhvr>
                                      <p:tavLst>
                                        <p:tav tm="0">
                                          <p:val>
                                            <p:strVal val="#ppt_x"/>
                                          </p:val>
                                        </p:tav>
                                        <p:tav tm="100000">
                                          <p:val>
                                            <p:strVal val="#ppt_x"/>
                                          </p:val>
                                        </p:tav>
                                      </p:tavLst>
                                    </p:anim>
                                    <p:anim calcmode="lin" valueType="num">
                                      <p:cBhvr>
                                        <p:cTn id="44" dur="500" fill="hold"/>
                                        <p:tgtEl>
                                          <p:spTgt spid="37"/>
                                        </p:tgtEl>
                                        <p:attrNameLst>
                                          <p:attrName>ppt_y</p:attrName>
                                        </p:attrNameLst>
                                      </p:cBhvr>
                                      <p:tavLst>
                                        <p:tav tm="0">
                                          <p:val>
                                            <p:strVal val="#ppt_y+.1"/>
                                          </p:val>
                                        </p:tav>
                                        <p:tav tm="100000">
                                          <p:val>
                                            <p:strVal val="#ppt_y"/>
                                          </p:val>
                                        </p:tav>
                                      </p:tavLst>
                                    </p:anim>
                                  </p:childTnLst>
                                </p:cTn>
                              </p:par>
                              <p:par>
                                <p:cTn id="45" presetID="22" presetClass="entr" presetSubtype="1" fill="hold" nodeType="withEffect">
                                  <p:stCondLst>
                                    <p:cond delay="0"/>
                                  </p:stCondLst>
                                  <p:childTnLst>
                                    <p:set>
                                      <p:cBhvr>
                                        <p:cTn id="46" dur="1" fill="hold">
                                          <p:stCondLst>
                                            <p:cond delay="0"/>
                                          </p:stCondLst>
                                        </p:cTn>
                                        <p:tgtEl>
                                          <p:spTgt spid="38"/>
                                        </p:tgtEl>
                                        <p:attrNameLst>
                                          <p:attrName>style.visibility</p:attrName>
                                        </p:attrNameLst>
                                      </p:cBhvr>
                                      <p:to>
                                        <p:strVal val="visible"/>
                                      </p:to>
                                    </p:set>
                                    <p:animEffect transition="in" filter="wipe(up)">
                                      <p:cBhvr>
                                        <p:cTn id="47" dur="500"/>
                                        <p:tgtEl>
                                          <p:spTgt spid="38"/>
                                        </p:tgtEl>
                                      </p:cBhvr>
                                    </p:animEffect>
                                  </p:childTnLst>
                                </p:cTn>
                              </p:par>
                            </p:childTnLst>
                          </p:cTn>
                        </p:par>
                        <p:par>
                          <p:cTn id="48" fill="hold">
                            <p:stCondLst>
                              <p:cond delay="2000"/>
                            </p:stCondLst>
                            <p:childTnLst>
                              <p:par>
                                <p:cTn id="49" presetID="1" presetClass="entr" presetSubtype="0" fill="hold" nodeType="afterEffect">
                                  <p:stCondLst>
                                    <p:cond delay="0"/>
                                  </p:stCondLst>
                                  <p:childTnLst>
                                    <p:set>
                                      <p:cBhvr>
                                        <p:cTn id="50" dur="1" fill="hold">
                                          <p:stCondLst>
                                            <p:cond delay="0"/>
                                          </p:stCondLst>
                                        </p:cTn>
                                        <p:tgtEl>
                                          <p:spTgt spid="10"/>
                                        </p:tgtEl>
                                        <p:attrNameLst>
                                          <p:attrName>style.visibility</p:attrName>
                                        </p:attrNameLst>
                                      </p:cBhvr>
                                      <p:to>
                                        <p:strVal val="visible"/>
                                      </p:to>
                                    </p:set>
                                  </p:childTnLst>
                                </p:cTn>
                              </p:par>
                              <p:par>
                                <p:cTn id="51" presetID="42" presetClass="entr" presetSubtype="0" fill="hold" grpId="0" nodeType="withEffect">
                                  <p:stCondLst>
                                    <p:cond delay="0"/>
                                  </p:stCondLst>
                                  <p:childTnLst>
                                    <p:set>
                                      <p:cBhvr>
                                        <p:cTn id="52" dur="1" fill="hold">
                                          <p:stCondLst>
                                            <p:cond delay="0"/>
                                          </p:stCondLst>
                                        </p:cTn>
                                        <p:tgtEl>
                                          <p:spTgt spid="41"/>
                                        </p:tgtEl>
                                        <p:attrNameLst>
                                          <p:attrName>style.visibility</p:attrName>
                                        </p:attrNameLst>
                                      </p:cBhvr>
                                      <p:to>
                                        <p:strVal val="visible"/>
                                      </p:to>
                                    </p:set>
                                    <p:animEffect transition="in" filter="fade">
                                      <p:cBhvr>
                                        <p:cTn id="53" dur="500"/>
                                        <p:tgtEl>
                                          <p:spTgt spid="41"/>
                                        </p:tgtEl>
                                      </p:cBhvr>
                                    </p:animEffect>
                                    <p:anim calcmode="lin" valueType="num">
                                      <p:cBhvr>
                                        <p:cTn id="54" dur="500" fill="hold"/>
                                        <p:tgtEl>
                                          <p:spTgt spid="41"/>
                                        </p:tgtEl>
                                        <p:attrNameLst>
                                          <p:attrName>ppt_x</p:attrName>
                                        </p:attrNameLst>
                                      </p:cBhvr>
                                      <p:tavLst>
                                        <p:tav tm="0">
                                          <p:val>
                                            <p:strVal val="#ppt_x"/>
                                          </p:val>
                                        </p:tav>
                                        <p:tav tm="100000">
                                          <p:val>
                                            <p:strVal val="#ppt_x"/>
                                          </p:val>
                                        </p:tav>
                                      </p:tavLst>
                                    </p:anim>
                                    <p:anim calcmode="lin" valueType="num">
                                      <p:cBhvr>
                                        <p:cTn id="55" dur="500" fill="hold"/>
                                        <p:tgtEl>
                                          <p:spTgt spid="41"/>
                                        </p:tgtEl>
                                        <p:attrNameLst>
                                          <p:attrName>ppt_y</p:attrName>
                                        </p:attrNameLst>
                                      </p:cBhvr>
                                      <p:tavLst>
                                        <p:tav tm="0">
                                          <p:val>
                                            <p:strVal val="#ppt_y+.1"/>
                                          </p:val>
                                        </p:tav>
                                        <p:tav tm="100000">
                                          <p:val>
                                            <p:strVal val="#ppt_y"/>
                                          </p:val>
                                        </p:tav>
                                      </p:tavLst>
                                    </p:anim>
                                  </p:childTnLst>
                                </p:cTn>
                              </p:par>
                              <p:par>
                                <p:cTn id="56" presetID="22" presetClass="entr" presetSubtype="1" fill="hold" nodeType="withEffect">
                                  <p:stCondLst>
                                    <p:cond delay="0"/>
                                  </p:stCondLst>
                                  <p:childTnLst>
                                    <p:set>
                                      <p:cBhvr>
                                        <p:cTn id="57" dur="1" fill="hold">
                                          <p:stCondLst>
                                            <p:cond delay="0"/>
                                          </p:stCondLst>
                                        </p:cTn>
                                        <p:tgtEl>
                                          <p:spTgt spid="42"/>
                                        </p:tgtEl>
                                        <p:attrNameLst>
                                          <p:attrName>style.visibility</p:attrName>
                                        </p:attrNameLst>
                                      </p:cBhvr>
                                      <p:to>
                                        <p:strVal val="visible"/>
                                      </p:to>
                                    </p:set>
                                    <p:animEffect transition="in" filter="wipe(up)">
                                      <p:cBhvr>
                                        <p:cTn id="58" dur="500"/>
                                        <p:tgtEl>
                                          <p:spTgt spid="42"/>
                                        </p:tgtEl>
                                      </p:cBhvr>
                                    </p:animEffect>
                                  </p:childTnLst>
                                </p:cTn>
                              </p:par>
                            </p:childTnLst>
                          </p:cTn>
                        </p:par>
                        <p:par>
                          <p:cTn id="59" fill="hold">
                            <p:stCondLst>
                              <p:cond delay="2500"/>
                            </p:stCondLst>
                            <p:childTnLst>
                              <p:par>
                                <p:cTn id="60" presetID="1" presetClass="entr" presetSubtype="0" fill="hold" nodeType="afterEffect">
                                  <p:stCondLst>
                                    <p:cond delay="0"/>
                                  </p:stCondLst>
                                  <p:childTnLst>
                                    <p:set>
                                      <p:cBhvr>
                                        <p:cTn id="61" dur="1" fill="hold">
                                          <p:stCondLst>
                                            <p:cond delay="0"/>
                                          </p:stCondLst>
                                        </p:cTn>
                                        <p:tgtEl>
                                          <p:spTgt spid="28"/>
                                        </p:tgtEl>
                                        <p:attrNameLst>
                                          <p:attrName>style.visibility</p:attrName>
                                        </p:attrNameLst>
                                      </p:cBhvr>
                                      <p:to>
                                        <p:strVal val="visible"/>
                                      </p:to>
                                    </p:set>
                                  </p:childTnLst>
                                </p:cTn>
                              </p:par>
                              <p:par>
                                <p:cTn id="62" presetID="42" presetClass="entr" presetSubtype="0" fill="hold" grpId="0" nodeType="withEffect">
                                  <p:stCondLst>
                                    <p:cond delay="0"/>
                                  </p:stCondLst>
                                  <p:childTnLst>
                                    <p:set>
                                      <p:cBhvr>
                                        <p:cTn id="63" dur="1" fill="hold">
                                          <p:stCondLst>
                                            <p:cond delay="0"/>
                                          </p:stCondLst>
                                        </p:cTn>
                                        <p:tgtEl>
                                          <p:spTgt spid="44"/>
                                        </p:tgtEl>
                                        <p:attrNameLst>
                                          <p:attrName>style.visibility</p:attrName>
                                        </p:attrNameLst>
                                      </p:cBhvr>
                                      <p:to>
                                        <p:strVal val="visible"/>
                                      </p:to>
                                    </p:set>
                                    <p:animEffect transition="in" filter="fade">
                                      <p:cBhvr>
                                        <p:cTn id="64" dur="500"/>
                                        <p:tgtEl>
                                          <p:spTgt spid="44"/>
                                        </p:tgtEl>
                                      </p:cBhvr>
                                    </p:animEffect>
                                    <p:anim calcmode="lin" valueType="num">
                                      <p:cBhvr>
                                        <p:cTn id="65" dur="500" fill="hold"/>
                                        <p:tgtEl>
                                          <p:spTgt spid="44"/>
                                        </p:tgtEl>
                                        <p:attrNameLst>
                                          <p:attrName>ppt_x</p:attrName>
                                        </p:attrNameLst>
                                      </p:cBhvr>
                                      <p:tavLst>
                                        <p:tav tm="0">
                                          <p:val>
                                            <p:strVal val="#ppt_x"/>
                                          </p:val>
                                        </p:tav>
                                        <p:tav tm="100000">
                                          <p:val>
                                            <p:strVal val="#ppt_x"/>
                                          </p:val>
                                        </p:tav>
                                      </p:tavLst>
                                    </p:anim>
                                    <p:anim calcmode="lin" valueType="num">
                                      <p:cBhvr>
                                        <p:cTn id="66" dur="500" fill="hold"/>
                                        <p:tgtEl>
                                          <p:spTgt spid="44"/>
                                        </p:tgtEl>
                                        <p:attrNameLst>
                                          <p:attrName>ppt_y</p:attrName>
                                        </p:attrNameLst>
                                      </p:cBhvr>
                                      <p:tavLst>
                                        <p:tav tm="0">
                                          <p:val>
                                            <p:strVal val="#ppt_y+.1"/>
                                          </p:val>
                                        </p:tav>
                                        <p:tav tm="100000">
                                          <p:val>
                                            <p:strVal val="#ppt_y"/>
                                          </p:val>
                                        </p:tav>
                                      </p:tavLst>
                                    </p:anim>
                                  </p:childTnLst>
                                </p:cTn>
                              </p:par>
                              <p:par>
                                <p:cTn id="67" presetID="22" presetClass="entr" presetSubtype="1" fill="hold" nodeType="withEffect">
                                  <p:stCondLst>
                                    <p:cond delay="0"/>
                                  </p:stCondLst>
                                  <p:childTnLst>
                                    <p:set>
                                      <p:cBhvr>
                                        <p:cTn id="68" dur="1" fill="hold">
                                          <p:stCondLst>
                                            <p:cond delay="0"/>
                                          </p:stCondLst>
                                        </p:cTn>
                                        <p:tgtEl>
                                          <p:spTgt spid="45"/>
                                        </p:tgtEl>
                                        <p:attrNameLst>
                                          <p:attrName>style.visibility</p:attrName>
                                        </p:attrNameLst>
                                      </p:cBhvr>
                                      <p:to>
                                        <p:strVal val="visible"/>
                                      </p:to>
                                    </p:set>
                                    <p:animEffect transition="in" filter="wipe(up)">
                                      <p:cBhvr>
                                        <p:cTn id="69" dur="500"/>
                                        <p:tgtEl>
                                          <p:spTgt spid="45"/>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27">
                                            <p:txEl>
                                              <p:pRg st="0" end="0"/>
                                            </p:txEl>
                                          </p:spTgt>
                                        </p:tgtEl>
                                        <p:attrNameLst>
                                          <p:attrName>style.visibility</p:attrName>
                                        </p:attrNameLst>
                                      </p:cBhvr>
                                      <p:to>
                                        <p:strVal val="visible"/>
                                      </p:to>
                                    </p:set>
                                    <p:animEffect transition="in" filter="fade">
                                      <p:cBhvr>
                                        <p:cTn id="72" dur="500"/>
                                        <p:tgtEl>
                                          <p:spTgt spid="27">
                                            <p:txEl>
                                              <p:pRg st="0" end="0"/>
                                            </p:txEl>
                                          </p:spTgt>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27">
                                            <p:txEl>
                                              <p:pRg st="1" end="1"/>
                                            </p:txEl>
                                          </p:spTgt>
                                        </p:tgtEl>
                                        <p:attrNameLst>
                                          <p:attrName>style.visibility</p:attrName>
                                        </p:attrNameLst>
                                      </p:cBhvr>
                                      <p:to>
                                        <p:strVal val="visible"/>
                                      </p:to>
                                    </p:set>
                                    <p:animEffect transition="in" filter="fade">
                                      <p:cBhvr>
                                        <p:cTn id="75" dur="500"/>
                                        <p:tgtEl>
                                          <p:spTgt spid="27">
                                            <p:txEl>
                                              <p:pRg st="1" end="1"/>
                                            </p:txEl>
                                          </p:spTgt>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27">
                                            <p:txEl>
                                              <p:pRg st="2" end="2"/>
                                            </p:txEl>
                                          </p:spTgt>
                                        </p:tgtEl>
                                        <p:attrNameLst>
                                          <p:attrName>style.visibility</p:attrName>
                                        </p:attrNameLst>
                                      </p:cBhvr>
                                      <p:to>
                                        <p:strVal val="visible"/>
                                      </p:to>
                                    </p:set>
                                    <p:animEffect transition="in" filter="fade">
                                      <p:cBhvr>
                                        <p:cTn id="78" dur="500"/>
                                        <p:tgtEl>
                                          <p:spTgt spid="27">
                                            <p:txEl>
                                              <p:pRg st="2" end="2"/>
                                            </p:txEl>
                                          </p:spTgt>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27">
                                            <p:txEl>
                                              <p:pRg st="3" end="3"/>
                                            </p:txEl>
                                          </p:spTgt>
                                        </p:tgtEl>
                                        <p:attrNameLst>
                                          <p:attrName>style.visibility</p:attrName>
                                        </p:attrNameLst>
                                      </p:cBhvr>
                                      <p:to>
                                        <p:strVal val="visible"/>
                                      </p:to>
                                    </p:set>
                                    <p:animEffect transition="in" filter="fade">
                                      <p:cBhvr>
                                        <p:cTn id="81" dur="500"/>
                                        <p:tgtEl>
                                          <p:spTgt spid="27">
                                            <p:txEl>
                                              <p:pRg st="3" end="3"/>
                                            </p:txEl>
                                          </p:spTgt>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27">
                                            <p:txEl>
                                              <p:pRg st="4" end="4"/>
                                            </p:txEl>
                                          </p:spTgt>
                                        </p:tgtEl>
                                        <p:attrNameLst>
                                          <p:attrName>style.visibility</p:attrName>
                                        </p:attrNameLst>
                                      </p:cBhvr>
                                      <p:to>
                                        <p:strVal val="visible"/>
                                      </p:to>
                                    </p:set>
                                    <p:animEffect transition="in" filter="fade">
                                      <p:cBhvr>
                                        <p:cTn id="84" dur="500"/>
                                        <p:tgtEl>
                                          <p:spTgt spid="27">
                                            <p:txEl>
                                              <p:pRg st="4" end="4"/>
                                            </p:txEl>
                                          </p:spTgt>
                                        </p:tgtEl>
                                      </p:cBhvr>
                                    </p:animEffect>
                                  </p:childTnLst>
                                </p:cTn>
                              </p:par>
                            </p:childTnLst>
                          </p:cTn>
                        </p:par>
                        <p:par>
                          <p:cTn id="85" fill="hold">
                            <p:stCondLst>
                              <p:cond delay="3000"/>
                            </p:stCondLst>
                            <p:childTnLst>
                              <p:par>
                                <p:cTn id="86" presetID="26" presetClass="entr" presetSubtype="0" fill="hold" nodeType="afterEffect">
                                  <p:stCondLst>
                                    <p:cond delay="0"/>
                                  </p:stCondLst>
                                  <p:childTnLst>
                                    <p:set>
                                      <p:cBhvr>
                                        <p:cTn id="87" dur="1" fill="hold">
                                          <p:stCondLst>
                                            <p:cond delay="0"/>
                                          </p:stCondLst>
                                        </p:cTn>
                                        <p:tgtEl>
                                          <p:spTgt spid="40"/>
                                        </p:tgtEl>
                                        <p:attrNameLst>
                                          <p:attrName>style.visibility</p:attrName>
                                        </p:attrNameLst>
                                      </p:cBhvr>
                                      <p:to>
                                        <p:strVal val="visible"/>
                                      </p:to>
                                    </p:set>
                                    <p:animEffect transition="in" filter="wipe(down)">
                                      <p:cBhvr>
                                        <p:cTn id="88" dur="290">
                                          <p:stCondLst>
                                            <p:cond delay="0"/>
                                          </p:stCondLst>
                                        </p:cTn>
                                        <p:tgtEl>
                                          <p:spTgt spid="40"/>
                                        </p:tgtEl>
                                      </p:cBhvr>
                                    </p:animEffect>
                                    <p:anim calcmode="lin" valueType="num">
                                      <p:cBhvr>
                                        <p:cTn id="89" dur="911" tmFilter="0,0; 0.14,0.36; 0.43,0.73; 0.71,0.91; 1.0,1.0">
                                          <p:stCondLst>
                                            <p:cond delay="0"/>
                                          </p:stCondLst>
                                        </p:cTn>
                                        <p:tgtEl>
                                          <p:spTgt spid="40"/>
                                        </p:tgtEl>
                                        <p:attrNameLst>
                                          <p:attrName>ppt_x</p:attrName>
                                        </p:attrNameLst>
                                      </p:cBhvr>
                                      <p:tavLst>
                                        <p:tav tm="0">
                                          <p:val>
                                            <p:strVal val="#ppt_x-0.25"/>
                                          </p:val>
                                        </p:tav>
                                        <p:tav tm="100000">
                                          <p:val>
                                            <p:strVal val="#ppt_x"/>
                                          </p:val>
                                        </p:tav>
                                      </p:tavLst>
                                    </p:anim>
                                    <p:anim calcmode="lin" valueType="num">
                                      <p:cBhvr>
                                        <p:cTn id="90" dur="332" tmFilter="0.0,0.0; 0.25,0.07; 0.50,0.2; 0.75,0.467; 1.0,1.0">
                                          <p:stCondLst>
                                            <p:cond delay="0"/>
                                          </p:stCondLst>
                                        </p:cTn>
                                        <p:tgtEl>
                                          <p:spTgt spid="40"/>
                                        </p:tgtEl>
                                        <p:attrNameLst>
                                          <p:attrName>ppt_y</p:attrName>
                                        </p:attrNameLst>
                                      </p:cBhvr>
                                      <p:tavLst>
                                        <p:tav tm="0" fmla="#ppt_y-sin(pi*$)/3">
                                          <p:val>
                                            <p:fltVal val="0.5"/>
                                          </p:val>
                                        </p:tav>
                                        <p:tav tm="100000">
                                          <p:val>
                                            <p:fltVal val="1"/>
                                          </p:val>
                                        </p:tav>
                                      </p:tavLst>
                                    </p:anim>
                                    <p:anim calcmode="lin" valueType="num">
                                      <p:cBhvr>
                                        <p:cTn id="91" dur="332" tmFilter="0, 0; 0.125,0.2665; 0.25,0.4; 0.375,0.465; 0.5,0.5;  0.625,0.535; 0.75,0.6; 0.875,0.7335; 1,1">
                                          <p:stCondLst>
                                            <p:cond delay="332"/>
                                          </p:stCondLst>
                                        </p:cTn>
                                        <p:tgtEl>
                                          <p:spTgt spid="40"/>
                                        </p:tgtEl>
                                        <p:attrNameLst>
                                          <p:attrName>ppt_y</p:attrName>
                                        </p:attrNameLst>
                                      </p:cBhvr>
                                      <p:tavLst>
                                        <p:tav tm="0" fmla="#ppt_y-sin(pi*$)/9">
                                          <p:val>
                                            <p:fltVal val="0"/>
                                          </p:val>
                                        </p:tav>
                                        <p:tav tm="100000">
                                          <p:val>
                                            <p:fltVal val="1"/>
                                          </p:val>
                                        </p:tav>
                                      </p:tavLst>
                                    </p:anim>
                                    <p:anim calcmode="lin" valueType="num">
                                      <p:cBhvr>
                                        <p:cTn id="92" dur="166" tmFilter="0, 0; 0.125,0.2665; 0.25,0.4; 0.375,0.465; 0.5,0.5;  0.625,0.535; 0.75,0.6; 0.875,0.7335; 1,1">
                                          <p:stCondLst>
                                            <p:cond delay="662"/>
                                          </p:stCondLst>
                                        </p:cTn>
                                        <p:tgtEl>
                                          <p:spTgt spid="40"/>
                                        </p:tgtEl>
                                        <p:attrNameLst>
                                          <p:attrName>ppt_y</p:attrName>
                                        </p:attrNameLst>
                                      </p:cBhvr>
                                      <p:tavLst>
                                        <p:tav tm="0" fmla="#ppt_y-sin(pi*$)/27">
                                          <p:val>
                                            <p:fltVal val="0"/>
                                          </p:val>
                                        </p:tav>
                                        <p:tav tm="100000">
                                          <p:val>
                                            <p:fltVal val="1"/>
                                          </p:val>
                                        </p:tav>
                                      </p:tavLst>
                                    </p:anim>
                                    <p:anim calcmode="lin" valueType="num">
                                      <p:cBhvr>
                                        <p:cTn id="93" dur="82" tmFilter="0, 0; 0.125,0.2665; 0.25,0.4; 0.375,0.465; 0.5,0.5;  0.625,0.535; 0.75,0.6; 0.875,0.7335; 1,1">
                                          <p:stCondLst>
                                            <p:cond delay="828"/>
                                          </p:stCondLst>
                                        </p:cTn>
                                        <p:tgtEl>
                                          <p:spTgt spid="40"/>
                                        </p:tgtEl>
                                        <p:attrNameLst>
                                          <p:attrName>ppt_y</p:attrName>
                                        </p:attrNameLst>
                                      </p:cBhvr>
                                      <p:tavLst>
                                        <p:tav tm="0" fmla="#ppt_y-sin(pi*$)/81">
                                          <p:val>
                                            <p:fltVal val="0"/>
                                          </p:val>
                                        </p:tav>
                                        <p:tav tm="100000">
                                          <p:val>
                                            <p:fltVal val="1"/>
                                          </p:val>
                                        </p:tav>
                                      </p:tavLst>
                                    </p:anim>
                                    <p:animScale>
                                      <p:cBhvr>
                                        <p:cTn id="94" dur="13">
                                          <p:stCondLst>
                                            <p:cond delay="325"/>
                                          </p:stCondLst>
                                        </p:cTn>
                                        <p:tgtEl>
                                          <p:spTgt spid="40"/>
                                        </p:tgtEl>
                                      </p:cBhvr>
                                      <p:to x="100000" y="60000"/>
                                    </p:animScale>
                                    <p:animScale>
                                      <p:cBhvr>
                                        <p:cTn id="95" dur="83" decel="50000">
                                          <p:stCondLst>
                                            <p:cond delay="338"/>
                                          </p:stCondLst>
                                        </p:cTn>
                                        <p:tgtEl>
                                          <p:spTgt spid="40"/>
                                        </p:tgtEl>
                                      </p:cBhvr>
                                      <p:to x="100000" y="100000"/>
                                    </p:animScale>
                                    <p:animScale>
                                      <p:cBhvr>
                                        <p:cTn id="96" dur="13">
                                          <p:stCondLst>
                                            <p:cond delay="656"/>
                                          </p:stCondLst>
                                        </p:cTn>
                                        <p:tgtEl>
                                          <p:spTgt spid="40"/>
                                        </p:tgtEl>
                                      </p:cBhvr>
                                      <p:to x="100000" y="80000"/>
                                    </p:animScale>
                                    <p:animScale>
                                      <p:cBhvr>
                                        <p:cTn id="97" dur="83" decel="50000">
                                          <p:stCondLst>
                                            <p:cond delay="669"/>
                                          </p:stCondLst>
                                        </p:cTn>
                                        <p:tgtEl>
                                          <p:spTgt spid="40"/>
                                        </p:tgtEl>
                                      </p:cBhvr>
                                      <p:to x="100000" y="100000"/>
                                    </p:animScale>
                                    <p:animScale>
                                      <p:cBhvr>
                                        <p:cTn id="98" dur="13">
                                          <p:stCondLst>
                                            <p:cond delay="821"/>
                                          </p:stCondLst>
                                        </p:cTn>
                                        <p:tgtEl>
                                          <p:spTgt spid="40"/>
                                        </p:tgtEl>
                                      </p:cBhvr>
                                      <p:to x="100000" y="90000"/>
                                    </p:animScale>
                                    <p:animScale>
                                      <p:cBhvr>
                                        <p:cTn id="99" dur="83" decel="50000">
                                          <p:stCondLst>
                                            <p:cond delay="834"/>
                                          </p:stCondLst>
                                        </p:cTn>
                                        <p:tgtEl>
                                          <p:spTgt spid="40"/>
                                        </p:tgtEl>
                                      </p:cBhvr>
                                      <p:to x="100000" y="100000"/>
                                    </p:animScale>
                                    <p:animScale>
                                      <p:cBhvr>
                                        <p:cTn id="100" dur="13">
                                          <p:stCondLst>
                                            <p:cond delay="904"/>
                                          </p:stCondLst>
                                        </p:cTn>
                                        <p:tgtEl>
                                          <p:spTgt spid="40"/>
                                        </p:tgtEl>
                                      </p:cBhvr>
                                      <p:to x="100000" y="95000"/>
                                    </p:animScale>
                                    <p:animScale>
                                      <p:cBhvr>
                                        <p:cTn id="101" dur="83" decel="50000">
                                          <p:stCondLst>
                                            <p:cond delay="917"/>
                                          </p:stCondLst>
                                        </p:cTn>
                                        <p:tgtEl>
                                          <p:spTgt spid="40"/>
                                        </p:tgtEl>
                                      </p:cBhvr>
                                      <p:to x="100000" y="100000"/>
                                    </p:animScale>
                                  </p:childTnLst>
                                </p:cTn>
                              </p:par>
                            </p:childTnLst>
                          </p:cTn>
                        </p:par>
                        <p:par>
                          <p:cTn id="102" fill="hold">
                            <p:stCondLst>
                              <p:cond delay="4000"/>
                            </p:stCondLst>
                            <p:childTnLst>
                              <p:par>
                                <p:cTn id="103" presetID="10" presetClass="entr" presetSubtype="0" fill="hold" grpId="0" nodeType="afterEffect">
                                  <p:stCondLst>
                                    <p:cond delay="0"/>
                                  </p:stCondLst>
                                  <p:childTnLst>
                                    <p:set>
                                      <p:cBhvr>
                                        <p:cTn id="104" dur="1" fill="hold">
                                          <p:stCondLst>
                                            <p:cond delay="0"/>
                                          </p:stCondLst>
                                        </p:cTn>
                                        <p:tgtEl>
                                          <p:spTgt spid="49"/>
                                        </p:tgtEl>
                                        <p:attrNameLst>
                                          <p:attrName>style.visibility</p:attrName>
                                        </p:attrNameLst>
                                      </p:cBhvr>
                                      <p:to>
                                        <p:strVal val="visible"/>
                                      </p:to>
                                    </p:set>
                                    <p:animEffect transition="in" filter="fade">
                                      <p:cBhvr>
                                        <p:cTn id="105"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P spid="30" grpId="0"/>
      <p:bldP spid="37" grpId="0"/>
      <p:bldP spid="41" grpId="0"/>
      <p:bldP spid="44" grpId="0"/>
      <p:bldP spid="27" grpId="0" uiExpand="1" build="p"/>
      <p:bldP spid="49"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DA82E896-778B-44C9-BCC2-EB9C1E81CBFA}"/>
              </a:ext>
            </a:extLst>
          </p:cNvPr>
          <p:cNvSpPr>
            <a:spLocks noGrp="1"/>
          </p:cNvSpPr>
          <p:nvPr>
            <p:ph type="body" sz="quarter" idx="10"/>
          </p:nvPr>
        </p:nvSpPr>
        <p:spPr>
          <a:xfrm>
            <a:off x="508315" y="2103277"/>
            <a:ext cx="11653523" cy="574375"/>
          </a:xfrm>
        </p:spPr>
        <p:txBody>
          <a:bodyPr/>
          <a:lstStyle/>
          <a:p>
            <a:r>
              <a:rPr lang="en-US" altLang="zh-CN" dirty="0">
                <a:hlinkClick r:id="rId2"/>
              </a:rPr>
              <a:t>https://docs.microsoft.com/zh-cn/learn/modules/build-blazor-webassembly-visual-studio-code/</a:t>
            </a:r>
            <a:r>
              <a:rPr lang="en-US" altLang="zh-CN" dirty="0"/>
              <a:t> </a:t>
            </a:r>
            <a:endParaRPr lang="zh-CN" altLang="en-US" dirty="0"/>
          </a:p>
        </p:txBody>
      </p:sp>
      <p:sp>
        <p:nvSpPr>
          <p:cNvPr id="3" name="标题 2">
            <a:extLst>
              <a:ext uri="{FF2B5EF4-FFF2-40B4-BE49-F238E27FC236}">
                <a16:creationId xmlns:a16="http://schemas.microsoft.com/office/drawing/2014/main" id="{82683654-57A5-479C-90E6-0AB00BE14A89}"/>
              </a:ext>
            </a:extLst>
          </p:cNvPr>
          <p:cNvSpPr>
            <a:spLocks noGrp="1"/>
          </p:cNvSpPr>
          <p:nvPr>
            <p:ph type="title"/>
          </p:nvPr>
        </p:nvSpPr>
        <p:spPr/>
        <p:txBody>
          <a:bodyPr/>
          <a:lstStyle/>
          <a:p>
            <a:r>
              <a:rPr lang="zh-CN" altLang="en-US" sz="2800" b="1" i="0" dirty="0">
                <a:solidFill>
                  <a:srgbClr val="171717"/>
                </a:solidFill>
                <a:effectLst/>
                <a:latin typeface="Segoe UI" panose="020B0502040204020203" pitchFamily="34" charset="0"/>
              </a:rPr>
              <a:t>使用 </a:t>
            </a:r>
            <a:r>
              <a:rPr lang="en-US" altLang="zh-CN" sz="2800" b="1" i="0" dirty="0" err="1">
                <a:solidFill>
                  <a:srgbClr val="171717"/>
                </a:solidFill>
                <a:effectLst/>
                <a:latin typeface="Segoe UI" panose="020B0502040204020203" pitchFamily="34" charset="0"/>
              </a:rPr>
              <a:t>Blazor</a:t>
            </a:r>
            <a:r>
              <a:rPr lang="en-US" altLang="zh-CN" sz="2800" b="1" i="0" dirty="0">
                <a:solidFill>
                  <a:srgbClr val="171717"/>
                </a:solidFill>
                <a:effectLst/>
                <a:latin typeface="Segoe UI" panose="020B0502040204020203" pitchFamily="34" charset="0"/>
              </a:rPr>
              <a:t> </a:t>
            </a:r>
            <a:r>
              <a:rPr lang="en-US" altLang="zh-CN" sz="2800" b="1" i="0" dirty="0" err="1">
                <a:solidFill>
                  <a:srgbClr val="171717"/>
                </a:solidFill>
                <a:effectLst/>
                <a:latin typeface="Segoe UI" panose="020B0502040204020203" pitchFamily="34" charset="0"/>
              </a:rPr>
              <a:t>WebAssembly</a:t>
            </a:r>
            <a:r>
              <a:rPr lang="en-US" altLang="zh-CN" sz="2800" b="1" i="0" dirty="0">
                <a:solidFill>
                  <a:srgbClr val="171717"/>
                </a:solidFill>
                <a:effectLst/>
                <a:latin typeface="Segoe UI" panose="020B0502040204020203" pitchFamily="34" charset="0"/>
              </a:rPr>
              <a:t> </a:t>
            </a:r>
            <a:r>
              <a:rPr lang="zh-CN" altLang="en-US" sz="2800" b="1" i="0" dirty="0">
                <a:solidFill>
                  <a:srgbClr val="171717"/>
                </a:solidFill>
                <a:effectLst/>
                <a:latin typeface="Segoe UI" panose="020B0502040204020203" pitchFamily="34" charset="0"/>
              </a:rPr>
              <a:t>和 </a:t>
            </a:r>
            <a:r>
              <a:rPr lang="en-US" altLang="zh-CN" sz="2800" b="1" i="0" dirty="0">
                <a:solidFill>
                  <a:srgbClr val="171717"/>
                </a:solidFill>
                <a:effectLst/>
                <a:latin typeface="Segoe UI" panose="020B0502040204020203" pitchFamily="34" charset="0"/>
              </a:rPr>
              <a:t>Visual Studio Code </a:t>
            </a:r>
            <a:r>
              <a:rPr lang="zh-CN" altLang="en-US" sz="2800" b="1" i="0" dirty="0">
                <a:solidFill>
                  <a:srgbClr val="171717"/>
                </a:solidFill>
                <a:effectLst/>
                <a:latin typeface="Segoe UI" panose="020B0502040204020203" pitchFamily="34" charset="0"/>
              </a:rPr>
              <a:t>生成 </a:t>
            </a:r>
            <a:r>
              <a:rPr lang="en-US" altLang="zh-CN" sz="2800" b="1" i="0" dirty="0">
                <a:solidFill>
                  <a:srgbClr val="171717"/>
                </a:solidFill>
                <a:effectLst/>
                <a:latin typeface="Segoe UI" panose="020B0502040204020203" pitchFamily="34" charset="0"/>
              </a:rPr>
              <a:t>Web </a:t>
            </a:r>
            <a:r>
              <a:rPr lang="zh-CN" altLang="en-US" sz="2800" b="1" i="0" dirty="0">
                <a:solidFill>
                  <a:srgbClr val="171717"/>
                </a:solidFill>
                <a:effectLst/>
                <a:latin typeface="Segoe UI" panose="020B0502040204020203" pitchFamily="34" charset="0"/>
              </a:rPr>
              <a:t>应用</a:t>
            </a:r>
            <a:endParaRPr lang="zh-CN" altLang="en-US" sz="2800" dirty="0"/>
          </a:p>
        </p:txBody>
      </p:sp>
    </p:spTree>
    <p:extLst>
      <p:ext uri="{BB962C8B-B14F-4D97-AF65-F5344CB8AC3E}">
        <p14:creationId xmlns:p14="http://schemas.microsoft.com/office/powerpoint/2010/main" val="1576834490"/>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C14EBE-355C-4CB9-AAA9-FA755379FB49}"/>
              </a:ext>
            </a:extLst>
          </p:cNvPr>
          <p:cNvSpPr>
            <a:spLocks noGrp="1"/>
          </p:cNvSpPr>
          <p:nvPr>
            <p:ph type="title"/>
          </p:nvPr>
        </p:nvSpPr>
        <p:spPr/>
        <p:txBody>
          <a:bodyPr/>
          <a:lstStyle/>
          <a:p>
            <a:r>
              <a:rPr lang="zh-CN" altLang="en-US" dirty="0"/>
              <a:t>其他框架的组件</a:t>
            </a:r>
            <a:r>
              <a:rPr lang="en-US" altLang="zh-CN" dirty="0"/>
              <a:t>(</a:t>
            </a:r>
            <a:r>
              <a:rPr lang="zh-CN" altLang="en-US" dirty="0"/>
              <a:t>控件</a:t>
            </a:r>
            <a:r>
              <a:rPr lang="en-US" altLang="zh-CN" dirty="0"/>
              <a:t>)</a:t>
            </a:r>
            <a:endParaRPr lang="zh-CN" altLang="en-US" dirty="0"/>
          </a:p>
        </p:txBody>
      </p:sp>
      <p:grpSp>
        <p:nvGrpSpPr>
          <p:cNvPr id="35" name="组合 34">
            <a:extLst>
              <a:ext uri="{FF2B5EF4-FFF2-40B4-BE49-F238E27FC236}">
                <a16:creationId xmlns:a16="http://schemas.microsoft.com/office/drawing/2014/main" id="{28995E8F-0701-4DFB-9D60-6BBA28F42544}"/>
              </a:ext>
            </a:extLst>
          </p:cNvPr>
          <p:cNvGrpSpPr/>
          <p:nvPr/>
        </p:nvGrpSpPr>
        <p:grpSpPr>
          <a:xfrm>
            <a:off x="1520935" y="1606162"/>
            <a:ext cx="2131410" cy="3484938"/>
            <a:chOff x="1520935" y="1735468"/>
            <a:chExt cx="2131410" cy="3484938"/>
          </a:xfrm>
        </p:grpSpPr>
        <p:sp>
          <p:nvSpPr>
            <p:cNvPr id="4" name="îṥļíḋè">
              <a:extLst>
                <a:ext uri="{FF2B5EF4-FFF2-40B4-BE49-F238E27FC236}">
                  <a16:creationId xmlns:a16="http://schemas.microsoft.com/office/drawing/2014/main" id="{DFD2BAF9-5246-405D-9BBE-D615689C04E0}"/>
                </a:ext>
              </a:extLst>
            </p:cNvPr>
            <p:cNvSpPr/>
            <p:nvPr/>
          </p:nvSpPr>
          <p:spPr>
            <a:xfrm>
              <a:off x="1520935" y="1735468"/>
              <a:ext cx="2131410" cy="2852450"/>
            </a:xfrm>
            <a:prstGeom prst="roundRect">
              <a:avLst>
                <a:gd name="adj" fmla="val 4700"/>
              </a:avLst>
            </a:prstGeom>
            <a:blipFill dpi="0" rotWithShape="1">
              <a:blip r:embed="rId3">
                <a:extLst>
                  <a:ext uri="{28A0092B-C50C-407E-A947-70E740481C1C}">
                    <a14:useLocalDpi xmlns:a14="http://schemas.microsoft.com/office/drawing/2010/main" val="0"/>
                  </a:ext>
                </a:extLst>
              </a:blip>
              <a:srcRect/>
              <a:stretch>
                <a:fillRect/>
              </a:stretch>
            </a:blipFill>
            <a:ln w="38100">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endParaRPr lang="zh-CN" altLang="en-US" dirty="0"/>
            </a:p>
          </p:txBody>
        </p:sp>
        <p:sp>
          <p:nvSpPr>
            <p:cNvPr id="23" name="îslîḋe">
              <a:extLst>
                <a:ext uri="{FF2B5EF4-FFF2-40B4-BE49-F238E27FC236}">
                  <a16:creationId xmlns:a16="http://schemas.microsoft.com/office/drawing/2014/main" id="{9FF8EE0D-F95A-41CC-BFA4-B02241D754D0}"/>
                </a:ext>
              </a:extLst>
            </p:cNvPr>
            <p:cNvSpPr/>
            <p:nvPr/>
          </p:nvSpPr>
          <p:spPr>
            <a:xfrm>
              <a:off x="2325340" y="4285863"/>
              <a:ext cx="522600" cy="522597"/>
            </a:xfrm>
            <a:prstGeom prst="ellipse">
              <a:avLst/>
            </a:prstGeom>
            <a:blipFill dpi="0" rotWithShape="1">
              <a:blip r:embed="rId4">
                <a:extLst>
                  <a:ext uri="{28A0092B-C50C-407E-A947-70E740481C1C}">
                    <a14:useLocalDpi xmlns:a14="http://schemas.microsoft.com/office/drawing/2010/main" val="0"/>
                  </a:ext>
                </a:extLst>
              </a:blip>
              <a:srcRect/>
              <a:stretch>
                <a:fillRect/>
              </a:stretch>
            </a:blipFill>
            <a:ln w="57150" cap="rnd">
              <a:noFill/>
              <a:prstDash val="solid"/>
              <a:round/>
            </a:ln>
            <a:effectLst>
              <a:outerShdw blurRad="50800" dist="50800" dir="5400000" algn="ctr" rotWithShape="0">
                <a:schemeClr val="accent2">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92500" lnSpcReduction="1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endParaRPr lang="zh-CN" altLang="en-US" sz="2000" b="1" dirty="0">
                <a:solidFill>
                  <a:schemeClr val="bg1"/>
                </a:solidFill>
              </a:endParaRPr>
            </a:p>
          </p:txBody>
        </p:sp>
        <p:sp>
          <p:nvSpPr>
            <p:cNvPr id="13" name="iṧlîďe">
              <a:extLst>
                <a:ext uri="{FF2B5EF4-FFF2-40B4-BE49-F238E27FC236}">
                  <a16:creationId xmlns:a16="http://schemas.microsoft.com/office/drawing/2014/main" id="{E202D4EF-AF4D-4ECE-880C-2FEDDE227AB3}"/>
                </a:ext>
              </a:extLst>
            </p:cNvPr>
            <p:cNvSpPr txBox="1"/>
            <p:nvPr/>
          </p:nvSpPr>
          <p:spPr>
            <a:xfrm>
              <a:off x="1785767" y="4886212"/>
              <a:ext cx="1601745" cy="334194"/>
            </a:xfrm>
            <a:prstGeom prst="rect">
              <a:avLst/>
            </a:prstGeom>
            <a:noFill/>
          </p:spPr>
          <p:txBody>
            <a:bodyPr wrap="square" rtlCol="0">
              <a:spAutoFit/>
            </a:bodyPr>
            <a:lstStyle/>
            <a:p>
              <a:pPr algn="ctr">
                <a:lnSpc>
                  <a:spcPct val="120000"/>
                </a:lnSpc>
              </a:pPr>
              <a:r>
                <a:rPr lang="en-US" altLang="zh-CN" sz="1400" b="1" dirty="0">
                  <a:solidFill>
                    <a:schemeClr val="tx1">
                      <a:lumMod val="85000"/>
                      <a:lumOff val="15000"/>
                      <a:alpha val="50000"/>
                    </a:schemeClr>
                  </a:solidFill>
                </a:rPr>
                <a:t>Delphi</a:t>
              </a:r>
            </a:p>
          </p:txBody>
        </p:sp>
      </p:grpSp>
      <p:grpSp>
        <p:nvGrpSpPr>
          <p:cNvPr id="36" name="组合 35">
            <a:extLst>
              <a:ext uri="{FF2B5EF4-FFF2-40B4-BE49-F238E27FC236}">
                <a16:creationId xmlns:a16="http://schemas.microsoft.com/office/drawing/2014/main" id="{AE79E928-7D0D-46CE-949D-FC3BFE4E3A42}"/>
              </a:ext>
            </a:extLst>
          </p:cNvPr>
          <p:cNvGrpSpPr/>
          <p:nvPr/>
        </p:nvGrpSpPr>
        <p:grpSpPr>
          <a:xfrm>
            <a:off x="3860508" y="1606162"/>
            <a:ext cx="2131410" cy="3484938"/>
            <a:chOff x="3860508" y="1735468"/>
            <a:chExt cx="2131410" cy="3484938"/>
          </a:xfrm>
        </p:grpSpPr>
        <p:sp>
          <p:nvSpPr>
            <p:cNvPr id="5" name="išḻîdè">
              <a:extLst>
                <a:ext uri="{FF2B5EF4-FFF2-40B4-BE49-F238E27FC236}">
                  <a16:creationId xmlns:a16="http://schemas.microsoft.com/office/drawing/2014/main" id="{0D6E5D28-DED7-4F4A-BAB6-F75E32FB677A}"/>
                </a:ext>
              </a:extLst>
            </p:cNvPr>
            <p:cNvSpPr/>
            <p:nvPr/>
          </p:nvSpPr>
          <p:spPr>
            <a:xfrm>
              <a:off x="3860508" y="1735468"/>
              <a:ext cx="2131410" cy="2852450"/>
            </a:xfrm>
            <a:prstGeom prst="roundRect">
              <a:avLst>
                <a:gd name="adj" fmla="val 4700"/>
              </a:avLst>
            </a:prstGeom>
            <a:blipFill dpi="0" rotWithShape="1">
              <a:blip r:embed="rId5">
                <a:extLst>
                  <a:ext uri="{28A0092B-C50C-407E-A947-70E740481C1C}">
                    <a14:useLocalDpi xmlns:a14="http://schemas.microsoft.com/office/drawing/2010/main" val="0"/>
                  </a:ext>
                </a:extLst>
              </a:blip>
              <a:srcRect/>
              <a:stretch>
                <a:fillRect/>
              </a:stretch>
            </a:blipFill>
            <a:ln w="38100">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endParaRPr lang="zh-CN" altLang="en-US" dirty="0"/>
            </a:p>
          </p:txBody>
        </p:sp>
        <p:sp>
          <p:nvSpPr>
            <p:cNvPr id="21" name="í$ḷíḓê">
              <a:extLst>
                <a:ext uri="{FF2B5EF4-FFF2-40B4-BE49-F238E27FC236}">
                  <a16:creationId xmlns:a16="http://schemas.microsoft.com/office/drawing/2014/main" id="{53A1680A-878A-4603-9570-A93EFDC62B6A}"/>
                </a:ext>
              </a:extLst>
            </p:cNvPr>
            <p:cNvSpPr/>
            <p:nvPr/>
          </p:nvSpPr>
          <p:spPr>
            <a:xfrm>
              <a:off x="4664913" y="4281820"/>
              <a:ext cx="522600" cy="522597"/>
            </a:xfrm>
            <a:prstGeom prst="ellipse">
              <a:avLst/>
            </a:prstGeom>
            <a:gradFill>
              <a:gsLst>
                <a:gs pos="0">
                  <a:schemeClr val="accent3">
                    <a:lumMod val="60000"/>
                    <a:lumOff val="40000"/>
                  </a:schemeClr>
                </a:gs>
                <a:gs pos="60000">
                  <a:schemeClr val="accent3"/>
                </a:gs>
              </a:gsLst>
              <a:lin ang="2700000" scaled="0"/>
            </a:gradFill>
            <a:ln w="57150" cap="rnd">
              <a:noFill/>
              <a:prstDash val="solid"/>
              <a:round/>
            </a:ln>
            <a:effectLst>
              <a:outerShdw blurRad="50800" dist="50800" dir="5400000" algn="ctr" rotWithShape="0">
                <a:schemeClr val="accent3">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92500" lnSpcReduction="1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endParaRPr lang="zh-CN" altLang="en-US" sz="2000" b="1" dirty="0">
                <a:solidFill>
                  <a:schemeClr val="bg1"/>
                </a:solidFill>
              </a:endParaRPr>
            </a:p>
          </p:txBody>
        </p:sp>
        <p:sp>
          <p:nvSpPr>
            <p:cNvPr id="14" name="íšḷíďê">
              <a:extLst>
                <a:ext uri="{FF2B5EF4-FFF2-40B4-BE49-F238E27FC236}">
                  <a16:creationId xmlns:a16="http://schemas.microsoft.com/office/drawing/2014/main" id="{B7AABAC0-7C6E-400D-BADE-6D79899CC601}"/>
                </a:ext>
              </a:extLst>
            </p:cNvPr>
            <p:cNvSpPr txBox="1"/>
            <p:nvPr/>
          </p:nvSpPr>
          <p:spPr>
            <a:xfrm>
              <a:off x="4125340" y="4886212"/>
              <a:ext cx="1601745" cy="334194"/>
            </a:xfrm>
            <a:prstGeom prst="rect">
              <a:avLst/>
            </a:prstGeom>
            <a:noFill/>
          </p:spPr>
          <p:txBody>
            <a:bodyPr wrap="square" rtlCol="0">
              <a:spAutoFit/>
            </a:bodyPr>
            <a:lstStyle/>
            <a:p>
              <a:pPr algn="ctr">
                <a:lnSpc>
                  <a:spcPct val="120000"/>
                </a:lnSpc>
              </a:pPr>
              <a:r>
                <a:rPr lang="en-US" altLang="zh-CN" sz="1400" b="1" dirty="0">
                  <a:solidFill>
                    <a:schemeClr val="tx1">
                      <a:lumMod val="85000"/>
                      <a:lumOff val="15000"/>
                      <a:alpha val="50000"/>
                    </a:schemeClr>
                  </a:solidFill>
                </a:rPr>
                <a:t>WinForm</a:t>
              </a:r>
            </a:p>
          </p:txBody>
        </p:sp>
      </p:grpSp>
      <p:grpSp>
        <p:nvGrpSpPr>
          <p:cNvPr id="37" name="组合 36">
            <a:extLst>
              <a:ext uri="{FF2B5EF4-FFF2-40B4-BE49-F238E27FC236}">
                <a16:creationId xmlns:a16="http://schemas.microsoft.com/office/drawing/2014/main" id="{209A4794-15DA-43E2-8D80-AAC751A21DF0}"/>
              </a:ext>
            </a:extLst>
          </p:cNvPr>
          <p:cNvGrpSpPr/>
          <p:nvPr/>
        </p:nvGrpSpPr>
        <p:grpSpPr>
          <a:xfrm>
            <a:off x="6200081" y="1606162"/>
            <a:ext cx="2131410" cy="3484938"/>
            <a:chOff x="6200081" y="1735468"/>
            <a:chExt cx="2131410" cy="3484938"/>
          </a:xfrm>
        </p:grpSpPr>
        <p:sp>
          <p:nvSpPr>
            <p:cNvPr id="6" name="îṩlíḍê">
              <a:extLst>
                <a:ext uri="{FF2B5EF4-FFF2-40B4-BE49-F238E27FC236}">
                  <a16:creationId xmlns:a16="http://schemas.microsoft.com/office/drawing/2014/main" id="{35666C9E-F2F9-46C6-89A3-7A12BD03844F}"/>
                </a:ext>
              </a:extLst>
            </p:cNvPr>
            <p:cNvSpPr/>
            <p:nvPr/>
          </p:nvSpPr>
          <p:spPr>
            <a:xfrm>
              <a:off x="6200081" y="1735468"/>
              <a:ext cx="2131410" cy="2852450"/>
            </a:xfrm>
            <a:prstGeom prst="roundRect">
              <a:avLst>
                <a:gd name="adj" fmla="val 4700"/>
              </a:avLst>
            </a:prstGeom>
            <a:blipFill dpi="0" rotWithShape="1">
              <a:blip r:embed="rId6">
                <a:extLst>
                  <a:ext uri="{28A0092B-C50C-407E-A947-70E740481C1C}">
                    <a14:useLocalDpi xmlns:a14="http://schemas.microsoft.com/office/drawing/2010/main" val="0"/>
                  </a:ext>
                </a:extLst>
              </a:blip>
              <a:srcRect/>
              <a:stretch>
                <a:fillRect/>
              </a:stretch>
            </a:blipFill>
            <a:ln w="38100">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endParaRPr lang="zh-CN" altLang="en-US" dirty="0"/>
            </a:p>
          </p:txBody>
        </p:sp>
        <p:sp>
          <p:nvSpPr>
            <p:cNvPr id="19" name="ïśľîḋe">
              <a:extLst>
                <a:ext uri="{FF2B5EF4-FFF2-40B4-BE49-F238E27FC236}">
                  <a16:creationId xmlns:a16="http://schemas.microsoft.com/office/drawing/2014/main" id="{9BD01AE5-F53C-4887-B86D-31975B77F1EA}"/>
                </a:ext>
              </a:extLst>
            </p:cNvPr>
            <p:cNvSpPr/>
            <p:nvPr/>
          </p:nvSpPr>
          <p:spPr>
            <a:xfrm>
              <a:off x="7004486" y="4281820"/>
              <a:ext cx="522600" cy="522597"/>
            </a:xfrm>
            <a:prstGeom prst="ellipse">
              <a:avLst/>
            </a:prstGeom>
            <a:gradFill>
              <a:gsLst>
                <a:gs pos="0">
                  <a:schemeClr val="accent4">
                    <a:lumMod val="60000"/>
                    <a:lumOff val="40000"/>
                  </a:schemeClr>
                </a:gs>
                <a:gs pos="60000">
                  <a:schemeClr val="accent4"/>
                </a:gs>
              </a:gsLst>
              <a:lin ang="2700000" scaled="0"/>
            </a:gradFill>
            <a:ln w="57150" cap="rnd">
              <a:noFill/>
              <a:prstDash val="solid"/>
              <a:round/>
            </a:ln>
            <a:effectLst>
              <a:outerShdw blurRad="50800" dist="50800" dir="5400000" algn="ctr" rotWithShape="0">
                <a:schemeClr val="accent4">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92500" lnSpcReduction="1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endParaRPr lang="zh-CN" altLang="en-US" sz="2000" b="1" dirty="0">
                <a:solidFill>
                  <a:schemeClr val="bg1"/>
                </a:solidFill>
              </a:endParaRPr>
            </a:p>
          </p:txBody>
        </p:sp>
        <p:sp>
          <p:nvSpPr>
            <p:cNvPr id="15" name="îśḻíḑé">
              <a:extLst>
                <a:ext uri="{FF2B5EF4-FFF2-40B4-BE49-F238E27FC236}">
                  <a16:creationId xmlns:a16="http://schemas.microsoft.com/office/drawing/2014/main" id="{F908F4A3-6E29-4A34-A01A-8A6AFC3B1198}"/>
                </a:ext>
              </a:extLst>
            </p:cNvPr>
            <p:cNvSpPr txBox="1"/>
            <p:nvPr/>
          </p:nvSpPr>
          <p:spPr>
            <a:xfrm>
              <a:off x="6464913" y="4886212"/>
              <a:ext cx="1601745" cy="334194"/>
            </a:xfrm>
            <a:prstGeom prst="rect">
              <a:avLst/>
            </a:prstGeom>
            <a:noFill/>
          </p:spPr>
          <p:txBody>
            <a:bodyPr wrap="square" rtlCol="0">
              <a:spAutoFit/>
            </a:bodyPr>
            <a:lstStyle/>
            <a:p>
              <a:pPr algn="ctr">
                <a:lnSpc>
                  <a:spcPct val="120000"/>
                </a:lnSpc>
              </a:pPr>
              <a:r>
                <a:rPr lang="en-US" altLang="zh-CN" sz="1400" b="1" dirty="0">
                  <a:solidFill>
                    <a:schemeClr val="tx1">
                      <a:lumMod val="85000"/>
                      <a:lumOff val="15000"/>
                      <a:alpha val="50000"/>
                    </a:schemeClr>
                  </a:solidFill>
                </a:rPr>
                <a:t>WPF</a:t>
              </a:r>
            </a:p>
          </p:txBody>
        </p:sp>
      </p:grpSp>
      <p:grpSp>
        <p:nvGrpSpPr>
          <p:cNvPr id="38" name="组合 37">
            <a:extLst>
              <a:ext uri="{FF2B5EF4-FFF2-40B4-BE49-F238E27FC236}">
                <a16:creationId xmlns:a16="http://schemas.microsoft.com/office/drawing/2014/main" id="{5D686A9B-69F8-42BB-A126-43A371D2FBB9}"/>
              </a:ext>
            </a:extLst>
          </p:cNvPr>
          <p:cNvGrpSpPr/>
          <p:nvPr/>
        </p:nvGrpSpPr>
        <p:grpSpPr>
          <a:xfrm>
            <a:off x="8539654" y="1606162"/>
            <a:ext cx="2131410" cy="3492432"/>
            <a:chOff x="8539654" y="1735468"/>
            <a:chExt cx="2131410" cy="3492432"/>
          </a:xfrm>
        </p:grpSpPr>
        <p:sp>
          <p:nvSpPr>
            <p:cNvPr id="7" name="íṧ1íde">
              <a:extLst>
                <a:ext uri="{FF2B5EF4-FFF2-40B4-BE49-F238E27FC236}">
                  <a16:creationId xmlns:a16="http://schemas.microsoft.com/office/drawing/2014/main" id="{C1D4E52E-DA93-4495-896B-FF52A0E78B75}"/>
                </a:ext>
              </a:extLst>
            </p:cNvPr>
            <p:cNvSpPr/>
            <p:nvPr/>
          </p:nvSpPr>
          <p:spPr>
            <a:xfrm>
              <a:off x="8539654" y="1735468"/>
              <a:ext cx="2131410" cy="2852450"/>
            </a:xfrm>
            <a:prstGeom prst="roundRect">
              <a:avLst>
                <a:gd name="adj" fmla="val 4700"/>
              </a:avLst>
            </a:prstGeom>
            <a:blipFill dpi="0" rotWithShape="1">
              <a:blip r:embed="rId7">
                <a:extLst>
                  <a:ext uri="{28A0092B-C50C-407E-A947-70E740481C1C}">
                    <a14:useLocalDpi xmlns:a14="http://schemas.microsoft.com/office/drawing/2010/main" val="0"/>
                  </a:ext>
                </a:extLst>
              </a:blip>
              <a:srcRect/>
              <a:stretch>
                <a:fillRect/>
              </a:stretch>
            </a:blipFill>
            <a:ln w="38100">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endParaRPr lang="zh-CN" altLang="en-US" dirty="0"/>
            </a:p>
          </p:txBody>
        </p:sp>
        <p:sp>
          <p:nvSpPr>
            <p:cNvPr id="16" name="í$1ïḍê">
              <a:extLst>
                <a:ext uri="{FF2B5EF4-FFF2-40B4-BE49-F238E27FC236}">
                  <a16:creationId xmlns:a16="http://schemas.microsoft.com/office/drawing/2014/main" id="{5937917C-D955-471E-8CCE-A09123291000}"/>
                </a:ext>
              </a:extLst>
            </p:cNvPr>
            <p:cNvSpPr txBox="1"/>
            <p:nvPr/>
          </p:nvSpPr>
          <p:spPr>
            <a:xfrm>
              <a:off x="8804486" y="4893706"/>
              <a:ext cx="1601745" cy="334194"/>
            </a:xfrm>
            <a:prstGeom prst="rect">
              <a:avLst/>
            </a:prstGeom>
            <a:noFill/>
          </p:spPr>
          <p:txBody>
            <a:bodyPr wrap="square" rtlCol="0">
              <a:spAutoFit/>
            </a:bodyPr>
            <a:lstStyle/>
            <a:p>
              <a:pPr algn="ctr">
                <a:lnSpc>
                  <a:spcPct val="120000"/>
                </a:lnSpc>
              </a:pPr>
              <a:r>
                <a:rPr lang="en-US" altLang="zh-CN" sz="1400" b="1" dirty="0">
                  <a:solidFill>
                    <a:schemeClr val="tx1">
                      <a:alpha val="50000"/>
                    </a:schemeClr>
                  </a:solidFill>
                </a:rPr>
                <a:t>Angular</a:t>
              </a:r>
            </a:p>
          </p:txBody>
        </p:sp>
        <p:pic>
          <p:nvPicPr>
            <p:cNvPr id="34" name="图形 33">
              <a:extLst>
                <a:ext uri="{FF2B5EF4-FFF2-40B4-BE49-F238E27FC236}">
                  <a16:creationId xmlns:a16="http://schemas.microsoft.com/office/drawing/2014/main" id="{39AC9573-8BC6-424B-9CF7-48C95422C223}"/>
                </a:ext>
              </a:extLst>
            </p:cNvPr>
            <p:cNvPicPr>
              <a:picLocks noChangeAspect="1"/>
            </p:cNvPicPr>
            <p:nvPr/>
          </p:nvPicPr>
          <p:blipFill rotWithShape="1">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11282" t="10875" r="10492" b="5889"/>
            <a:stretch/>
          </p:blipFill>
          <p:spPr>
            <a:xfrm>
              <a:off x="9344060" y="4309881"/>
              <a:ext cx="522600" cy="556073"/>
            </a:xfrm>
            <a:prstGeom prst="rect">
              <a:avLst/>
            </a:prstGeom>
          </p:spPr>
        </p:pic>
      </p:grpSp>
      <p:sp>
        <p:nvSpPr>
          <p:cNvPr id="52" name="îşlíďê">
            <a:extLst>
              <a:ext uri="{FF2B5EF4-FFF2-40B4-BE49-F238E27FC236}">
                <a16:creationId xmlns:a16="http://schemas.microsoft.com/office/drawing/2014/main" id="{36422502-F845-4EAC-BF2F-514DAD5F92D4}"/>
              </a:ext>
            </a:extLst>
          </p:cNvPr>
          <p:cNvSpPr/>
          <p:nvPr/>
        </p:nvSpPr>
        <p:spPr>
          <a:xfrm>
            <a:off x="1292967" y="5619968"/>
            <a:ext cx="455934" cy="458814"/>
          </a:xfrm>
          <a:custGeom>
            <a:avLst/>
            <a:gdLst>
              <a:gd name="connsiteX0" fmla="*/ 25955 w 601085"/>
              <a:gd name="connsiteY0" fmla="*/ 393335 h 604881"/>
              <a:gd name="connsiteX1" fmla="*/ 39810 w 601085"/>
              <a:gd name="connsiteY1" fmla="*/ 397178 h 604881"/>
              <a:gd name="connsiteX2" fmla="*/ 35967 w 601085"/>
              <a:gd name="connsiteY2" fmla="*/ 411035 h 604881"/>
              <a:gd name="connsiteX3" fmla="*/ 20308 w 601085"/>
              <a:gd name="connsiteY3" fmla="*/ 430680 h 604881"/>
              <a:gd name="connsiteX4" fmla="*/ 35967 w 601085"/>
              <a:gd name="connsiteY4" fmla="*/ 450373 h 604881"/>
              <a:gd name="connsiteX5" fmla="*/ 255039 w 601085"/>
              <a:gd name="connsiteY5" fmla="*/ 574084 h 604881"/>
              <a:gd name="connsiteX6" fmla="*/ 345999 w 601085"/>
              <a:gd name="connsiteY6" fmla="*/ 574084 h 604881"/>
              <a:gd name="connsiteX7" fmla="*/ 565119 w 601085"/>
              <a:gd name="connsiteY7" fmla="*/ 450373 h 604881"/>
              <a:gd name="connsiteX8" fmla="*/ 580777 w 601085"/>
              <a:gd name="connsiteY8" fmla="*/ 430680 h 604881"/>
              <a:gd name="connsiteX9" fmla="*/ 565119 w 601085"/>
              <a:gd name="connsiteY9" fmla="*/ 411035 h 604881"/>
              <a:gd name="connsiteX10" fmla="*/ 561845 w 601085"/>
              <a:gd name="connsiteY10" fmla="*/ 397558 h 604881"/>
              <a:gd name="connsiteX11" fmla="*/ 575083 w 601085"/>
              <a:gd name="connsiteY11" fmla="*/ 393382 h 604881"/>
              <a:gd name="connsiteX12" fmla="*/ 601085 w 601085"/>
              <a:gd name="connsiteY12" fmla="*/ 430680 h 604881"/>
              <a:gd name="connsiteX13" fmla="*/ 575083 w 601085"/>
              <a:gd name="connsiteY13" fmla="*/ 468026 h 604881"/>
              <a:gd name="connsiteX14" fmla="*/ 356011 w 601085"/>
              <a:gd name="connsiteY14" fmla="*/ 591737 h 604881"/>
              <a:gd name="connsiteX15" fmla="*/ 300543 w 601085"/>
              <a:gd name="connsiteY15" fmla="*/ 604881 h 604881"/>
              <a:gd name="connsiteX16" fmla="*/ 245075 w 601085"/>
              <a:gd name="connsiteY16" fmla="*/ 591737 h 604881"/>
              <a:gd name="connsiteX17" fmla="*/ 26002 w 601085"/>
              <a:gd name="connsiteY17" fmla="*/ 468026 h 604881"/>
              <a:gd name="connsiteX18" fmla="*/ 0 w 601085"/>
              <a:gd name="connsiteY18" fmla="*/ 430680 h 604881"/>
              <a:gd name="connsiteX19" fmla="*/ 25955 w 601085"/>
              <a:gd name="connsiteY19" fmla="*/ 393335 h 604881"/>
              <a:gd name="connsiteX20" fmla="*/ 25953 w 601085"/>
              <a:gd name="connsiteY20" fmla="*/ 266067 h 604881"/>
              <a:gd name="connsiteX21" fmla="*/ 39807 w 601085"/>
              <a:gd name="connsiteY21" fmla="*/ 269911 h 604881"/>
              <a:gd name="connsiteX22" fmla="*/ 35964 w 601085"/>
              <a:gd name="connsiteY22" fmla="*/ 283720 h 604881"/>
              <a:gd name="connsiteX23" fmla="*/ 20307 w 601085"/>
              <a:gd name="connsiteY23" fmla="*/ 303366 h 604881"/>
              <a:gd name="connsiteX24" fmla="*/ 35964 w 601085"/>
              <a:gd name="connsiteY24" fmla="*/ 323059 h 604881"/>
              <a:gd name="connsiteX25" fmla="*/ 255017 w 601085"/>
              <a:gd name="connsiteY25" fmla="*/ 446723 h 604881"/>
              <a:gd name="connsiteX26" fmla="*/ 345969 w 601085"/>
              <a:gd name="connsiteY26" fmla="*/ 446723 h 604881"/>
              <a:gd name="connsiteX27" fmla="*/ 565070 w 601085"/>
              <a:gd name="connsiteY27" fmla="*/ 323059 h 604881"/>
              <a:gd name="connsiteX28" fmla="*/ 580727 w 601085"/>
              <a:gd name="connsiteY28" fmla="*/ 303366 h 604881"/>
              <a:gd name="connsiteX29" fmla="*/ 565070 w 601085"/>
              <a:gd name="connsiteY29" fmla="*/ 283720 h 604881"/>
              <a:gd name="connsiteX30" fmla="*/ 561797 w 601085"/>
              <a:gd name="connsiteY30" fmla="*/ 270243 h 604881"/>
              <a:gd name="connsiteX31" fmla="*/ 575034 w 601085"/>
              <a:gd name="connsiteY31" fmla="*/ 266067 h 604881"/>
              <a:gd name="connsiteX32" fmla="*/ 600986 w 601085"/>
              <a:gd name="connsiteY32" fmla="*/ 303366 h 604881"/>
              <a:gd name="connsiteX33" fmla="*/ 575034 w 601085"/>
              <a:gd name="connsiteY33" fmla="*/ 340712 h 604881"/>
              <a:gd name="connsiteX34" fmla="*/ 355933 w 601085"/>
              <a:gd name="connsiteY34" fmla="*/ 464423 h 604881"/>
              <a:gd name="connsiteX35" fmla="*/ 300470 w 601085"/>
              <a:gd name="connsiteY35" fmla="*/ 477567 h 604881"/>
              <a:gd name="connsiteX36" fmla="*/ 245006 w 601085"/>
              <a:gd name="connsiteY36" fmla="*/ 464423 h 604881"/>
              <a:gd name="connsiteX37" fmla="*/ 25953 w 601085"/>
              <a:gd name="connsiteY37" fmla="*/ 340712 h 604881"/>
              <a:gd name="connsiteX38" fmla="*/ 0 w 601085"/>
              <a:gd name="connsiteY38" fmla="*/ 303366 h 604881"/>
              <a:gd name="connsiteX39" fmla="*/ 25953 w 601085"/>
              <a:gd name="connsiteY39" fmla="*/ 266067 h 604881"/>
              <a:gd name="connsiteX40" fmla="*/ 300495 w 601085"/>
              <a:gd name="connsiteY40" fmla="*/ 19799 h 604881"/>
              <a:gd name="connsiteX41" fmla="*/ 255039 w 601085"/>
              <a:gd name="connsiteY41" fmla="*/ 30238 h 604881"/>
              <a:gd name="connsiteX42" fmla="*/ 35967 w 601085"/>
              <a:gd name="connsiteY42" fmla="*/ 153941 h 604881"/>
              <a:gd name="connsiteX43" fmla="*/ 20308 w 601085"/>
              <a:gd name="connsiteY43" fmla="*/ 173633 h 604881"/>
              <a:gd name="connsiteX44" fmla="*/ 35967 w 601085"/>
              <a:gd name="connsiteY44" fmla="*/ 193278 h 604881"/>
              <a:gd name="connsiteX45" fmla="*/ 255039 w 601085"/>
              <a:gd name="connsiteY45" fmla="*/ 316934 h 604881"/>
              <a:gd name="connsiteX46" fmla="*/ 345999 w 601085"/>
              <a:gd name="connsiteY46" fmla="*/ 316934 h 604881"/>
              <a:gd name="connsiteX47" fmla="*/ 565119 w 601085"/>
              <a:gd name="connsiteY47" fmla="*/ 193278 h 604881"/>
              <a:gd name="connsiteX48" fmla="*/ 580730 w 601085"/>
              <a:gd name="connsiteY48" fmla="*/ 173633 h 604881"/>
              <a:gd name="connsiteX49" fmla="*/ 565071 w 601085"/>
              <a:gd name="connsiteY49" fmla="*/ 153941 h 604881"/>
              <a:gd name="connsiteX50" fmla="*/ 345999 w 601085"/>
              <a:gd name="connsiteY50" fmla="*/ 30238 h 604881"/>
              <a:gd name="connsiteX51" fmla="*/ 300495 w 601085"/>
              <a:gd name="connsiteY51" fmla="*/ 19799 h 604881"/>
              <a:gd name="connsiteX52" fmla="*/ 300543 w 601085"/>
              <a:gd name="connsiteY52" fmla="*/ 0 h 604881"/>
              <a:gd name="connsiteX53" fmla="*/ 356011 w 601085"/>
              <a:gd name="connsiteY53" fmla="*/ 12634 h 604881"/>
              <a:gd name="connsiteX54" fmla="*/ 575083 w 601085"/>
              <a:gd name="connsiteY54" fmla="*/ 136290 h 604881"/>
              <a:gd name="connsiteX55" fmla="*/ 601085 w 601085"/>
              <a:gd name="connsiteY55" fmla="*/ 173633 h 604881"/>
              <a:gd name="connsiteX56" fmla="*/ 575083 w 601085"/>
              <a:gd name="connsiteY56" fmla="*/ 210929 h 604881"/>
              <a:gd name="connsiteX57" fmla="*/ 356011 w 601085"/>
              <a:gd name="connsiteY57" fmla="*/ 334585 h 604881"/>
              <a:gd name="connsiteX58" fmla="*/ 300543 w 601085"/>
              <a:gd name="connsiteY58" fmla="*/ 347682 h 604881"/>
              <a:gd name="connsiteX59" fmla="*/ 245075 w 601085"/>
              <a:gd name="connsiteY59" fmla="*/ 334585 h 604881"/>
              <a:gd name="connsiteX60" fmla="*/ 26002 w 601085"/>
              <a:gd name="connsiteY60" fmla="*/ 210929 h 604881"/>
              <a:gd name="connsiteX61" fmla="*/ 0 w 601085"/>
              <a:gd name="connsiteY61" fmla="*/ 173633 h 604881"/>
              <a:gd name="connsiteX62" fmla="*/ 26002 w 601085"/>
              <a:gd name="connsiteY62" fmla="*/ 136290 h 604881"/>
              <a:gd name="connsiteX63" fmla="*/ 245075 w 601085"/>
              <a:gd name="connsiteY63" fmla="*/ 12634 h 604881"/>
              <a:gd name="connsiteX64" fmla="*/ 300543 w 601085"/>
              <a:gd name="connsiteY64" fmla="*/ 0 h 604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601085" h="604881">
                <a:moveTo>
                  <a:pt x="25955" y="393335"/>
                </a:moveTo>
                <a:cubicBezTo>
                  <a:pt x="30842" y="390582"/>
                  <a:pt x="37011" y="392291"/>
                  <a:pt x="39810" y="397178"/>
                </a:cubicBezTo>
                <a:cubicBezTo>
                  <a:pt x="42562" y="402066"/>
                  <a:pt x="40806" y="408235"/>
                  <a:pt x="35967" y="411035"/>
                </a:cubicBezTo>
                <a:cubicBezTo>
                  <a:pt x="26002" y="416634"/>
                  <a:pt x="20308" y="423800"/>
                  <a:pt x="20308" y="430680"/>
                </a:cubicBezTo>
                <a:cubicBezTo>
                  <a:pt x="20308" y="437561"/>
                  <a:pt x="26002" y="444726"/>
                  <a:pt x="35967" y="450373"/>
                </a:cubicBezTo>
                <a:lnTo>
                  <a:pt x="255039" y="574084"/>
                </a:lnTo>
                <a:cubicBezTo>
                  <a:pt x="279713" y="587988"/>
                  <a:pt x="321373" y="587988"/>
                  <a:pt x="345999" y="574084"/>
                </a:cubicBezTo>
                <a:lnTo>
                  <a:pt x="565119" y="450373"/>
                </a:lnTo>
                <a:cubicBezTo>
                  <a:pt x="575036" y="444726"/>
                  <a:pt x="580777" y="437561"/>
                  <a:pt x="580777" y="430680"/>
                </a:cubicBezTo>
                <a:cubicBezTo>
                  <a:pt x="580777" y="423847"/>
                  <a:pt x="575036" y="416634"/>
                  <a:pt x="565119" y="411035"/>
                </a:cubicBezTo>
                <a:cubicBezTo>
                  <a:pt x="560659" y="408093"/>
                  <a:pt x="559235" y="402208"/>
                  <a:pt x="561845" y="397558"/>
                </a:cubicBezTo>
                <a:cubicBezTo>
                  <a:pt x="564502" y="392907"/>
                  <a:pt x="570243" y="391057"/>
                  <a:pt x="575083" y="393382"/>
                </a:cubicBezTo>
                <a:cubicBezTo>
                  <a:pt x="591833" y="402825"/>
                  <a:pt x="601085" y="416065"/>
                  <a:pt x="601085" y="430680"/>
                </a:cubicBezTo>
                <a:cubicBezTo>
                  <a:pt x="601085" y="445296"/>
                  <a:pt x="591833" y="458583"/>
                  <a:pt x="575083" y="468026"/>
                </a:cubicBezTo>
                <a:lnTo>
                  <a:pt x="356011" y="591737"/>
                </a:lnTo>
                <a:cubicBezTo>
                  <a:pt x="340447" y="600516"/>
                  <a:pt x="320471" y="604881"/>
                  <a:pt x="300543" y="604881"/>
                </a:cubicBezTo>
                <a:cubicBezTo>
                  <a:pt x="280567" y="604881"/>
                  <a:pt x="260591" y="600468"/>
                  <a:pt x="245075" y="591737"/>
                </a:cubicBezTo>
                <a:lnTo>
                  <a:pt x="26002" y="468026"/>
                </a:lnTo>
                <a:cubicBezTo>
                  <a:pt x="9205" y="458583"/>
                  <a:pt x="0" y="445343"/>
                  <a:pt x="0" y="430680"/>
                </a:cubicBezTo>
                <a:cubicBezTo>
                  <a:pt x="0" y="416065"/>
                  <a:pt x="9253" y="402825"/>
                  <a:pt x="25955" y="393335"/>
                </a:cubicBezTo>
                <a:close/>
                <a:moveTo>
                  <a:pt x="25953" y="266067"/>
                </a:moveTo>
                <a:cubicBezTo>
                  <a:pt x="30840" y="263268"/>
                  <a:pt x="37007" y="265024"/>
                  <a:pt x="39807" y="269911"/>
                </a:cubicBezTo>
                <a:cubicBezTo>
                  <a:pt x="42558" y="274751"/>
                  <a:pt x="40803" y="280968"/>
                  <a:pt x="35964" y="283720"/>
                </a:cubicBezTo>
                <a:cubicBezTo>
                  <a:pt x="26000" y="289320"/>
                  <a:pt x="20307" y="296532"/>
                  <a:pt x="20307" y="303366"/>
                </a:cubicBezTo>
                <a:cubicBezTo>
                  <a:pt x="20307" y="310246"/>
                  <a:pt x="26000" y="317412"/>
                  <a:pt x="35964" y="323059"/>
                </a:cubicBezTo>
                <a:lnTo>
                  <a:pt x="255017" y="446723"/>
                </a:lnTo>
                <a:cubicBezTo>
                  <a:pt x="279689" y="460674"/>
                  <a:pt x="321345" y="460626"/>
                  <a:pt x="345969" y="446723"/>
                </a:cubicBezTo>
                <a:lnTo>
                  <a:pt x="565070" y="323059"/>
                </a:lnTo>
                <a:cubicBezTo>
                  <a:pt x="574986" y="317412"/>
                  <a:pt x="580727" y="310246"/>
                  <a:pt x="580727" y="303366"/>
                </a:cubicBezTo>
                <a:cubicBezTo>
                  <a:pt x="580727" y="296532"/>
                  <a:pt x="574986" y="289320"/>
                  <a:pt x="565070" y="283720"/>
                </a:cubicBezTo>
                <a:cubicBezTo>
                  <a:pt x="560611" y="280778"/>
                  <a:pt x="559187" y="274894"/>
                  <a:pt x="561797" y="270243"/>
                </a:cubicBezTo>
                <a:cubicBezTo>
                  <a:pt x="564454" y="265593"/>
                  <a:pt x="570194" y="263742"/>
                  <a:pt x="575034" y="266067"/>
                </a:cubicBezTo>
                <a:cubicBezTo>
                  <a:pt x="591782" y="275511"/>
                  <a:pt x="600986" y="288750"/>
                  <a:pt x="600986" y="303366"/>
                </a:cubicBezTo>
                <a:cubicBezTo>
                  <a:pt x="600986" y="317981"/>
                  <a:pt x="591782" y="331268"/>
                  <a:pt x="575034" y="340712"/>
                </a:cubicBezTo>
                <a:lnTo>
                  <a:pt x="355933" y="464423"/>
                </a:lnTo>
                <a:cubicBezTo>
                  <a:pt x="340418" y="473202"/>
                  <a:pt x="320444" y="477567"/>
                  <a:pt x="300470" y="477567"/>
                </a:cubicBezTo>
                <a:cubicBezTo>
                  <a:pt x="280543" y="477567"/>
                  <a:pt x="260568" y="473154"/>
                  <a:pt x="245006" y="464423"/>
                </a:cubicBezTo>
                <a:lnTo>
                  <a:pt x="25953" y="340712"/>
                </a:lnTo>
                <a:cubicBezTo>
                  <a:pt x="9205" y="331268"/>
                  <a:pt x="0" y="317981"/>
                  <a:pt x="0" y="303366"/>
                </a:cubicBezTo>
                <a:cubicBezTo>
                  <a:pt x="0" y="288750"/>
                  <a:pt x="9205" y="275511"/>
                  <a:pt x="25953" y="266067"/>
                </a:cubicBezTo>
                <a:close/>
                <a:moveTo>
                  <a:pt x="300495" y="19799"/>
                </a:moveTo>
                <a:cubicBezTo>
                  <a:pt x="283366" y="19799"/>
                  <a:pt x="266759" y="23595"/>
                  <a:pt x="255039" y="30238"/>
                </a:cubicBezTo>
                <a:lnTo>
                  <a:pt x="35967" y="153941"/>
                </a:lnTo>
                <a:cubicBezTo>
                  <a:pt x="26002" y="159588"/>
                  <a:pt x="20308" y="166706"/>
                  <a:pt x="20308" y="173633"/>
                </a:cubicBezTo>
                <a:cubicBezTo>
                  <a:pt x="20308" y="180466"/>
                  <a:pt x="26002" y="187679"/>
                  <a:pt x="35967" y="193278"/>
                </a:cubicBezTo>
                <a:lnTo>
                  <a:pt x="255039" y="316934"/>
                </a:lnTo>
                <a:cubicBezTo>
                  <a:pt x="278526" y="330220"/>
                  <a:pt x="322512" y="330220"/>
                  <a:pt x="345999" y="316934"/>
                </a:cubicBezTo>
                <a:lnTo>
                  <a:pt x="565119" y="193278"/>
                </a:lnTo>
                <a:cubicBezTo>
                  <a:pt x="575083" y="187679"/>
                  <a:pt x="580777" y="180466"/>
                  <a:pt x="580730" y="173633"/>
                </a:cubicBezTo>
                <a:cubicBezTo>
                  <a:pt x="580730" y="166706"/>
                  <a:pt x="575036" y="159540"/>
                  <a:pt x="565071" y="153941"/>
                </a:cubicBezTo>
                <a:lnTo>
                  <a:pt x="345999" y="30238"/>
                </a:lnTo>
                <a:cubicBezTo>
                  <a:pt x="334232" y="23642"/>
                  <a:pt x="317672" y="19799"/>
                  <a:pt x="300495" y="19799"/>
                </a:cubicBezTo>
                <a:close/>
                <a:moveTo>
                  <a:pt x="300543" y="0"/>
                </a:moveTo>
                <a:cubicBezTo>
                  <a:pt x="320815" y="0"/>
                  <a:pt x="341088" y="4211"/>
                  <a:pt x="356011" y="12634"/>
                </a:cubicBezTo>
                <a:lnTo>
                  <a:pt x="575083" y="136290"/>
                </a:lnTo>
                <a:cubicBezTo>
                  <a:pt x="591833" y="145732"/>
                  <a:pt x="601085" y="159019"/>
                  <a:pt x="601085" y="173633"/>
                </a:cubicBezTo>
                <a:cubicBezTo>
                  <a:pt x="601085" y="188248"/>
                  <a:pt x="591833" y="201487"/>
                  <a:pt x="575083" y="210929"/>
                </a:cubicBezTo>
                <a:lnTo>
                  <a:pt x="356011" y="334585"/>
                </a:lnTo>
                <a:cubicBezTo>
                  <a:pt x="341064" y="343032"/>
                  <a:pt x="321373" y="347682"/>
                  <a:pt x="300543" y="347682"/>
                </a:cubicBezTo>
                <a:cubicBezTo>
                  <a:pt x="279665" y="347682"/>
                  <a:pt x="259974" y="343032"/>
                  <a:pt x="245075" y="334585"/>
                </a:cubicBezTo>
                <a:lnTo>
                  <a:pt x="26002" y="210929"/>
                </a:lnTo>
                <a:cubicBezTo>
                  <a:pt x="9253" y="201487"/>
                  <a:pt x="0" y="188248"/>
                  <a:pt x="0" y="173633"/>
                </a:cubicBezTo>
                <a:cubicBezTo>
                  <a:pt x="0" y="159019"/>
                  <a:pt x="9205" y="145732"/>
                  <a:pt x="26002" y="136290"/>
                </a:cubicBezTo>
                <a:lnTo>
                  <a:pt x="245075" y="12634"/>
                </a:lnTo>
                <a:cubicBezTo>
                  <a:pt x="259998" y="4211"/>
                  <a:pt x="280270" y="0"/>
                  <a:pt x="300543" y="0"/>
                </a:cubicBezTo>
                <a:close/>
              </a:path>
            </a:pathLst>
          </a:custGeom>
          <a:solidFill>
            <a:schemeClr val="accent1"/>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p>
        </p:txBody>
      </p:sp>
      <p:sp>
        <p:nvSpPr>
          <p:cNvPr id="53" name="ïṡlíďê">
            <a:extLst>
              <a:ext uri="{FF2B5EF4-FFF2-40B4-BE49-F238E27FC236}">
                <a16:creationId xmlns:a16="http://schemas.microsoft.com/office/drawing/2014/main" id="{5C204028-A919-48ED-BE59-BE5DC1A16950}"/>
              </a:ext>
            </a:extLst>
          </p:cNvPr>
          <p:cNvSpPr/>
          <p:nvPr/>
        </p:nvSpPr>
        <p:spPr>
          <a:xfrm>
            <a:off x="3086911" y="5619968"/>
            <a:ext cx="458814" cy="458814"/>
          </a:xfrm>
          <a:custGeom>
            <a:avLst/>
            <a:gdLst>
              <a:gd name="T0" fmla="*/ 12160 w 12960"/>
              <a:gd name="T1" fmla="*/ 0 h 12960"/>
              <a:gd name="T2" fmla="*/ 6800 w 12960"/>
              <a:gd name="T3" fmla="*/ 0 h 12960"/>
              <a:gd name="T4" fmla="*/ 5920 w 12960"/>
              <a:gd name="T5" fmla="*/ 640 h 12960"/>
              <a:gd name="T6" fmla="*/ 640 w 12960"/>
              <a:gd name="T7" fmla="*/ 5920 h 12960"/>
              <a:gd name="T8" fmla="*/ 640 w 12960"/>
              <a:gd name="T9" fmla="*/ 8240 h 12960"/>
              <a:gd name="T10" fmla="*/ 4720 w 12960"/>
              <a:gd name="T11" fmla="*/ 12320 h 12960"/>
              <a:gd name="T12" fmla="*/ 7040 w 12960"/>
              <a:gd name="T13" fmla="*/ 12320 h 12960"/>
              <a:gd name="T14" fmla="*/ 12320 w 12960"/>
              <a:gd name="T15" fmla="*/ 7040 h 12960"/>
              <a:gd name="T16" fmla="*/ 12960 w 12960"/>
              <a:gd name="T17" fmla="*/ 6080 h 12960"/>
              <a:gd name="T18" fmla="*/ 12960 w 12960"/>
              <a:gd name="T19" fmla="*/ 800 h 12960"/>
              <a:gd name="T20" fmla="*/ 12160 w 12960"/>
              <a:gd name="T21" fmla="*/ 0 h 12960"/>
              <a:gd name="T22" fmla="*/ 7120 w 12960"/>
              <a:gd name="T23" fmla="*/ 11120 h 12960"/>
              <a:gd name="T24" fmla="*/ 6560 w 12960"/>
              <a:gd name="T25" fmla="*/ 11680 h 12960"/>
              <a:gd name="T26" fmla="*/ 6560 w 12960"/>
              <a:gd name="T27" fmla="*/ 11680 h 12960"/>
              <a:gd name="T28" fmla="*/ 5360 w 12960"/>
              <a:gd name="T29" fmla="*/ 11680 h 12960"/>
              <a:gd name="T30" fmla="*/ 1280 w 12960"/>
              <a:gd name="T31" fmla="*/ 7600 h 12960"/>
              <a:gd name="T32" fmla="*/ 1280 w 12960"/>
              <a:gd name="T33" fmla="*/ 6400 h 12960"/>
              <a:gd name="T34" fmla="*/ 1840 w 12960"/>
              <a:gd name="T35" fmla="*/ 5840 h 12960"/>
              <a:gd name="T36" fmla="*/ 2400 w 12960"/>
              <a:gd name="T37" fmla="*/ 5280 h 12960"/>
              <a:gd name="T38" fmla="*/ 6480 w 12960"/>
              <a:gd name="T39" fmla="*/ 1200 h 12960"/>
              <a:gd name="T40" fmla="*/ 7200 w 12960"/>
              <a:gd name="T41" fmla="*/ 800 h 12960"/>
              <a:gd name="T42" fmla="*/ 11760 w 12960"/>
              <a:gd name="T43" fmla="*/ 800 h 12960"/>
              <a:gd name="T44" fmla="*/ 12160 w 12960"/>
              <a:gd name="T45" fmla="*/ 1120 h 12960"/>
              <a:gd name="T46" fmla="*/ 12160 w 12960"/>
              <a:gd name="T47" fmla="*/ 5680 h 12960"/>
              <a:gd name="T48" fmla="*/ 12160 w 12960"/>
              <a:gd name="T49" fmla="*/ 5680 h 12960"/>
              <a:gd name="T50" fmla="*/ 11760 w 12960"/>
              <a:gd name="T51" fmla="*/ 6400 h 12960"/>
              <a:gd name="T52" fmla="*/ 7680 w 12960"/>
              <a:gd name="T53" fmla="*/ 10480 h 12960"/>
              <a:gd name="T54" fmla="*/ 7120 w 12960"/>
              <a:gd name="T55" fmla="*/ 11120 h 12960"/>
              <a:gd name="T56" fmla="*/ 8000 w 12960"/>
              <a:gd name="T57" fmla="*/ 2640 h 12960"/>
              <a:gd name="T58" fmla="*/ 8000 w 12960"/>
              <a:gd name="T59" fmla="*/ 4960 h 12960"/>
              <a:gd name="T60" fmla="*/ 10320 w 12960"/>
              <a:gd name="T61" fmla="*/ 4960 h 12960"/>
              <a:gd name="T62" fmla="*/ 10320 w 12960"/>
              <a:gd name="T63" fmla="*/ 2640 h 12960"/>
              <a:gd name="T64" fmla="*/ 8000 w 12960"/>
              <a:gd name="T65" fmla="*/ 2640 h 12960"/>
              <a:gd name="T66" fmla="*/ 9760 w 12960"/>
              <a:gd name="T67" fmla="*/ 4400 h 12960"/>
              <a:gd name="T68" fmla="*/ 8560 w 12960"/>
              <a:gd name="T69" fmla="*/ 4400 h 12960"/>
              <a:gd name="T70" fmla="*/ 8560 w 12960"/>
              <a:gd name="T71" fmla="*/ 3200 h 12960"/>
              <a:gd name="T72" fmla="*/ 9760 w 12960"/>
              <a:gd name="T73" fmla="*/ 3200 h 12960"/>
              <a:gd name="T74" fmla="*/ 9760 w 12960"/>
              <a:gd name="T75" fmla="*/ 4400 h 12960"/>
              <a:gd name="T76" fmla="*/ 8357 w 12960"/>
              <a:gd name="T77" fmla="*/ 8327 h 12960"/>
              <a:gd name="T78" fmla="*/ 4680 w 12960"/>
              <a:gd name="T79" fmla="*/ 4651 h 12960"/>
              <a:gd name="T80" fmla="*/ 5472 w 12960"/>
              <a:gd name="T81" fmla="*/ 3859 h 12960"/>
              <a:gd name="T82" fmla="*/ 9149 w 12960"/>
              <a:gd name="T83" fmla="*/ 7536 h 12960"/>
              <a:gd name="T84" fmla="*/ 8357 w 12960"/>
              <a:gd name="T85" fmla="*/ 8327 h 12960"/>
              <a:gd name="T86" fmla="*/ 6739 w 12960"/>
              <a:gd name="T87" fmla="*/ 9999 h 12960"/>
              <a:gd name="T88" fmla="*/ 3062 w 12960"/>
              <a:gd name="T89" fmla="*/ 6322 h 12960"/>
              <a:gd name="T90" fmla="*/ 3854 w 12960"/>
              <a:gd name="T91" fmla="*/ 5530 h 12960"/>
              <a:gd name="T92" fmla="*/ 7531 w 12960"/>
              <a:gd name="T93" fmla="*/ 9207 h 12960"/>
              <a:gd name="T94" fmla="*/ 6739 w 12960"/>
              <a:gd name="T95" fmla="*/ 9999 h 129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960" h="12960">
                <a:moveTo>
                  <a:pt x="12160" y="0"/>
                </a:moveTo>
                <a:lnTo>
                  <a:pt x="6800" y="0"/>
                </a:lnTo>
                <a:cubicBezTo>
                  <a:pt x="6400" y="0"/>
                  <a:pt x="6320" y="160"/>
                  <a:pt x="5920" y="640"/>
                </a:cubicBezTo>
                <a:lnTo>
                  <a:pt x="640" y="5920"/>
                </a:lnTo>
                <a:cubicBezTo>
                  <a:pt x="0" y="6560"/>
                  <a:pt x="0" y="7600"/>
                  <a:pt x="640" y="8240"/>
                </a:cubicBezTo>
                <a:lnTo>
                  <a:pt x="4720" y="12320"/>
                </a:lnTo>
                <a:cubicBezTo>
                  <a:pt x="5360" y="12960"/>
                  <a:pt x="6400" y="12960"/>
                  <a:pt x="7040" y="12320"/>
                </a:cubicBezTo>
                <a:lnTo>
                  <a:pt x="12320" y="7040"/>
                </a:lnTo>
                <a:cubicBezTo>
                  <a:pt x="12720" y="6720"/>
                  <a:pt x="12960" y="6560"/>
                  <a:pt x="12960" y="6080"/>
                </a:cubicBezTo>
                <a:lnTo>
                  <a:pt x="12960" y="800"/>
                </a:lnTo>
                <a:cubicBezTo>
                  <a:pt x="12960" y="320"/>
                  <a:pt x="12640" y="0"/>
                  <a:pt x="12160" y="0"/>
                </a:cubicBezTo>
                <a:close/>
                <a:moveTo>
                  <a:pt x="7120" y="11120"/>
                </a:moveTo>
                <a:lnTo>
                  <a:pt x="6560" y="11680"/>
                </a:lnTo>
                <a:lnTo>
                  <a:pt x="6560" y="11680"/>
                </a:lnTo>
                <a:cubicBezTo>
                  <a:pt x="6240" y="12000"/>
                  <a:pt x="5680" y="12000"/>
                  <a:pt x="5360" y="11680"/>
                </a:cubicBezTo>
                <a:lnTo>
                  <a:pt x="1280" y="7600"/>
                </a:lnTo>
                <a:cubicBezTo>
                  <a:pt x="960" y="7280"/>
                  <a:pt x="960" y="6720"/>
                  <a:pt x="1280" y="6400"/>
                </a:cubicBezTo>
                <a:lnTo>
                  <a:pt x="1840" y="5840"/>
                </a:lnTo>
                <a:lnTo>
                  <a:pt x="2400" y="5280"/>
                </a:lnTo>
                <a:lnTo>
                  <a:pt x="6480" y="1200"/>
                </a:lnTo>
                <a:cubicBezTo>
                  <a:pt x="6720" y="1040"/>
                  <a:pt x="7040" y="800"/>
                  <a:pt x="7200" y="800"/>
                </a:cubicBezTo>
                <a:lnTo>
                  <a:pt x="11760" y="800"/>
                </a:lnTo>
                <a:cubicBezTo>
                  <a:pt x="12000" y="800"/>
                  <a:pt x="12160" y="960"/>
                  <a:pt x="12160" y="1120"/>
                </a:cubicBezTo>
                <a:lnTo>
                  <a:pt x="12160" y="5680"/>
                </a:lnTo>
                <a:lnTo>
                  <a:pt x="12160" y="5680"/>
                </a:lnTo>
                <a:cubicBezTo>
                  <a:pt x="12160" y="5920"/>
                  <a:pt x="12000" y="6240"/>
                  <a:pt x="11760" y="6400"/>
                </a:cubicBezTo>
                <a:lnTo>
                  <a:pt x="7680" y="10480"/>
                </a:lnTo>
                <a:lnTo>
                  <a:pt x="7120" y="11120"/>
                </a:lnTo>
                <a:close/>
                <a:moveTo>
                  <a:pt x="8000" y="2640"/>
                </a:moveTo>
                <a:cubicBezTo>
                  <a:pt x="7360" y="3280"/>
                  <a:pt x="7360" y="4320"/>
                  <a:pt x="8000" y="4960"/>
                </a:cubicBezTo>
                <a:cubicBezTo>
                  <a:pt x="8640" y="5600"/>
                  <a:pt x="9680" y="5600"/>
                  <a:pt x="10320" y="4960"/>
                </a:cubicBezTo>
                <a:cubicBezTo>
                  <a:pt x="10960" y="4320"/>
                  <a:pt x="10960" y="3280"/>
                  <a:pt x="10320" y="2640"/>
                </a:cubicBezTo>
                <a:cubicBezTo>
                  <a:pt x="9680" y="2000"/>
                  <a:pt x="8640" y="2000"/>
                  <a:pt x="8000" y="2640"/>
                </a:cubicBezTo>
                <a:close/>
                <a:moveTo>
                  <a:pt x="9760" y="4400"/>
                </a:moveTo>
                <a:cubicBezTo>
                  <a:pt x="9440" y="4720"/>
                  <a:pt x="8880" y="4720"/>
                  <a:pt x="8560" y="4400"/>
                </a:cubicBezTo>
                <a:cubicBezTo>
                  <a:pt x="8240" y="4080"/>
                  <a:pt x="8240" y="3520"/>
                  <a:pt x="8560" y="3200"/>
                </a:cubicBezTo>
                <a:cubicBezTo>
                  <a:pt x="8880" y="2880"/>
                  <a:pt x="9440" y="2880"/>
                  <a:pt x="9760" y="3200"/>
                </a:cubicBezTo>
                <a:cubicBezTo>
                  <a:pt x="10080" y="3600"/>
                  <a:pt x="10080" y="4080"/>
                  <a:pt x="9760" y="4400"/>
                </a:cubicBezTo>
                <a:close/>
                <a:moveTo>
                  <a:pt x="8357" y="8327"/>
                </a:moveTo>
                <a:lnTo>
                  <a:pt x="4680" y="4651"/>
                </a:lnTo>
                <a:lnTo>
                  <a:pt x="5472" y="3859"/>
                </a:lnTo>
                <a:lnTo>
                  <a:pt x="9149" y="7536"/>
                </a:lnTo>
                <a:lnTo>
                  <a:pt x="8357" y="8327"/>
                </a:lnTo>
                <a:close/>
                <a:moveTo>
                  <a:pt x="6739" y="9999"/>
                </a:moveTo>
                <a:lnTo>
                  <a:pt x="3062" y="6322"/>
                </a:lnTo>
                <a:lnTo>
                  <a:pt x="3854" y="5530"/>
                </a:lnTo>
                <a:lnTo>
                  <a:pt x="7531" y="9207"/>
                </a:lnTo>
                <a:lnTo>
                  <a:pt x="6739" y="9999"/>
                </a:lnTo>
                <a:close/>
              </a:path>
            </a:pathLst>
          </a:custGeom>
          <a:solidFill>
            <a:schemeClr val="accent2"/>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5" name="í$ľíḍé">
            <a:extLst>
              <a:ext uri="{FF2B5EF4-FFF2-40B4-BE49-F238E27FC236}">
                <a16:creationId xmlns:a16="http://schemas.microsoft.com/office/drawing/2014/main" id="{084CE6BB-6B4C-43FB-830E-8AA4536E4A88}"/>
              </a:ext>
            </a:extLst>
          </p:cNvPr>
          <p:cNvSpPr/>
          <p:nvPr/>
        </p:nvSpPr>
        <p:spPr>
          <a:xfrm>
            <a:off x="4923299" y="5619967"/>
            <a:ext cx="458738" cy="458815"/>
          </a:xfrm>
          <a:custGeom>
            <a:avLst/>
            <a:gdLst>
              <a:gd name="T0" fmla="*/ 8312 w 12601"/>
              <a:gd name="T1" fmla="*/ 5968 h 12602"/>
              <a:gd name="T2" fmla="*/ 8799 w 12601"/>
              <a:gd name="T3" fmla="*/ 5907 h 12602"/>
              <a:gd name="T4" fmla="*/ 8737 w 12601"/>
              <a:gd name="T5" fmla="*/ 5358 h 12602"/>
              <a:gd name="T6" fmla="*/ 8160 w 12601"/>
              <a:gd name="T7" fmla="*/ 5419 h 12602"/>
              <a:gd name="T8" fmla="*/ 7581 w 12601"/>
              <a:gd name="T9" fmla="*/ 5968 h 12602"/>
              <a:gd name="T10" fmla="*/ 7216 w 12601"/>
              <a:gd name="T11" fmla="*/ 5358 h 12602"/>
              <a:gd name="T12" fmla="*/ 6363 w 12601"/>
              <a:gd name="T13" fmla="*/ 5419 h 12602"/>
              <a:gd name="T14" fmla="*/ 6424 w 12601"/>
              <a:gd name="T15" fmla="*/ 5967 h 12602"/>
              <a:gd name="T16" fmla="*/ 7002 w 12601"/>
              <a:gd name="T17" fmla="*/ 6028 h 12602"/>
              <a:gd name="T18" fmla="*/ 7185 w 12601"/>
              <a:gd name="T19" fmla="*/ 6515 h 12602"/>
              <a:gd name="T20" fmla="*/ 6545 w 12601"/>
              <a:gd name="T21" fmla="*/ 7185 h 12602"/>
              <a:gd name="T22" fmla="*/ 6058 w 12601"/>
              <a:gd name="T23" fmla="*/ 7246 h 12602"/>
              <a:gd name="T24" fmla="*/ 6119 w 12601"/>
              <a:gd name="T25" fmla="*/ 7794 h 12602"/>
              <a:gd name="T26" fmla="*/ 6697 w 12601"/>
              <a:gd name="T27" fmla="*/ 7733 h 12602"/>
              <a:gd name="T28" fmla="*/ 7459 w 12601"/>
              <a:gd name="T29" fmla="*/ 6941 h 12602"/>
              <a:gd name="T30" fmla="*/ 7945 w 12601"/>
              <a:gd name="T31" fmla="*/ 7794 h 12602"/>
              <a:gd name="T32" fmla="*/ 8494 w 12601"/>
              <a:gd name="T33" fmla="*/ 7733 h 12602"/>
              <a:gd name="T34" fmla="*/ 8433 w 12601"/>
              <a:gd name="T35" fmla="*/ 7186 h 12602"/>
              <a:gd name="T36" fmla="*/ 8159 w 12601"/>
              <a:gd name="T37" fmla="*/ 7125 h 12602"/>
              <a:gd name="T38" fmla="*/ 7853 w 12601"/>
              <a:gd name="T39" fmla="*/ 6424 h 12602"/>
              <a:gd name="T40" fmla="*/ 5721 w 12601"/>
              <a:gd name="T41" fmla="*/ 4140 h 12602"/>
              <a:gd name="T42" fmla="*/ 5174 w 12601"/>
              <a:gd name="T43" fmla="*/ 5359 h 12602"/>
              <a:gd name="T44" fmla="*/ 4230 w 12601"/>
              <a:gd name="T45" fmla="*/ 5420 h 12602"/>
              <a:gd name="T46" fmla="*/ 4291 w 12601"/>
              <a:gd name="T47" fmla="*/ 5968 h 12602"/>
              <a:gd name="T48" fmla="*/ 4565 w 12601"/>
              <a:gd name="T49" fmla="*/ 7796 h 12602"/>
              <a:gd name="T50" fmla="*/ 3925 w 12601"/>
              <a:gd name="T51" fmla="*/ 8100 h 12602"/>
              <a:gd name="T52" fmla="*/ 4229 w 12601"/>
              <a:gd name="T53" fmla="*/ 8710 h 12602"/>
              <a:gd name="T54" fmla="*/ 5143 w 12601"/>
              <a:gd name="T55" fmla="*/ 7796 h 12602"/>
              <a:gd name="T56" fmla="*/ 6301 w 12601"/>
              <a:gd name="T57" fmla="*/ 5968 h 12602"/>
              <a:gd name="T58" fmla="*/ 6362 w 12601"/>
              <a:gd name="T59" fmla="*/ 5419 h 12602"/>
              <a:gd name="T60" fmla="*/ 5752 w 12601"/>
              <a:gd name="T61" fmla="*/ 5358 h 12602"/>
              <a:gd name="T62" fmla="*/ 6178 w 12601"/>
              <a:gd name="T63" fmla="*/ 4475 h 12602"/>
              <a:gd name="T64" fmla="*/ 7275 w 12601"/>
              <a:gd name="T65" fmla="*/ 3927 h 12602"/>
              <a:gd name="T66" fmla="*/ 5721 w 12601"/>
              <a:gd name="T67" fmla="*/ 4140 h 12602"/>
              <a:gd name="T68" fmla="*/ 10757 w 12601"/>
              <a:gd name="T69" fmla="*/ 1844 h 12602"/>
              <a:gd name="T70" fmla="*/ 1850 w 12601"/>
              <a:gd name="T71" fmla="*/ 1844 h 12602"/>
              <a:gd name="T72" fmla="*/ 1844 w 12601"/>
              <a:gd name="T73" fmla="*/ 10759 h 12602"/>
              <a:gd name="T74" fmla="*/ 12597 w 12601"/>
              <a:gd name="T75" fmla="*/ 6300 h 12602"/>
              <a:gd name="T76" fmla="*/ 2373 w 12601"/>
              <a:gd name="T77" fmla="*/ 2371 h 12602"/>
              <a:gd name="T78" fmla="*/ 11893 w 12601"/>
              <a:gd name="T79" fmla="*/ 6300 h 12602"/>
              <a:gd name="T80" fmla="*/ 2367 w 12601"/>
              <a:gd name="T81" fmla="*/ 10235 h 12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601" h="12602">
                <a:moveTo>
                  <a:pt x="8220" y="6028"/>
                </a:moveTo>
                <a:cubicBezTo>
                  <a:pt x="8251" y="5997"/>
                  <a:pt x="8281" y="5968"/>
                  <a:pt x="8312" y="5968"/>
                </a:cubicBezTo>
                <a:lnTo>
                  <a:pt x="8737" y="5968"/>
                </a:lnTo>
                <a:cubicBezTo>
                  <a:pt x="8768" y="5968"/>
                  <a:pt x="8799" y="5938"/>
                  <a:pt x="8799" y="5907"/>
                </a:cubicBezTo>
                <a:lnTo>
                  <a:pt x="8799" y="5419"/>
                </a:lnTo>
                <a:cubicBezTo>
                  <a:pt x="8799" y="5389"/>
                  <a:pt x="8768" y="5358"/>
                  <a:pt x="8737" y="5358"/>
                </a:cubicBezTo>
                <a:lnTo>
                  <a:pt x="8251" y="5358"/>
                </a:lnTo>
                <a:cubicBezTo>
                  <a:pt x="8220" y="5358"/>
                  <a:pt x="8160" y="5389"/>
                  <a:pt x="8160" y="5419"/>
                </a:cubicBezTo>
                <a:lnTo>
                  <a:pt x="7642" y="5968"/>
                </a:lnTo>
                <a:cubicBezTo>
                  <a:pt x="7611" y="5997"/>
                  <a:pt x="7581" y="5997"/>
                  <a:pt x="7581" y="5968"/>
                </a:cubicBezTo>
                <a:lnTo>
                  <a:pt x="7306" y="5419"/>
                </a:lnTo>
                <a:cubicBezTo>
                  <a:pt x="7277" y="5389"/>
                  <a:pt x="7246" y="5358"/>
                  <a:pt x="7216" y="5358"/>
                </a:cubicBezTo>
                <a:lnTo>
                  <a:pt x="6424" y="5358"/>
                </a:lnTo>
                <a:cubicBezTo>
                  <a:pt x="6393" y="5358"/>
                  <a:pt x="6363" y="5389"/>
                  <a:pt x="6363" y="5419"/>
                </a:cubicBezTo>
                <a:lnTo>
                  <a:pt x="6363" y="5906"/>
                </a:lnTo>
                <a:cubicBezTo>
                  <a:pt x="6365" y="5939"/>
                  <a:pt x="6391" y="5965"/>
                  <a:pt x="6424" y="5967"/>
                </a:cubicBezTo>
                <a:lnTo>
                  <a:pt x="6911" y="5967"/>
                </a:lnTo>
                <a:cubicBezTo>
                  <a:pt x="6941" y="5967"/>
                  <a:pt x="6972" y="5996"/>
                  <a:pt x="7002" y="6028"/>
                </a:cubicBezTo>
                <a:lnTo>
                  <a:pt x="7185" y="6423"/>
                </a:lnTo>
                <a:lnTo>
                  <a:pt x="7185" y="6515"/>
                </a:lnTo>
                <a:lnTo>
                  <a:pt x="6637" y="7154"/>
                </a:lnTo>
                <a:cubicBezTo>
                  <a:pt x="6606" y="7154"/>
                  <a:pt x="6576" y="7185"/>
                  <a:pt x="6545" y="7185"/>
                </a:cubicBezTo>
                <a:lnTo>
                  <a:pt x="6119" y="7185"/>
                </a:lnTo>
                <a:cubicBezTo>
                  <a:pt x="6089" y="7185"/>
                  <a:pt x="6058" y="7216"/>
                  <a:pt x="6058" y="7246"/>
                </a:cubicBezTo>
                <a:lnTo>
                  <a:pt x="6058" y="7733"/>
                </a:lnTo>
                <a:cubicBezTo>
                  <a:pt x="6058" y="7763"/>
                  <a:pt x="6089" y="7794"/>
                  <a:pt x="6119" y="7794"/>
                </a:cubicBezTo>
                <a:lnTo>
                  <a:pt x="6606" y="7794"/>
                </a:lnTo>
                <a:cubicBezTo>
                  <a:pt x="6637" y="7794"/>
                  <a:pt x="6697" y="7763"/>
                  <a:pt x="6697" y="7733"/>
                </a:cubicBezTo>
                <a:lnTo>
                  <a:pt x="7398" y="6941"/>
                </a:lnTo>
                <a:cubicBezTo>
                  <a:pt x="7429" y="6910"/>
                  <a:pt x="7459" y="6910"/>
                  <a:pt x="7459" y="6941"/>
                </a:cubicBezTo>
                <a:lnTo>
                  <a:pt x="7854" y="7733"/>
                </a:lnTo>
                <a:cubicBezTo>
                  <a:pt x="7854" y="7763"/>
                  <a:pt x="7916" y="7794"/>
                  <a:pt x="7945" y="7794"/>
                </a:cubicBezTo>
                <a:lnTo>
                  <a:pt x="8433" y="7794"/>
                </a:lnTo>
                <a:cubicBezTo>
                  <a:pt x="8463" y="7794"/>
                  <a:pt x="8494" y="7763"/>
                  <a:pt x="8494" y="7733"/>
                </a:cubicBezTo>
                <a:lnTo>
                  <a:pt x="8494" y="7247"/>
                </a:lnTo>
                <a:cubicBezTo>
                  <a:pt x="8494" y="7217"/>
                  <a:pt x="8463" y="7186"/>
                  <a:pt x="8433" y="7186"/>
                </a:cubicBezTo>
                <a:lnTo>
                  <a:pt x="8250" y="7186"/>
                </a:lnTo>
                <a:cubicBezTo>
                  <a:pt x="8219" y="7186"/>
                  <a:pt x="8189" y="7155"/>
                  <a:pt x="8159" y="7125"/>
                </a:cubicBezTo>
                <a:lnTo>
                  <a:pt x="7853" y="6516"/>
                </a:lnTo>
                <a:lnTo>
                  <a:pt x="7853" y="6424"/>
                </a:lnTo>
                <a:lnTo>
                  <a:pt x="8220" y="6028"/>
                </a:lnTo>
                <a:moveTo>
                  <a:pt x="5721" y="4140"/>
                </a:moveTo>
                <a:cubicBezTo>
                  <a:pt x="5529" y="4296"/>
                  <a:pt x="5391" y="4510"/>
                  <a:pt x="5326" y="4749"/>
                </a:cubicBezTo>
                <a:lnTo>
                  <a:pt x="5174" y="5359"/>
                </a:lnTo>
                <a:lnTo>
                  <a:pt x="4291" y="5359"/>
                </a:lnTo>
                <a:cubicBezTo>
                  <a:pt x="4261" y="5359"/>
                  <a:pt x="4230" y="5390"/>
                  <a:pt x="4230" y="5420"/>
                </a:cubicBezTo>
                <a:lnTo>
                  <a:pt x="4230" y="5907"/>
                </a:lnTo>
                <a:cubicBezTo>
                  <a:pt x="4232" y="5940"/>
                  <a:pt x="4258" y="5966"/>
                  <a:pt x="4291" y="5968"/>
                </a:cubicBezTo>
                <a:lnTo>
                  <a:pt x="5021" y="5968"/>
                </a:lnTo>
                <a:lnTo>
                  <a:pt x="4565" y="7796"/>
                </a:lnTo>
                <a:cubicBezTo>
                  <a:pt x="4473" y="8161"/>
                  <a:pt x="4230" y="8100"/>
                  <a:pt x="4230" y="8100"/>
                </a:cubicBezTo>
                <a:lnTo>
                  <a:pt x="3925" y="8100"/>
                </a:lnTo>
                <a:lnTo>
                  <a:pt x="3925" y="8710"/>
                </a:lnTo>
                <a:lnTo>
                  <a:pt x="4229" y="8710"/>
                </a:lnTo>
                <a:cubicBezTo>
                  <a:pt x="4473" y="8710"/>
                  <a:pt x="4717" y="8679"/>
                  <a:pt x="4839" y="8528"/>
                </a:cubicBezTo>
                <a:cubicBezTo>
                  <a:pt x="4991" y="8376"/>
                  <a:pt x="5083" y="8101"/>
                  <a:pt x="5143" y="7796"/>
                </a:cubicBezTo>
                <a:lnTo>
                  <a:pt x="5600" y="5968"/>
                </a:lnTo>
                <a:lnTo>
                  <a:pt x="6301" y="5968"/>
                </a:lnTo>
                <a:cubicBezTo>
                  <a:pt x="6332" y="5968"/>
                  <a:pt x="6362" y="5939"/>
                  <a:pt x="6362" y="5908"/>
                </a:cubicBezTo>
                <a:lnTo>
                  <a:pt x="6362" y="5419"/>
                </a:lnTo>
                <a:cubicBezTo>
                  <a:pt x="6362" y="5389"/>
                  <a:pt x="6332" y="5358"/>
                  <a:pt x="6301" y="5358"/>
                </a:cubicBezTo>
                <a:lnTo>
                  <a:pt x="5752" y="5358"/>
                </a:lnTo>
                <a:lnTo>
                  <a:pt x="5904" y="4780"/>
                </a:lnTo>
                <a:cubicBezTo>
                  <a:pt x="5934" y="4688"/>
                  <a:pt x="6087" y="4536"/>
                  <a:pt x="6178" y="4475"/>
                </a:cubicBezTo>
                <a:cubicBezTo>
                  <a:pt x="6513" y="4231"/>
                  <a:pt x="6970" y="4383"/>
                  <a:pt x="7275" y="4444"/>
                </a:cubicBezTo>
                <a:lnTo>
                  <a:pt x="7275" y="3927"/>
                </a:lnTo>
                <a:cubicBezTo>
                  <a:pt x="6971" y="3866"/>
                  <a:pt x="6301" y="3653"/>
                  <a:pt x="5721" y="4140"/>
                </a:cubicBezTo>
                <a:moveTo>
                  <a:pt x="5721" y="4140"/>
                </a:moveTo>
                <a:close/>
                <a:moveTo>
                  <a:pt x="12597" y="6300"/>
                </a:moveTo>
                <a:cubicBezTo>
                  <a:pt x="12601" y="4629"/>
                  <a:pt x="11939" y="3025"/>
                  <a:pt x="10757" y="1844"/>
                </a:cubicBezTo>
                <a:cubicBezTo>
                  <a:pt x="9576" y="662"/>
                  <a:pt x="7972" y="0"/>
                  <a:pt x="6301" y="4"/>
                </a:cubicBezTo>
                <a:cubicBezTo>
                  <a:pt x="4632" y="1"/>
                  <a:pt x="3030" y="663"/>
                  <a:pt x="1850" y="1844"/>
                </a:cubicBezTo>
                <a:cubicBezTo>
                  <a:pt x="668" y="3025"/>
                  <a:pt x="5" y="4629"/>
                  <a:pt x="9" y="6300"/>
                </a:cubicBezTo>
                <a:cubicBezTo>
                  <a:pt x="0" y="7972"/>
                  <a:pt x="661" y="9578"/>
                  <a:pt x="1844" y="10759"/>
                </a:cubicBezTo>
                <a:cubicBezTo>
                  <a:pt x="3024" y="11942"/>
                  <a:pt x="4630" y="12602"/>
                  <a:pt x="6301" y="12592"/>
                </a:cubicBezTo>
                <a:cubicBezTo>
                  <a:pt x="9767" y="12557"/>
                  <a:pt x="12597" y="9764"/>
                  <a:pt x="12597" y="6300"/>
                </a:cubicBezTo>
                <a:close/>
                <a:moveTo>
                  <a:pt x="748" y="6300"/>
                </a:moveTo>
                <a:cubicBezTo>
                  <a:pt x="747" y="4826"/>
                  <a:pt x="1332" y="3413"/>
                  <a:pt x="2373" y="2371"/>
                </a:cubicBezTo>
                <a:cubicBezTo>
                  <a:pt x="3415" y="1328"/>
                  <a:pt x="4828" y="743"/>
                  <a:pt x="6301" y="743"/>
                </a:cubicBezTo>
                <a:cubicBezTo>
                  <a:pt x="9389" y="743"/>
                  <a:pt x="11893" y="3244"/>
                  <a:pt x="11893" y="6300"/>
                </a:cubicBezTo>
                <a:cubicBezTo>
                  <a:pt x="11893" y="9350"/>
                  <a:pt x="9389" y="11855"/>
                  <a:pt x="6301" y="11855"/>
                </a:cubicBezTo>
                <a:cubicBezTo>
                  <a:pt x="4826" y="11861"/>
                  <a:pt x="3410" y="11278"/>
                  <a:pt x="2367" y="10235"/>
                </a:cubicBezTo>
                <a:cubicBezTo>
                  <a:pt x="1324" y="9192"/>
                  <a:pt x="741" y="7775"/>
                  <a:pt x="748" y="6300"/>
                </a:cubicBezTo>
                <a:close/>
              </a:path>
            </a:pathLst>
          </a:custGeom>
          <a:solidFill>
            <a:schemeClr val="accent3"/>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7" name="ïsḻíḍè">
            <a:extLst>
              <a:ext uri="{FF2B5EF4-FFF2-40B4-BE49-F238E27FC236}">
                <a16:creationId xmlns:a16="http://schemas.microsoft.com/office/drawing/2014/main" id="{FD588C9F-ECB7-4EA5-8CE7-10DAB19BFC06}"/>
              </a:ext>
            </a:extLst>
          </p:cNvPr>
          <p:cNvSpPr/>
          <p:nvPr/>
        </p:nvSpPr>
        <p:spPr>
          <a:xfrm>
            <a:off x="6815949" y="5619968"/>
            <a:ext cx="339098" cy="458814"/>
          </a:xfrm>
          <a:custGeom>
            <a:avLst/>
            <a:gdLst>
              <a:gd name="T0" fmla="*/ 2187 w 6273"/>
              <a:gd name="T1" fmla="*/ 8488 h 8488"/>
              <a:gd name="T2" fmla="*/ 2101 w 6273"/>
              <a:gd name="T3" fmla="*/ 8471 h 8488"/>
              <a:gd name="T4" fmla="*/ 1969 w 6273"/>
              <a:gd name="T5" fmla="*/ 8237 h 8488"/>
              <a:gd name="T6" fmla="*/ 2430 w 6273"/>
              <a:gd name="T7" fmla="*/ 4895 h 8488"/>
              <a:gd name="T8" fmla="*/ 272 w 6273"/>
              <a:gd name="T9" fmla="*/ 4895 h 8488"/>
              <a:gd name="T10" fmla="*/ 69 w 6273"/>
              <a:gd name="T11" fmla="*/ 4582 h 8488"/>
              <a:gd name="T12" fmla="*/ 1989 w 6273"/>
              <a:gd name="T13" fmla="*/ 133 h 8488"/>
              <a:gd name="T14" fmla="*/ 2192 w 6273"/>
              <a:gd name="T15" fmla="*/ 1 h 8488"/>
              <a:gd name="T16" fmla="*/ 5350 w 6273"/>
              <a:gd name="T17" fmla="*/ 1 h 8488"/>
              <a:gd name="T18" fmla="*/ 5540 w 6273"/>
              <a:gd name="T19" fmla="*/ 106 h 8488"/>
              <a:gd name="T20" fmla="*/ 5540 w 6273"/>
              <a:gd name="T21" fmla="*/ 327 h 8488"/>
              <a:gd name="T22" fmla="*/ 4215 w 6273"/>
              <a:gd name="T23" fmla="*/ 2896 h 8488"/>
              <a:gd name="T24" fmla="*/ 6043 w 6273"/>
              <a:gd name="T25" fmla="*/ 2896 h 8488"/>
              <a:gd name="T26" fmla="*/ 6239 w 6273"/>
              <a:gd name="T27" fmla="*/ 3020 h 8488"/>
              <a:gd name="T28" fmla="*/ 6219 w 6273"/>
              <a:gd name="T29" fmla="*/ 3240 h 8488"/>
              <a:gd name="T30" fmla="*/ 2364 w 6273"/>
              <a:gd name="T31" fmla="*/ 8400 h 8488"/>
              <a:gd name="T32" fmla="*/ 2187 w 6273"/>
              <a:gd name="T33" fmla="*/ 8488 h 8488"/>
              <a:gd name="T34" fmla="*/ 607 w 6273"/>
              <a:gd name="T35" fmla="*/ 4454 h 8488"/>
              <a:gd name="T36" fmla="*/ 2695 w 6273"/>
              <a:gd name="T37" fmla="*/ 4454 h 8488"/>
              <a:gd name="T38" fmla="*/ 2860 w 6273"/>
              <a:gd name="T39" fmla="*/ 4529 h 8488"/>
              <a:gd name="T40" fmla="*/ 2913 w 6273"/>
              <a:gd name="T41" fmla="*/ 4703 h 8488"/>
              <a:gd name="T42" fmla="*/ 2525 w 6273"/>
              <a:gd name="T43" fmla="*/ 7451 h 8488"/>
              <a:gd name="T44" fmla="*/ 5615 w 6273"/>
              <a:gd name="T45" fmla="*/ 3333 h 8488"/>
              <a:gd name="T46" fmla="*/ 3867 w 6273"/>
              <a:gd name="T47" fmla="*/ 3333 h 8488"/>
              <a:gd name="T48" fmla="*/ 3670 w 6273"/>
              <a:gd name="T49" fmla="*/ 3013 h 8488"/>
              <a:gd name="T50" fmla="*/ 4994 w 6273"/>
              <a:gd name="T51" fmla="*/ 444 h 8488"/>
              <a:gd name="T52" fmla="*/ 2346 w 6273"/>
              <a:gd name="T53" fmla="*/ 444 h 8488"/>
              <a:gd name="T54" fmla="*/ 607 w 6273"/>
              <a:gd name="T55" fmla="*/ 4454 h 84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273" h="8488">
                <a:moveTo>
                  <a:pt x="2187" y="8488"/>
                </a:moveTo>
                <a:cubicBezTo>
                  <a:pt x="2158" y="8488"/>
                  <a:pt x="2129" y="8482"/>
                  <a:pt x="2101" y="8471"/>
                </a:cubicBezTo>
                <a:cubicBezTo>
                  <a:pt x="2009" y="8432"/>
                  <a:pt x="1955" y="8336"/>
                  <a:pt x="1969" y="8237"/>
                </a:cubicBezTo>
                <a:lnTo>
                  <a:pt x="2430" y="4895"/>
                </a:lnTo>
                <a:lnTo>
                  <a:pt x="272" y="4895"/>
                </a:lnTo>
                <a:cubicBezTo>
                  <a:pt x="109" y="4897"/>
                  <a:pt x="0" y="4729"/>
                  <a:pt x="69" y="4582"/>
                </a:cubicBezTo>
                <a:lnTo>
                  <a:pt x="1989" y="133"/>
                </a:lnTo>
                <a:cubicBezTo>
                  <a:pt x="2024" y="52"/>
                  <a:pt x="2104" y="0"/>
                  <a:pt x="2192" y="1"/>
                </a:cubicBezTo>
                <a:lnTo>
                  <a:pt x="5350" y="1"/>
                </a:lnTo>
                <a:cubicBezTo>
                  <a:pt x="5427" y="0"/>
                  <a:pt x="5499" y="40"/>
                  <a:pt x="5540" y="106"/>
                </a:cubicBezTo>
                <a:cubicBezTo>
                  <a:pt x="5579" y="175"/>
                  <a:pt x="5579" y="259"/>
                  <a:pt x="5540" y="327"/>
                </a:cubicBezTo>
                <a:lnTo>
                  <a:pt x="4215" y="2896"/>
                </a:lnTo>
                <a:lnTo>
                  <a:pt x="6043" y="2896"/>
                </a:lnTo>
                <a:cubicBezTo>
                  <a:pt x="6126" y="2897"/>
                  <a:pt x="6202" y="2945"/>
                  <a:pt x="6239" y="3020"/>
                </a:cubicBezTo>
                <a:cubicBezTo>
                  <a:pt x="6273" y="3091"/>
                  <a:pt x="6265" y="3176"/>
                  <a:pt x="6219" y="3240"/>
                </a:cubicBezTo>
                <a:lnTo>
                  <a:pt x="2364" y="8400"/>
                </a:lnTo>
                <a:cubicBezTo>
                  <a:pt x="2322" y="8456"/>
                  <a:pt x="2257" y="8488"/>
                  <a:pt x="2187" y="8488"/>
                </a:cubicBezTo>
                <a:close/>
                <a:moveTo>
                  <a:pt x="607" y="4454"/>
                </a:moveTo>
                <a:lnTo>
                  <a:pt x="2695" y="4454"/>
                </a:lnTo>
                <a:cubicBezTo>
                  <a:pt x="2758" y="4454"/>
                  <a:pt x="2819" y="4481"/>
                  <a:pt x="2860" y="4529"/>
                </a:cubicBezTo>
                <a:cubicBezTo>
                  <a:pt x="2902" y="4577"/>
                  <a:pt x="2922" y="4640"/>
                  <a:pt x="2913" y="4703"/>
                </a:cubicBezTo>
                <a:lnTo>
                  <a:pt x="2525" y="7451"/>
                </a:lnTo>
                <a:lnTo>
                  <a:pt x="5615" y="3333"/>
                </a:lnTo>
                <a:lnTo>
                  <a:pt x="3867" y="3333"/>
                </a:lnTo>
                <a:cubicBezTo>
                  <a:pt x="3703" y="3332"/>
                  <a:pt x="3596" y="3159"/>
                  <a:pt x="3670" y="3013"/>
                </a:cubicBezTo>
                <a:lnTo>
                  <a:pt x="4994" y="444"/>
                </a:lnTo>
                <a:lnTo>
                  <a:pt x="2346" y="444"/>
                </a:lnTo>
                <a:lnTo>
                  <a:pt x="607" y="4454"/>
                </a:lnTo>
                <a:close/>
              </a:path>
            </a:pathLst>
          </a:custGeom>
          <a:solidFill>
            <a:schemeClr val="accent4"/>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63" name="iṩļïḑê">
            <a:extLst>
              <a:ext uri="{FF2B5EF4-FFF2-40B4-BE49-F238E27FC236}">
                <a16:creationId xmlns:a16="http://schemas.microsoft.com/office/drawing/2014/main" id="{A9DBD07D-F443-4629-B111-3FA18A116E7F}"/>
              </a:ext>
            </a:extLst>
          </p:cNvPr>
          <p:cNvSpPr/>
          <p:nvPr/>
        </p:nvSpPr>
        <p:spPr>
          <a:xfrm>
            <a:off x="10441657" y="5610414"/>
            <a:ext cx="458814" cy="458069"/>
          </a:xfrm>
          <a:custGeom>
            <a:avLst/>
            <a:gdLst>
              <a:gd name="connsiteX0" fmla="*/ 460696 w 608556"/>
              <a:gd name="connsiteY0" fmla="*/ 435530 h 607568"/>
              <a:gd name="connsiteX1" fmla="*/ 506378 w 608556"/>
              <a:gd name="connsiteY1" fmla="*/ 472847 h 607568"/>
              <a:gd name="connsiteX2" fmla="*/ 317397 w 608556"/>
              <a:gd name="connsiteY2" fmla="*/ 566140 h 607568"/>
              <a:gd name="connsiteX3" fmla="*/ 317397 w 608556"/>
              <a:gd name="connsiteY3" fmla="*/ 607568 h 607568"/>
              <a:gd name="connsiteX4" fmla="*/ 194761 w 608556"/>
              <a:gd name="connsiteY4" fmla="*/ 536887 h 607568"/>
              <a:gd name="connsiteX5" fmla="*/ 317397 w 608556"/>
              <a:gd name="connsiteY5" fmla="*/ 466127 h 607568"/>
              <a:gd name="connsiteX6" fmla="*/ 317397 w 608556"/>
              <a:gd name="connsiteY6" fmla="*/ 507160 h 607568"/>
              <a:gd name="connsiteX7" fmla="*/ 460696 w 608556"/>
              <a:gd name="connsiteY7" fmla="*/ 435530 h 607568"/>
              <a:gd name="connsiteX8" fmla="*/ 70847 w 608556"/>
              <a:gd name="connsiteY8" fmla="*/ 194478 h 607568"/>
              <a:gd name="connsiteX9" fmla="*/ 141616 w 608556"/>
              <a:gd name="connsiteY9" fmla="*/ 316919 h 607568"/>
              <a:gd name="connsiteX10" fmla="*/ 100532 w 608556"/>
              <a:gd name="connsiteY10" fmla="*/ 316919 h 607568"/>
              <a:gd name="connsiteX11" fmla="*/ 172250 w 608556"/>
              <a:gd name="connsiteY11" fmla="*/ 459992 h 607568"/>
              <a:gd name="connsiteX12" fmla="*/ 134966 w 608556"/>
              <a:gd name="connsiteY12" fmla="*/ 505601 h 607568"/>
              <a:gd name="connsiteX13" fmla="*/ 41479 w 608556"/>
              <a:gd name="connsiteY13" fmla="*/ 316919 h 607568"/>
              <a:gd name="connsiteX14" fmla="*/ 0 w 608556"/>
              <a:gd name="connsiteY14" fmla="*/ 316919 h 607568"/>
              <a:gd name="connsiteX15" fmla="*/ 473614 w 608556"/>
              <a:gd name="connsiteY15" fmla="*/ 101967 h 607568"/>
              <a:gd name="connsiteX16" fmla="*/ 567060 w 608556"/>
              <a:gd name="connsiteY16" fmla="*/ 290643 h 607568"/>
              <a:gd name="connsiteX17" fmla="*/ 608556 w 608556"/>
              <a:gd name="connsiteY17" fmla="*/ 290643 h 607568"/>
              <a:gd name="connsiteX18" fmla="*/ 537759 w 608556"/>
              <a:gd name="connsiteY18" fmla="*/ 413160 h 607568"/>
              <a:gd name="connsiteX19" fmla="*/ 466882 w 608556"/>
              <a:gd name="connsiteY19" fmla="*/ 290643 h 607568"/>
              <a:gd name="connsiteX20" fmla="*/ 507983 w 608556"/>
              <a:gd name="connsiteY20" fmla="*/ 290643 h 607568"/>
              <a:gd name="connsiteX21" fmla="*/ 436235 w 608556"/>
              <a:gd name="connsiteY21" fmla="*/ 147654 h 607568"/>
              <a:gd name="connsiteX22" fmla="*/ 291127 w 608556"/>
              <a:gd name="connsiteY22" fmla="*/ 0 h 607568"/>
              <a:gd name="connsiteX23" fmla="*/ 413866 w 608556"/>
              <a:gd name="connsiteY23" fmla="*/ 70760 h 607568"/>
              <a:gd name="connsiteX24" fmla="*/ 291127 w 608556"/>
              <a:gd name="connsiteY24" fmla="*/ 141441 h 607568"/>
              <a:gd name="connsiteX25" fmla="*/ 291127 w 608556"/>
              <a:gd name="connsiteY25" fmla="*/ 100408 h 607568"/>
              <a:gd name="connsiteX26" fmla="*/ 147878 w 608556"/>
              <a:gd name="connsiteY26" fmla="*/ 172038 h 607568"/>
              <a:gd name="connsiteX27" fmla="*/ 102108 w 608556"/>
              <a:gd name="connsiteY27" fmla="*/ 134800 h 607568"/>
              <a:gd name="connsiteX28" fmla="*/ 291127 w 608556"/>
              <a:gd name="connsiteY28" fmla="*/ 41428 h 607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08556" h="607568">
                <a:moveTo>
                  <a:pt x="460696" y="435530"/>
                </a:moveTo>
                <a:lnTo>
                  <a:pt x="506378" y="472847"/>
                </a:lnTo>
                <a:cubicBezTo>
                  <a:pt x="459509" y="530088"/>
                  <a:pt x="391026" y="563768"/>
                  <a:pt x="317397" y="566140"/>
                </a:cubicBezTo>
                <a:lnTo>
                  <a:pt x="317397" y="607568"/>
                </a:lnTo>
                <a:lnTo>
                  <a:pt x="194761" y="536887"/>
                </a:lnTo>
                <a:lnTo>
                  <a:pt x="317397" y="466127"/>
                </a:lnTo>
                <a:lnTo>
                  <a:pt x="317397" y="507160"/>
                </a:lnTo>
                <a:cubicBezTo>
                  <a:pt x="373212" y="504788"/>
                  <a:pt x="425069" y="479014"/>
                  <a:pt x="460696" y="435530"/>
                </a:cubicBezTo>
                <a:close/>
                <a:moveTo>
                  <a:pt x="70847" y="194478"/>
                </a:moveTo>
                <a:lnTo>
                  <a:pt x="141616" y="316919"/>
                </a:lnTo>
                <a:lnTo>
                  <a:pt x="100532" y="316919"/>
                </a:lnTo>
                <a:cubicBezTo>
                  <a:pt x="102907" y="372647"/>
                  <a:pt x="128713" y="424421"/>
                  <a:pt x="172250" y="459992"/>
                </a:cubicBezTo>
                <a:lnTo>
                  <a:pt x="134966" y="505601"/>
                </a:lnTo>
                <a:cubicBezTo>
                  <a:pt x="77576" y="458806"/>
                  <a:pt x="43854" y="390432"/>
                  <a:pt x="41479" y="316919"/>
                </a:cubicBezTo>
                <a:lnTo>
                  <a:pt x="0" y="316919"/>
                </a:lnTo>
                <a:close/>
                <a:moveTo>
                  <a:pt x="473614" y="101967"/>
                </a:moveTo>
                <a:cubicBezTo>
                  <a:pt x="530948" y="148761"/>
                  <a:pt x="564684" y="217133"/>
                  <a:pt x="567060" y="290643"/>
                </a:cubicBezTo>
                <a:lnTo>
                  <a:pt x="608556" y="290643"/>
                </a:lnTo>
                <a:lnTo>
                  <a:pt x="537759" y="413160"/>
                </a:lnTo>
                <a:lnTo>
                  <a:pt x="466882" y="290643"/>
                </a:lnTo>
                <a:lnTo>
                  <a:pt x="507983" y="290643"/>
                </a:lnTo>
                <a:cubicBezTo>
                  <a:pt x="505607" y="234918"/>
                  <a:pt x="479790" y="183144"/>
                  <a:pt x="436235" y="147654"/>
                </a:cubicBezTo>
                <a:close/>
                <a:moveTo>
                  <a:pt x="291127" y="0"/>
                </a:moveTo>
                <a:lnTo>
                  <a:pt x="413866" y="70760"/>
                </a:lnTo>
                <a:lnTo>
                  <a:pt x="291127" y="141441"/>
                </a:lnTo>
                <a:lnTo>
                  <a:pt x="291127" y="100408"/>
                </a:lnTo>
                <a:cubicBezTo>
                  <a:pt x="235300" y="102780"/>
                  <a:pt x="183433" y="128554"/>
                  <a:pt x="147878" y="172038"/>
                </a:cubicBezTo>
                <a:lnTo>
                  <a:pt x="102108" y="134800"/>
                </a:lnTo>
                <a:cubicBezTo>
                  <a:pt x="148987" y="77480"/>
                  <a:pt x="217483" y="43800"/>
                  <a:pt x="291127" y="41428"/>
                </a:cubicBezTo>
                <a:close/>
              </a:path>
            </a:pathLst>
          </a:custGeom>
          <a:solidFill>
            <a:schemeClr val="accent6"/>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4" name="ïśľîḑè">
            <a:extLst>
              <a:ext uri="{FF2B5EF4-FFF2-40B4-BE49-F238E27FC236}">
                <a16:creationId xmlns:a16="http://schemas.microsoft.com/office/drawing/2014/main" id="{42BC2FDC-8060-423F-96C1-9FDB465A4799}"/>
              </a:ext>
            </a:extLst>
          </p:cNvPr>
          <p:cNvSpPr/>
          <p:nvPr/>
        </p:nvSpPr>
        <p:spPr>
          <a:xfrm>
            <a:off x="855821" y="6147827"/>
            <a:ext cx="1330230" cy="354587"/>
          </a:xfrm>
          <a:prstGeom prst="flowChartAlternateProcess">
            <a:avLst/>
          </a:prstGeom>
          <a:solidFill>
            <a:schemeClr val="accent1"/>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defTabSz="914354"/>
            <a:r>
              <a:rPr lang="zh-CN" altLang="en-US" sz="1600" dirty="0">
                <a:solidFill>
                  <a:schemeClr val="bg1"/>
                </a:solidFill>
              </a:rPr>
              <a:t>嵌套</a:t>
            </a:r>
          </a:p>
        </p:txBody>
      </p:sp>
      <p:sp>
        <p:nvSpPr>
          <p:cNvPr id="45" name="iṣļíḓê">
            <a:extLst>
              <a:ext uri="{FF2B5EF4-FFF2-40B4-BE49-F238E27FC236}">
                <a16:creationId xmlns:a16="http://schemas.microsoft.com/office/drawing/2014/main" id="{33B7E056-42D9-470F-BADA-1C60DF733DF2}"/>
              </a:ext>
            </a:extLst>
          </p:cNvPr>
          <p:cNvSpPr/>
          <p:nvPr/>
        </p:nvSpPr>
        <p:spPr>
          <a:xfrm>
            <a:off x="2685847" y="6148724"/>
            <a:ext cx="1330230" cy="354587"/>
          </a:xfrm>
          <a:prstGeom prst="flowChartAlternateProcess">
            <a:avLst/>
          </a:prstGeom>
          <a:solidFill>
            <a:schemeClr val="accent2"/>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defTabSz="914354"/>
            <a:r>
              <a:rPr lang="zh-CN" altLang="en-US" sz="1600" dirty="0">
                <a:solidFill>
                  <a:schemeClr val="bg1"/>
                </a:solidFill>
              </a:rPr>
              <a:t>属性</a:t>
            </a:r>
          </a:p>
        </p:txBody>
      </p:sp>
      <p:sp>
        <p:nvSpPr>
          <p:cNvPr id="46" name="iṩlîḑé">
            <a:extLst>
              <a:ext uri="{FF2B5EF4-FFF2-40B4-BE49-F238E27FC236}">
                <a16:creationId xmlns:a16="http://schemas.microsoft.com/office/drawing/2014/main" id="{517E29C0-5F72-4ACE-897F-C770107C36DF}"/>
              </a:ext>
            </a:extLst>
          </p:cNvPr>
          <p:cNvSpPr/>
          <p:nvPr/>
        </p:nvSpPr>
        <p:spPr>
          <a:xfrm>
            <a:off x="4515873" y="6148724"/>
            <a:ext cx="1330230" cy="354587"/>
          </a:xfrm>
          <a:prstGeom prst="flowChartAlternateProcess">
            <a:avLst/>
          </a:prstGeom>
          <a:solidFill>
            <a:schemeClr val="accent3"/>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defTabSz="914354"/>
            <a:r>
              <a:rPr lang="zh-CN" altLang="en-US" sz="1600" dirty="0">
                <a:solidFill>
                  <a:schemeClr val="bg1"/>
                </a:solidFill>
              </a:rPr>
              <a:t>方法</a:t>
            </a:r>
          </a:p>
        </p:txBody>
      </p:sp>
      <p:sp>
        <p:nvSpPr>
          <p:cNvPr id="47" name="îşlíḑè">
            <a:extLst>
              <a:ext uri="{FF2B5EF4-FFF2-40B4-BE49-F238E27FC236}">
                <a16:creationId xmlns:a16="http://schemas.microsoft.com/office/drawing/2014/main" id="{D40889C6-F417-47BF-B36E-82B9925871E8}"/>
              </a:ext>
            </a:extLst>
          </p:cNvPr>
          <p:cNvSpPr/>
          <p:nvPr/>
        </p:nvSpPr>
        <p:spPr>
          <a:xfrm>
            <a:off x="6345899" y="6148724"/>
            <a:ext cx="1330230" cy="354587"/>
          </a:xfrm>
          <a:prstGeom prst="flowChartAlternateProcess">
            <a:avLst/>
          </a:prstGeom>
          <a:solidFill>
            <a:schemeClr val="accent4"/>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defTabSz="914354"/>
            <a:r>
              <a:rPr lang="zh-CN" altLang="en-US" sz="1600" dirty="0">
                <a:solidFill>
                  <a:schemeClr val="bg1"/>
                </a:solidFill>
              </a:rPr>
              <a:t>事件</a:t>
            </a:r>
          </a:p>
        </p:txBody>
      </p:sp>
      <p:sp>
        <p:nvSpPr>
          <p:cNvPr id="48" name="ísľïḋè">
            <a:extLst>
              <a:ext uri="{FF2B5EF4-FFF2-40B4-BE49-F238E27FC236}">
                <a16:creationId xmlns:a16="http://schemas.microsoft.com/office/drawing/2014/main" id="{BA4AE9A5-3D10-4A5A-9FCF-946533F593F8}"/>
              </a:ext>
            </a:extLst>
          </p:cNvPr>
          <p:cNvSpPr/>
          <p:nvPr/>
        </p:nvSpPr>
        <p:spPr>
          <a:xfrm>
            <a:off x="8175925" y="6148723"/>
            <a:ext cx="1330230" cy="354587"/>
          </a:xfrm>
          <a:prstGeom prst="flowChartAlternateProcess">
            <a:avLst/>
          </a:prstGeom>
          <a:solidFill>
            <a:schemeClr val="accent5"/>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defTabSz="914354"/>
            <a:r>
              <a:rPr lang="zh-CN" altLang="en-US" sz="1600" dirty="0">
                <a:solidFill>
                  <a:schemeClr val="bg1"/>
                </a:solidFill>
              </a:rPr>
              <a:t>数据绑定</a:t>
            </a:r>
          </a:p>
        </p:txBody>
      </p:sp>
      <p:sp>
        <p:nvSpPr>
          <p:cNvPr id="50" name="ísľïḋè">
            <a:extLst>
              <a:ext uri="{FF2B5EF4-FFF2-40B4-BE49-F238E27FC236}">
                <a16:creationId xmlns:a16="http://schemas.microsoft.com/office/drawing/2014/main" id="{56545DFF-3877-4B79-A727-D59210BAF841}"/>
              </a:ext>
            </a:extLst>
          </p:cNvPr>
          <p:cNvSpPr/>
          <p:nvPr/>
        </p:nvSpPr>
        <p:spPr>
          <a:xfrm>
            <a:off x="10005949" y="6147827"/>
            <a:ext cx="1330230" cy="354587"/>
          </a:xfrm>
          <a:prstGeom prst="flowChartAlternateProcess">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defTabSz="914354"/>
            <a:r>
              <a:rPr lang="zh-CN" altLang="en-US" sz="1600" dirty="0">
                <a:solidFill>
                  <a:schemeClr val="bg1"/>
                </a:solidFill>
              </a:rPr>
              <a:t>生命周期</a:t>
            </a:r>
          </a:p>
        </p:txBody>
      </p:sp>
      <p:sp>
        <p:nvSpPr>
          <p:cNvPr id="60" name="iṩļïḑê">
            <a:extLst>
              <a:ext uri="{FF2B5EF4-FFF2-40B4-BE49-F238E27FC236}">
                <a16:creationId xmlns:a16="http://schemas.microsoft.com/office/drawing/2014/main" id="{36C8784F-BCD5-495F-97DB-7208545A6B8D}"/>
              </a:ext>
            </a:extLst>
          </p:cNvPr>
          <p:cNvSpPr/>
          <p:nvPr/>
        </p:nvSpPr>
        <p:spPr>
          <a:xfrm>
            <a:off x="8588923" y="5643199"/>
            <a:ext cx="458814" cy="412352"/>
          </a:xfrm>
          <a:custGeom>
            <a:avLst/>
            <a:gdLst>
              <a:gd name="T0" fmla="*/ 707 w 800"/>
              <a:gd name="T1" fmla="*/ 507 h 720"/>
              <a:gd name="T2" fmla="*/ 707 w 800"/>
              <a:gd name="T3" fmla="*/ 347 h 720"/>
              <a:gd name="T4" fmla="*/ 413 w 800"/>
              <a:gd name="T5" fmla="*/ 347 h 720"/>
              <a:gd name="T6" fmla="*/ 413 w 800"/>
              <a:gd name="T7" fmla="*/ 213 h 720"/>
              <a:gd name="T8" fmla="*/ 507 w 800"/>
              <a:gd name="T9" fmla="*/ 213 h 720"/>
              <a:gd name="T10" fmla="*/ 507 w 800"/>
              <a:gd name="T11" fmla="*/ 0 h 720"/>
              <a:gd name="T12" fmla="*/ 293 w 800"/>
              <a:gd name="T13" fmla="*/ 0 h 720"/>
              <a:gd name="T14" fmla="*/ 293 w 800"/>
              <a:gd name="T15" fmla="*/ 213 h 720"/>
              <a:gd name="T16" fmla="*/ 387 w 800"/>
              <a:gd name="T17" fmla="*/ 213 h 720"/>
              <a:gd name="T18" fmla="*/ 387 w 800"/>
              <a:gd name="T19" fmla="*/ 347 h 720"/>
              <a:gd name="T20" fmla="*/ 93 w 800"/>
              <a:gd name="T21" fmla="*/ 347 h 720"/>
              <a:gd name="T22" fmla="*/ 93 w 800"/>
              <a:gd name="T23" fmla="*/ 507 h 720"/>
              <a:gd name="T24" fmla="*/ 0 w 800"/>
              <a:gd name="T25" fmla="*/ 507 h 720"/>
              <a:gd name="T26" fmla="*/ 0 w 800"/>
              <a:gd name="T27" fmla="*/ 720 h 720"/>
              <a:gd name="T28" fmla="*/ 213 w 800"/>
              <a:gd name="T29" fmla="*/ 720 h 720"/>
              <a:gd name="T30" fmla="*/ 213 w 800"/>
              <a:gd name="T31" fmla="*/ 507 h 720"/>
              <a:gd name="T32" fmla="*/ 120 w 800"/>
              <a:gd name="T33" fmla="*/ 507 h 720"/>
              <a:gd name="T34" fmla="*/ 120 w 800"/>
              <a:gd name="T35" fmla="*/ 373 h 720"/>
              <a:gd name="T36" fmla="*/ 387 w 800"/>
              <a:gd name="T37" fmla="*/ 373 h 720"/>
              <a:gd name="T38" fmla="*/ 387 w 800"/>
              <a:gd name="T39" fmla="*/ 507 h 720"/>
              <a:gd name="T40" fmla="*/ 293 w 800"/>
              <a:gd name="T41" fmla="*/ 507 h 720"/>
              <a:gd name="T42" fmla="*/ 293 w 800"/>
              <a:gd name="T43" fmla="*/ 720 h 720"/>
              <a:gd name="T44" fmla="*/ 507 w 800"/>
              <a:gd name="T45" fmla="*/ 720 h 720"/>
              <a:gd name="T46" fmla="*/ 507 w 800"/>
              <a:gd name="T47" fmla="*/ 507 h 720"/>
              <a:gd name="T48" fmla="*/ 413 w 800"/>
              <a:gd name="T49" fmla="*/ 507 h 720"/>
              <a:gd name="T50" fmla="*/ 413 w 800"/>
              <a:gd name="T51" fmla="*/ 373 h 720"/>
              <a:gd name="T52" fmla="*/ 680 w 800"/>
              <a:gd name="T53" fmla="*/ 373 h 720"/>
              <a:gd name="T54" fmla="*/ 680 w 800"/>
              <a:gd name="T55" fmla="*/ 507 h 720"/>
              <a:gd name="T56" fmla="*/ 587 w 800"/>
              <a:gd name="T57" fmla="*/ 507 h 720"/>
              <a:gd name="T58" fmla="*/ 587 w 800"/>
              <a:gd name="T59" fmla="*/ 720 h 720"/>
              <a:gd name="T60" fmla="*/ 800 w 800"/>
              <a:gd name="T61" fmla="*/ 720 h 720"/>
              <a:gd name="T62" fmla="*/ 800 w 800"/>
              <a:gd name="T63" fmla="*/ 507 h 720"/>
              <a:gd name="T64" fmla="*/ 707 w 800"/>
              <a:gd name="T65" fmla="*/ 507 h 7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00" h="720">
                <a:moveTo>
                  <a:pt x="707" y="507"/>
                </a:moveTo>
                <a:lnTo>
                  <a:pt x="707" y="347"/>
                </a:lnTo>
                <a:lnTo>
                  <a:pt x="413" y="347"/>
                </a:lnTo>
                <a:lnTo>
                  <a:pt x="413" y="213"/>
                </a:lnTo>
                <a:lnTo>
                  <a:pt x="507" y="213"/>
                </a:lnTo>
                <a:lnTo>
                  <a:pt x="507" y="0"/>
                </a:lnTo>
                <a:lnTo>
                  <a:pt x="293" y="0"/>
                </a:lnTo>
                <a:lnTo>
                  <a:pt x="293" y="213"/>
                </a:lnTo>
                <a:lnTo>
                  <a:pt x="387" y="213"/>
                </a:lnTo>
                <a:lnTo>
                  <a:pt x="387" y="347"/>
                </a:lnTo>
                <a:lnTo>
                  <a:pt x="93" y="347"/>
                </a:lnTo>
                <a:lnTo>
                  <a:pt x="93" y="507"/>
                </a:lnTo>
                <a:lnTo>
                  <a:pt x="0" y="507"/>
                </a:lnTo>
                <a:lnTo>
                  <a:pt x="0" y="720"/>
                </a:lnTo>
                <a:lnTo>
                  <a:pt x="213" y="720"/>
                </a:lnTo>
                <a:lnTo>
                  <a:pt x="213" y="507"/>
                </a:lnTo>
                <a:lnTo>
                  <a:pt x="120" y="507"/>
                </a:lnTo>
                <a:lnTo>
                  <a:pt x="120" y="373"/>
                </a:lnTo>
                <a:lnTo>
                  <a:pt x="387" y="373"/>
                </a:lnTo>
                <a:lnTo>
                  <a:pt x="387" y="507"/>
                </a:lnTo>
                <a:lnTo>
                  <a:pt x="293" y="507"/>
                </a:lnTo>
                <a:lnTo>
                  <a:pt x="293" y="720"/>
                </a:lnTo>
                <a:lnTo>
                  <a:pt x="507" y="720"/>
                </a:lnTo>
                <a:lnTo>
                  <a:pt x="507" y="507"/>
                </a:lnTo>
                <a:lnTo>
                  <a:pt x="413" y="507"/>
                </a:lnTo>
                <a:lnTo>
                  <a:pt x="413" y="373"/>
                </a:lnTo>
                <a:lnTo>
                  <a:pt x="680" y="373"/>
                </a:lnTo>
                <a:lnTo>
                  <a:pt x="680" y="507"/>
                </a:lnTo>
                <a:lnTo>
                  <a:pt x="587" y="507"/>
                </a:lnTo>
                <a:lnTo>
                  <a:pt x="587" y="720"/>
                </a:lnTo>
                <a:lnTo>
                  <a:pt x="800" y="720"/>
                </a:lnTo>
                <a:lnTo>
                  <a:pt x="800" y="507"/>
                </a:lnTo>
                <a:lnTo>
                  <a:pt x="707" y="507"/>
                </a:lnTo>
                <a:close/>
              </a:path>
            </a:pathLst>
          </a:custGeom>
          <a:solidFill>
            <a:schemeClr val="accent5"/>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cxnSp>
        <p:nvCxnSpPr>
          <p:cNvPr id="65" name="直接连接符 64">
            <a:extLst>
              <a:ext uri="{FF2B5EF4-FFF2-40B4-BE49-F238E27FC236}">
                <a16:creationId xmlns:a16="http://schemas.microsoft.com/office/drawing/2014/main" id="{6743B970-0FEC-49B5-942F-C243CC4414D9}"/>
              </a:ext>
            </a:extLst>
          </p:cNvPr>
          <p:cNvCxnSpPr/>
          <p:nvPr/>
        </p:nvCxnSpPr>
        <p:spPr>
          <a:xfrm>
            <a:off x="554182" y="5320147"/>
            <a:ext cx="11074400" cy="0"/>
          </a:xfrm>
          <a:prstGeom prst="line">
            <a:avLst/>
          </a:prstGeom>
        </p:spPr>
        <p:style>
          <a:lnRef idx="3">
            <a:schemeClr val="accent3"/>
          </a:lnRef>
          <a:fillRef idx="0">
            <a:schemeClr val="accent3"/>
          </a:fillRef>
          <a:effectRef idx="2">
            <a:schemeClr val="accent3"/>
          </a:effectRef>
          <a:fontRef idx="minor">
            <a:schemeClr val="tx1"/>
          </a:fontRef>
        </p:style>
      </p:cxnSp>
    </p:spTree>
    <p:custDataLst>
      <p:tags r:id="rId1"/>
    </p:custDataLst>
    <p:extLst>
      <p:ext uri="{BB962C8B-B14F-4D97-AF65-F5344CB8AC3E}">
        <p14:creationId xmlns:p14="http://schemas.microsoft.com/office/powerpoint/2010/main" val="1092652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600"/>
                                        <p:tgtEl>
                                          <p:spTgt spid="35"/>
                                        </p:tgtEl>
                                      </p:cBhvr>
                                    </p:animEffect>
                                    <p:anim calcmode="lin" valueType="num">
                                      <p:cBhvr>
                                        <p:cTn id="8" dur="600" fill="hold"/>
                                        <p:tgtEl>
                                          <p:spTgt spid="35"/>
                                        </p:tgtEl>
                                        <p:attrNameLst>
                                          <p:attrName>ppt_x</p:attrName>
                                        </p:attrNameLst>
                                      </p:cBhvr>
                                      <p:tavLst>
                                        <p:tav tm="0">
                                          <p:val>
                                            <p:strVal val="#ppt_x"/>
                                          </p:val>
                                        </p:tav>
                                        <p:tav tm="100000">
                                          <p:val>
                                            <p:strVal val="#ppt_x"/>
                                          </p:val>
                                        </p:tav>
                                      </p:tavLst>
                                    </p:anim>
                                    <p:anim calcmode="lin" valueType="num">
                                      <p:cBhvr>
                                        <p:cTn id="9" dur="600" fill="hold"/>
                                        <p:tgtEl>
                                          <p:spTgt spid="3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6"/>
                                        </p:tgtEl>
                                        <p:attrNameLst>
                                          <p:attrName>style.visibility</p:attrName>
                                        </p:attrNameLst>
                                      </p:cBhvr>
                                      <p:to>
                                        <p:strVal val="visible"/>
                                      </p:to>
                                    </p:set>
                                    <p:animEffect transition="in" filter="fade">
                                      <p:cBhvr>
                                        <p:cTn id="14" dur="600"/>
                                        <p:tgtEl>
                                          <p:spTgt spid="36"/>
                                        </p:tgtEl>
                                      </p:cBhvr>
                                    </p:animEffect>
                                    <p:anim calcmode="lin" valueType="num">
                                      <p:cBhvr>
                                        <p:cTn id="15" dur="600" fill="hold"/>
                                        <p:tgtEl>
                                          <p:spTgt spid="36"/>
                                        </p:tgtEl>
                                        <p:attrNameLst>
                                          <p:attrName>ppt_x</p:attrName>
                                        </p:attrNameLst>
                                      </p:cBhvr>
                                      <p:tavLst>
                                        <p:tav tm="0">
                                          <p:val>
                                            <p:strVal val="#ppt_x"/>
                                          </p:val>
                                        </p:tav>
                                        <p:tav tm="100000">
                                          <p:val>
                                            <p:strVal val="#ppt_x"/>
                                          </p:val>
                                        </p:tav>
                                      </p:tavLst>
                                    </p:anim>
                                    <p:anim calcmode="lin" valueType="num">
                                      <p:cBhvr>
                                        <p:cTn id="16" dur="600" fill="hold"/>
                                        <p:tgtEl>
                                          <p:spTgt spid="36"/>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7"/>
                                        </p:tgtEl>
                                        <p:attrNameLst>
                                          <p:attrName>style.visibility</p:attrName>
                                        </p:attrNameLst>
                                      </p:cBhvr>
                                      <p:to>
                                        <p:strVal val="visible"/>
                                      </p:to>
                                    </p:set>
                                    <p:animEffect transition="in" filter="fade">
                                      <p:cBhvr>
                                        <p:cTn id="21" dur="600"/>
                                        <p:tgtEl>
                                          <p:spTgt spid="37"/>
                                        </p:tgtEl>
                                      </p:cBhvr>
                                    </p:animEffect>
                                    <p:anim calcmode="lin" valueType="num">
                                      <p:cBhvr>
                                        <p:cTn id="22" dur="600" fill="hold"/>
                                        <p:tgtEl>
                                          <p:spTgt spid="37"/>
                                        </p:tgtEl>
                                        <p:attrNameLst>
                                          <p:attrName>ppt_x</p:attrName>
                                        </p:attrNameLst>
                                      </p:cBhvr>
                                      <p:tavLst>
                                        <p:tav tm="0">
                                          <p:val>
                                            <p:strVal val="#ppt_x"/>
                                          </p:val>
                                        </p:tav>
                                        <p:tav tm="100000">
                                          <p:val>
                                            <p:strVal val="#ppt_x"/>
                                          </p:val>
                                        </p:tav>
                                      </p:tavLst>
                                    </p:anim>
                                    <p:anim calcmode="lin" valueType="num">
                                      <p:cBhvr>
                                        <p:cTn id="23" dur="600" fill="hold"/>
                                        <p:tgtEl>
                                          <p:spTgt spid="37"/>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38"/>
                                        </p:tgtEl>
                                        <p:attrNameLst>
                                          <p:attrName>style.visibility</p:attrName>
                                        </p:attrNameLst>
                                      </p:cBhvr>
                                      <p:to>
                                        <p:strVal val="visible"/>
                                      </p:to>
                                    </p:set>
                                    <p:animEffect transition="in" filter="fade">
                                      <p:cBhvr>
                                        <p:cTn id="28" dur="600"/>
                                        <p:tgtEl>
                                          <p:spTgt spid="38"/>
                                        </p:tgtEl>
                                      </p:cBhvr>
                                    </p:animEffect>
                                    <p:anim calcmode="lin" valueType="num">
                                      <p:cBhvr>
                                        <p:cTn id="29" dur="600" fill="hold"/>
                                        <p:tgtEl>
                                          <p:spTgt spid="38"/>
                                        </p:tgtEl>
                                        <p:attrNameLst>
                                          <p:attrName>ppt_x</p:attrName>
                                        </p:attrNameLst>
                                      </p:cBhvr>
                                      <p:tavLst>
                                        <p:tav tm="0">
                                          <p:val>
                                            <p:strVal val="#ppt_x"/>
                                          </p:val>
                                        </p:tav>
                                        <p:tav tm="100000">
                                          <p:val>
                                            <p:strVal val="#ppt_x"/>
                                          </p:val>
                                        </p:tav>
                                      </p:tavLst>
                                    </p:anim>
                                    <p:anim calcmode="lin" valueType="num">
                                      <p:cBhvr>
                                        <p:cTn id="30" dur="600" fill="hold"/>
                                        <p:tgtEl>
                                          <p:spTgt spid="38"/>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65"/>
                                        </p:tgtEl>
                                        <p:attrNameLst>
                                          <p:attrName>style.visibility</p:attrName>
                                        </p:attrNameLst>
                                      </p:cBhvr>
                                      <p:to>
                                        <p:strVal val="visible"/>
                                      </p:to>
                                    </p:set>
                                    <p:animEffect transition="in" filter="wipe(left)">
                                      <p:cBhvr>
                                        <p:cTn id="35" dur="500"/>
                                        <p:tgtEl>
                                          <p:spTgt spid="65"/>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52"/>
                                        </p:tgtEl>
                                        <p:attrNameLst>
                                          <p:attrName>style.visibility</p:attrName>
                                        </p:attrNameLst>
                                      </p:cBhvr>
                                      <p:to>
                                        <p:strVal val="visible"/>
                                      </p:to>
                                    </p:set>
                                    <p:animEffect transition="in" filter="fade">
                                      <p:cBhvr>
                                        <p:cTn id="40" dur="500"/>
                                        <p:tgtEl>
                                          <p:spTgt spid="52"/>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44"/>
                                        </p:tgtEl>
                                        <p:attrNameLst>
                                          <p:attrName>style.visibility</p:attrName>
                                        </p:attrNameLst>
                                      </p:cBhvr>
                                      <p:to>
                                        <p:strVal val="visible"/>
                                      </p:to>
                                    </p:set>
                                    <p:animEffect transition="in" filter="fade">
                                      <p:cBhvr>
                                        <p:cTn id="43" dur="500"/>
                                        <p:tgtEl>
                                          <p:spTgt spid="44"/>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53"/>
                                        </p:tgtEl>
                                        <p:attrNameLst>
                                          <p:attrName>style.visibility</p:attrName>
                                        </p:attrNameLst>
                                      </p:cBhvr>
                                      <p:to>
                                        <p:strVal val="visible"/>
                                      </p:to>
                                    </p:set>
                                    <p:animEffect transition="in" filter="fade">
                                      <p:cBhvr>
                                        <p:cTn id="48" dur="500"/>
                                        <p:tgtEl>
                                          <p:spTgt spid="53"/>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45"/>
                                        </p:tgtEl>
                                        <p:attrNameLst>
                                          <p:attrName>style.visibility</p:attrName>
                                        </p:attrNameLst>
                                      </p:cBhvr>
                                      <p:to>
                                        <p:strVal val="visible"/>
                                      </p:to>
                                    </p:set>
                                    <p:animEffect transition="in" filter="fade">
                                      <p:cBhvr>
                                        <p:cTn id="51" dur="500"/>
                                        <p:tgtEl>
                                          <p:spTgt spid="45"/>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55"/>
                                        </p:tgtEl>
                                        <p:attrNameLst>
                                          <p:attrName>style.visibility</p:attrName>
                                        </p:attrNameLst>
                                      </p:cBhvr>
                                      <p:to>
                                        <p:strVal val="visible"/>
                                      </p:to>
                                    </p:set>
                                    <p:animEffect transition="in" filter="fade">
                                      <p:cBhvr>
                                        <p:cTn id="56" dur="500"/>
                                        <p:tgtEl>
                                          <p:spTgt spid="55"/>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46"/>
                                        </p:tgtEl>
                                        <p:attrNameLst>
                                          <p:attrName>style.visibility</p:attrName>
                                        </p:attrNameLst>
                                      </p:cBhvr>
                                      <p:to>
                                        <p:strVal val="visible"/>
                                      </p:to>
                                    </p:set>
                                    <p:animEffect transition="in" filter="fade">
                                      <p:cBhvr>
                                        <p:cTn id="59" dur="500"/>
                                        <p:tgtEl>
                                          <p:spTgt spid="46"/>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57"/>
                                        </p:tgtEl>
                                        <p:attrNameLst>
                                          <p:attrName>style.visibility</p:attrName>
                                        </p:attrNameLst>
                                      </p:cBhvr>
                                      <p:to>
                                        <p:strVal val="visible"/>
                                      </p:to>
                                    </p:set>
                                    <p:animEffect transition="in" filter="fade">
                                      <p:cBhvr>
                                        <p:cTn id="64" dur="500"/>
                                        <p:tgtEl>
                                          <p:spTgt spid="57"/>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47"/>
                                        </p:tgtEl>
                                        <p:attrNameLst>
                                          <p:attrName>style.visibility</p:attrName>
                                        </p:attrNameLst>
                                      </p:cBhvr>
                                      <p:to>
                                        <p:strVal val="visible"/>
                                      </p:to>
                                    </p:set>
                                    <p:animEffect transition="in" filter="fade">
                                      <p:cBhvr>
                                        <p:cTn id="67" dur="500"/>
                                        <p:tgtEl>
                                          <p:spTgt spid="47"/>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48"/>
                                        </p:tgtEl>
                                        <p:attrNameLst>
                                          <p:attrName>style.visibility</p:attrName>
                                        </p:attrNameLst>
                                      </p:cBhvr>
                                      <p:to>
                                        <p:strVal val="visible"/>
                                      </p:to>
                                    </p:set>
                                    <p:animEffect transition="in" filter="fade">
                                      <p:cBhvr>
                                        <p:cTn id="72" dur="500"/>
                                        <p:tgtEl>
                                          <p:spTgt spid="48"/>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60"/>
                                        </p:tgtEl>
                                        <p:attrNameLst>
                                          <p:attrName>style.visibility</p:attrName>
                                        </p:attrNameLst>
                                      </p:cBhvr>
                                      <p:to>
                                        <p:strVal val="visible"/>
                                      </p:to>
                                    </p:set>
                                    <p:animEffect transition="in" filter="fade">
                                      <p:cBhvr>
                                        <p:cTn id="75" dur="500"/>
                                        <p:tgtEl>
                                          <p:spTgt spid="60"/>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grpId="0" nodeType="clickEffect">
                                  <p:stCondLst>
                                    <p:cond delay="0"/>
                                  </p:stCondLst>
                                  <p:childTnLst>
                                    <p:set>
                                      <p:cBhvr>
                                        <p:cTn id="79" dur="1" fill="hold">
                                          <p:stCondLst>
                                            <p:cond delay="0"/>
                                          </p:stCondLst>
                                        </p:cTn>
                                        <p:tgtEl>
                                          <p:spTgt spid="63"/>
                                        </p:tgtEl>
                                        <p:attrNameLst>
                                          <p:attrName>style.visibility</p:attrName>
                                        </p:attrNameLst>
                                      </p:cBhvr>
                                      <p:to>
                                        <p:strVal val="visible"/>
                                      </p:to>
                                    </p:set>
                                    <p:animEffect transition="in" filter="fade">
                                      <p:cBhvr>
                                        <p:cTn id="80" dur="500"/>
                                        <p:tgtEl>
                                          <p:spTgt spid="63"/>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50"/>
                                        </p:tgtEl>
                                        <p:attrNameLst>
                                          <p:attrName>style.visibility</p:attrName>
                                        </p:attrNameLst>
                                      </p:cBhvr>
                                      <p:to>
                                        <p:strVal val="visible"/>
                                      </p:to>
                                    </p:set>
                                    <p:animEffect transition="in" filter="fade">
                                      <p:cBhvr>
                                        <p:cTn id="83"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53" grpId="0" animBg="1"/>
      <p:bldP spid="55" grpId="0" animBg="1"/>
      <p:bldP spid="57" grpId="0" animBg="1"/>
      <p:bldP spid="63" grpId="0" animBg="1"/>
      <p:bldP spid="44" grpId="0" animBg="1"/>
      <p:bldP spid="45" grpId="0" animBg="1"/>
      <p:bldP spid="46" grpId="0" animBg="1"/>
      <p:bldP spid="47" grpId="0" animBg="1"/>
      <p:bldP spid="48" grpId="0" animBg="1"/>
      <p:bldP spid="50" grpId="0" animBg="1"/>
      <p:bldP spid="60"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C4C3DB-CCE0-407C-99C0-D31E31D8B6D3}"/>
              </a:ext>
            </a:extLst>
          </p:cNvPr>
          <p:cNvSpPr>
            <a:spLocks noGrp="1"/>
          </p:cNvSpPr>
          <p:nvPr>
            <p:ph type="title"/>
          </p:nvPr>
        </p:nvSpPr>
        <p:spPr/>
        <p:txBody>
          <a:bodyPr/>
          <a:lstStyle/>
          <a:p>
            <a:r>
              <a:rPr lang="en-US" altLang="zh-CN" dirty="0"/>
              <a:t>Blazor</a:t>
            </a:r>
            <a:r>
              <a:rPr lang="zh-CN" altLang="en-US" dirty="0"/>
              <a:t>创建组件的一些基本约定</a:t>
            </a:r>
          </a:p>
        </p:txBody>
      </p:sp>
      <p:cxnSp>
        <p:nvCxnSpPr>
          <p:cNvPr id="68" name="直接连接符 67">
            <a:extLst>
              <a:ext uri="{FF2B5EF4-FFF2-40B4-BE49-F238E27FC236}">
                <a16:creationId xmlns:a16="http://schemas.microsoft.com/office/drawing/2014/main" id="{121DCC85-0D11-4753-BF49-1CA63C720812}"/>
              </a:ext>
            </a:extLst>
          </p:cNvPr>
          <p:cNvCxnSpPr>
            <a:cxnSpLocks/>
            <a:stCxn id="69" idx="2"/>
            <a:endCxn id="71" idx="0"/>
          </p:cNvCxnSpPr>
          <p:nvPr/>
        </p:nvCxnSpPr>
        <p:spPr>
          <a:xfrm>
            <a:off x="2670651" y="2547276"/>
            <a:ext cx="0" cy="2162415"/>
          </a:xfrm>
          <a:prstGeom prst="line">
            <a:avLst/>
          </a:prstGeom>
          <a:ln w="12700" cap="rnd">
            <a:gradFill>
              <a:gsLst>
                <a:gs pos="0">
                  <a:schemeClr val="bg1"/>
                </a:gs>
                <a:gs pos="77000">
                  <a:schemeClr val="bg1">
                    <a:lumMod val="95000"/>
                  </a:schemeClr>
                </a:gs>
                <a:gs pos="30000">
                  <a:schemeClr val="bg1">
                    <a:lumMod val="95000"/>
                  </a:schemeClr>
                </a:gs>
                <a:gs pos="100000">
                  <a:schemeClr val="bg1"/>
                </a:gs>
              </a:gsLst>
              <a:lin ang="5400000" scaled="1"/>
            </a:gradFill>
            <a:round/>
          </a:ln>
        </p:spPr>
        <p:style>
          <a:lnRef idx="1">
            <a:schemeClr val="accent1"/>
          </a:lnRef>
          <a:fillRef idx="0">
            <a:schemeClr val="accent1"/>
          </a:fillRef>
          <a:effectRef idx="0">
            <a:schemeClr val="accent1"/>
          </a:effectRef>
          <a:fontRef idx="minor">
            <a:schemeClr val="tx1"/>
          </a:fontRef>
        </p:style>
      </p:cxnSp>
      <p:grpSp>
        <p:nvGrpSpPr>
          <p:cNvPr id="3" name="组合 2">
            <a:extLst>
              <a:ext uri="{FF2B5EF4-FFF2-40B4-BE49-F238E27FC236}">
                <a16:creationId xmlns:a16="http://schemas.microsoft.com/office/drawing/2014/main" id="{F83F3A65-7FA3-4535-8BF2-45AEA97BC7BB}"/>
              </a:ext>
            </a:extLst>
          </p:cNvPr>
          <p:cNvGrpSpPr/>
          <p:nvPr/>
        </p:nvGrpSpPr>
        <p:grpSpPr>
          <a:xfrm>
            <a:off x="1377594" y="1804257"/>
            <a:ext cx="9436811" cy="959686"/>
            <a:chOff x="1377594" y="1804257"/>
            <a:chExt cx="9436811" cy="959686"/>
          </a:xfrm>
        </p:grpSpPr>
        <p:sp>
          <p:nvSpPr>
            <p:cNvPr id="69" name="iŝļíḍé">
              <a:extLst>
                <a:ext uri="{FF2B5EF4-FFF2-40B4-BE49-F238E27FC236}">
                  <a16:creationId xmlns:a16="http://schemas.microsoft.com/office/drawing/2014/main" id="{BEA82A21-E49B-4C44-8DD7-1AD71E59D077}"/>
                </a:ext>
              </a:extLst>
            </p:cNvPr>
            <p:cNvSpPr/>
            <p:nvPr/>
          </p:nvSpPr>
          <p:spPr>
            <a:xfrm>
              <a:off x="1377594" y="1859066"/>
              <a:ext cx="2586113" cy="688210"/>
            </a:xfrm>
            <a:prstGeom prst="roundRect">
              <a:avLst>
                <a:gd name="adj" fmla="val 50000"/>
              </a:avLst>
            </a:prstGeom>
            <a:solidFill>
              <a:schemeClr val="bg1"/>
            </a:solidFill>
            <a:ln w="12700" cap="rnd">
              <a:noFill/>
              <a:prstDash val="solid"/>
              <a:round/>
              <a:headEnd/>
              <a:tailEnd/>
            </a:ln>
            <a:effectLst>
              <a:outerShdw blurRad="190500" dist="38100" dir="2700000" algn="tl"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54"/>
              <a:endParaRPr lang="zh-CN" altLang="en-US" sz="2000" b="1" dirty="0">
                <a:solidFill>
                  <a:schemeClr val="bg1"/>
                </a:solidFill>
              </a:endParaRPr>
            </a:p>
          </p:txBody>
        </p:sp>
        <p:sp>
          <p:nvSpPr>
            <p:cNvPr id="73" name="íṣḻïďé">
              <a:extLst>
                <a:ext uri="{FF2B5EF4-FFF2-40B4-BE49-F238E27FC236}">
                  <a16:creationId xmlns:a16="http://schemas.microsoft.com/office/drawing/2014/main" id="{C7C9A805-97E0-4BA4-8169-264B33113E69}"/>
                </a:ext>
              </a:extLst>
            </p:cNvPr>
            <p:cNvSpPr txBox="1"/>
            <p:nvPr/>
          </p:nvSpPr>
          <p:spPr>
            <a:xfrm>
              <a:off x="1972657" y="2033894"/>
              <a:ext cx="1395982" cy="33855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Wingdings" panose="05000000000000000000" pitchFamily="2" charset="2"/>
                <a:buChar char="n"/>
              </a:pPr>
              <a:r>
                <a:rPr lang="zh-CN" altLang="en-US" sz="1600" b="1" dirty="0">
                  <a:gradFill>
                    <a:gsLst>
                      <a:gs pos="0">
                        <a:schemeClr val="accent4">
                          <a:lumMod val="60000"/>
                          <a:lumOff val="40000"/>
                        </a:schemeClr>
                      </a:gs>
                      <a:gs pos="60000">
                        <a:schemeClr val="accent4"/>
                      </a:gs>
                    </a:gsLst>
                    <a:lin ang="2700000" scaled="0"/>
                  </a:gradFill>
                </a:rPr>
                <a:t>组件类</a:t>
              </a:r>
            </a:p>
          </p:txBody>
        </p:sp>
        <p:grpSp>
          <p:nvGrpSpPr>
            <p:cNvPr id="75" name="îś1iḋè">
              <a:extLst>
                <a:ext uri="{FF2B5EF4-FFF2-40B4-BE49-F238E27FC236}">
                  <a16:creationId xmlns:a16="http://schemas.microsoft.com/office/drawing/2014/main" id="{F5047293-8A27-484C-9C5F-7CD9E78FC611}"/>
                </a:ext>
              </a:extLst>
            </p:cNvPr>
            <p:cNvGrpSpPr/>
            <p:nvPr/>
          </p:nvGrpSpPr>
          <p:grpSpPr>
            <a:xfrm>
              <a:off x="4309045" y="1941872"/>
              <a:ext cx="522600" cy="522597"/>
              <a:chOff x="6844265" y="4734713"/>
              <a:chExt cx="410200" cy="410198"/>
            </a:xfrm>
          </p:grpSpPr>
          <p:sp>
            <p:nvSpPr>
              <p:cNvPr id="85" name="ïšḻîḋe">
                <a:extLst>
                  <a:ext uri="{FF2B5EF4-FFF2-40B4-BE49-F238E27FC236}">
                    <a16:creationId xmlns:a16="http://schemas.microsoft.com/office/drawing/2014/main" id="{EA1FDB2F-09E4-4666-97F6-E4985BC701FC}"/>
                  </a:ext>
                </a:extLst>
              </p:cNvPr>
              <p:cNvSpPr/>
              <p:nvPr/>
            </p:nvSpPr>
            <p:spPr>
              <a:xfrm>
                <a:off x="6844265" y="4734713"/>
                <a:ext cx="410200" cy="410198"/>
              </a:xfrm>
              <a:prstGeom prst="ellipse">
                <a:avLst/>
              </a:prstGeom>
              <a:gradFill>
                <a:gsLst>
                  <a:gs pos="0">
                    <a:schemeClr val="accent4">
                      <a:lumMod val="60000"/>
                      <a:lumOff val="40000"/>
                    </a:schemeClr>
                  </a:gs>
                  <a:gs pos="60000">
                    <a:schemeClr val="accent4"/>
                  </a:gs>
                </a:gsLst>
                <a:lin ang="2700000" scaled="0"/>
              </a:gradFill>
              <a:ln w="57150" cap="rnd">
                <a:noFill/>
                <a:prstDash val="solid"/>
                <a:round/>
              </a:ln>
              <a:effectLst>
                <a:outerShdw blurRad="50800" dist="50800" dir="5400000" algn="ctr" rotWithShape="0">
                  <a:schemeClr val="accent4">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92500" lnSpcReduction="1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765"/>
                <a:endParaRPr lang="zh-CN" altLang="en-US" sz="2000" b="1" dirty="0">
                  <a:solidFill>
                    <a:schemeClr val="bg1"/>
                  </a:solidFill>
                </a:endParaRPr>
              </a:p>
            </p:txBody>
          </p:sp>
          <p:sp>
            <p:nvSpPr>
              <p:cNvPr id="86" name="iṥļîḓè">
                <a:extLst>
                  <a:ext uri="{FF2B5EF4-FFF2-40B4-BE49-F238E27FC236}">
                    <a16:creationId xmlns:a16="http://schemas.microsoft.com/office/drawing/2014/main" id="{DDCB46AA-A0AD-4D42-A0B6-F5C992D6F018}"/>
                  </a:ext>
                </a:extLst>
              </p:cNvPr>
              <p:cNvSpPr/>
              <p:nvPr/>
            </p:nvSpPr>
            <p:spPr>
              <a:xfrm>
                <a:off x="6962450" y="4857161"/>
                <a:ext cx="173829" cy="178001"/>
              </a:xfrm>
              <a:custGeom>
                <a:avLst/>
                <a:gdLst>
                  <a:gd name="T0" fmla="*/ 5643 w 11200"/>
                  <a:gd name="T1" fmla="*/ 2821 h 11467"/>
                  <a:gd name="T2" fmla="*/ 2822 w 11200"/>
                  <a:gd name="T3" fmla="*/ 5643 h 11467"/>
                  <a:gd name="T4" fmla="*/ 0 w 11200"/>
                  <a:gd name="T5" fmla="*/ 2821 h 11467"/>
                  <a:gd name="T6" fmla="*/ 2822 w 11200"/>
                  <a:gd name="T7" fmla="*/ 0 h 11467"/>
                  <a:gd name="T8" fmla="*/ 5643 w 11200"/>
                  <a:gd name="T9" fmla="*/ 2821 h 11467"/>
                  <a:gd name="T10" fmla="*/ 1505 w 11200"/>
                  <a:gd name="T11" fmla="*/ 2821 h 11467"/>
                  <a:gd name="T12" fmla="*/ 2822 w 11200"/>
                  <a:gd name="T13" fmla="*/ 4138 h 11467"/>
                  <a:gd name="T14" fmla="*/ 4138 w 11200"/>
                  <a:gd name="T15" fmla="*/ 2821 h 11467"/>
                  <a:gd name="T16" fmla="*/ 2822 w 11200"/>
                  <a:gd name="T17" fmla="*/ 1505 h 11467"/>
                  <a:gd name="T18" fmla="*/ 1505 w 11200"/>
                  <a:gd name="T19" fmla="*/ 2822 h 11467"/>
                  <a:gd name="T20" fmla="*/ 1505 w 11200"/>
                  <a:gd name="T21" fmla="*/ 2821 h 11467"/>
                  <a:gd name="T22" fmla="*/ 11200 w 11200"/>
                  <a:gd name="T23" fmla="*/ 6945 h 11467"/>
                  <a:gd name="T24" fmla="*/ 11200 w 11200"/>
                  <a:gd name="T25" fmla="*/ 11467 h 11467"/>
                  <a:gd name="T26" fmla="*/ 6678 w 11200"/>
                  <a:gd name="T27" fmla="*/ 11467 h 11467"/>
                  <a:gd name="T28" fmla="*/ 6678 w 11200"/>
                  <a:gd name="T29" fmla="*/ 6945 h 11467"/>
                  <a:gd name="T30" fmla="*/ 11200 w 11200"/>
                  <a:gd name="T31" fmla="*/ 6945 h 11467"/>
                  <a:gd name="T32" fmla="*/ 7742 w 11200"/>
                  <a:gd name="T33" fmla="*/ 8009 h 11467"/>
                  <a:gd name="T34" fmla="*/ 7742 w 11200"/>
                  <a:gd name="T35" fmla="*/ 10403 h 11467"/>
                  <a:gd name="T36" fmla="*/ 10136 w 11200"/>
                  <a:gd name="T37" fmla="*/ 10403 h 11467"/>
                  <a:gd name="T38" fmla="*/ 10136 w 11200"/>
                  <a:gd name="T39" fmla="*/ 8009 h 11467"/>
                  <a:gd name="T40" fmla="*/ 7742 w 11200"/>
                  <a:gd name="T41" fmla="*/ 8009 h 11467"/>
                  <a:gd name="T42" fmla="*/ 5082 w 11200"/>
                  <a:gd name="T43" fmla="*/ 6945 h 11467"/>
                  <a:gd name="T44" fmla="*/ 5082 w 11200"/>
                  <a:gd name="T45" fmla="*/ 11467 h 11467"/>
                  <a:gd name="T46" fmla="*/ 561 w 11200"/>
                  <a:gd name="T47" fmla="*/ 11467 h 11467"/>
                  <a:gd name="T48" fmla="*/ 561 w 11200"/>
                  <a:gd name="T49" fmla="*/ 6945 h 11467"/>
                  <a:gd name="T50" fmla="*/ 5082 w 11200"/>
                  <a:gd name="T51" fmla="*/ 6945 h 11467"/>
                  <a:gd name="T52" fmla="*/ 1625 w 11200"/>
                  <a:gd name="T53" fmla="*/ 8009 h 11467"/>
                  <a:gd name="T54" fmla="*/ 1625 w 11200"/>
                  <a:gd name="T55" fmla="*/ 10403 h 11467"/>
                  <a:gd name="T56" fmla="*/ 4018 w 11200"/>
                  <a:gd name="T57" fmla="*/ 10403 h 11467"/>
                  <a:gd name="T58" fmla="*/ 4018 w 11200"/>
                  <a:gd name="T59" fmla="*/ 8009 h 11467"/>
                  <a:gd name="T60" fmla="*/ 1625 w 11200"/>
                  <a:gd name="T61" fmla="*/ 8009 h 11467"/>
                  <a:gd name="T62" fmla="*/ 11200 w 11200"/>
                  <a:gd name="T63" fmla="*/ 827 h 11467"/>
                  <a:gd name="T64" fmla="*/ 11200 w 11200"/>
                  <a:gd name="T65" fmla="*/ 5349 h 11467"/>
                  <a:gd name="T66" fmla="*/ 6678 w 11200"/>
                  <a:gd name="T67" fmla="*/ 5349 h 11467"/>
                  <a:gd name="T68" fmla="*/ 6678 w 11200"/>
                  <a:gd name="T69" fmla="*/ 826 h 11467"/>
                  <a:gd name="T70" fmla="*/ 11200 w 11200"/>
                  <a:gd name="T71" fmla="*/ 826 h 11467"/>
                  <a:gd name="T72" fmla="*/ 11200 w 11200"/>
                  <a:gd name="T73" fmla="*/ 827 h 11467"/>
                  <a:gd name="T74" fmla="*/ 7742 w 11200"/>
                  <a:gd name="T75" fmla="*/ 1891 h 11467"/>
                  <a:gd name="T76" fmla="*/ 7742 w 11200"/>
                  <a:gd name="T77" fmla="*/ 4285 h 11467"/>
                  <a:gd name="T78" fmla="*/ 10136 w 11200"/>
                  <a:gd name="T79" fmla="*/ 4285 h 11467"/>
                  <a:gd name="T80" fmla="*/ 10136 w 11200"/>
                  <a:gd name="T81" fmla="*/ 1890 h 11467"/>
                  <a:gd name="T82" fmla="*/ 7742 w 11200"/>
                  <a:gd name="T83" fmla="*/ 1890 h 11467"/>
                  <a:gd name="T84" fmla="*/ 7742 w 11200"/>
                  <a:gd name="T85" fmla="*/ 1891 h 11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200" h="11467">
                    <a:moveTo>
                      <a:pt x="5643" y="2821"/>
                    </a:moveTo>
                    <a:lnTo>
                      <a:pt x="2822" y="5643"/>
                    </a:lnTo>
                    <a:lnTo>
                      <a:pt x="0" y="2821"/>
                    </a:lnTo>
                    <a:lnTo>
                      <a:pt x="2822" y="0"/>
                    </a:lnTo>
                    <a:lnTo>
                      <a:pt x="5643" y="2821"/>
                    </a:lnTo>
                    <a:close/>
                    <a:moveTo>
                      <a:pt x="1505" y="2821"/>
                    </a:moveTo>
                    <a:lnTo>
                      <a:pt x="2822" y="4138"/>
                    </a:lnTo>
                    <a:lnTo>
                      <a:pt x="4138" y="2821"/>
                    </a:lnTo>
                    <a:lnTo>
                      <a:pt x="2822" y="1505"/>
                    </a:lnTo>
                    <a:lnTo>
                      <a:pt x="1505" y="2822"/>
                    </a:lnTo>
                    <a:lnTo>
                      <a:pt x="1505" y="2821"/>
                    </a:lnTo>
                    <a:close/>
                    <a:moveTo>
                      <a:pt x="11200" y="6945"/>
                    </a:moveTo>
                    <a:lnTo>
                      <a:pt x="11200" y="11467"/>
                    </a:lnTo>
                    <a:lnTo>
                      <a:pt x="6678" y="11467"/>
                    </a:lnTo>
                    <a:lnTo>
                      <a:pt x="6678" y="6945"/>
                    </a:lnTo>
                    <a:lnTo>
                      <a:pt x="11200" y="6945"/>
                    </a:lnTo>
                    <a:close/>
                    <a:moveTo>
                      <a:pt x="7742" y="8009"/>
                    </a:moveTo>
                    <a:lnTo>
                      <a:pt x="7742" y="10403"/>
                    </a:lnTo>
                    <a:lnTo>
                      <a:pt x="10136" y="10403"/>
                    </a:lnTo>
                    <a:lnTo>
                      <a:pt x="10136" y="8009"/>
                    </a:lnTo>
                    <a:lnTo>
                      <a:pt x="7742" y="8009"/>
                    </a:lnTo>
                    <a:close/>
                    <a:moveTo>
                      <a:pt x="5082" y="6945"/>
                    </a:moveTo>
                    <a:lnTo>
                      <a:pt x="5082" y="11467"/>
                    </a:lnTo>
                    <a:lnTo>
                      <a:pt x="561" y="11467"/>
                    </a:lnTo>
                    <a:lnTo>
                      <a:pt x="561" y="6945"/>
                    </a:lnTo>
                    <a:lnTo>
                      <a:pt x="5082" y="6945"/>
                    </a:lnTo>
                    <a:close/>
                    <a:moveTo>
                      <a:pt x="1625" y="8009"/>
                    </a:moveTo>
                    <a:lnTo>
                      <a:pt x="1625" y="10403"/>
                    </a:lnTo>
                    <a:lnTo>
                      <a:pt x="4018" y="10403"/>
                    </a:lnTo>
                    <a:lnTo>
                      <a:pt x="4018" y="8009"/>
                    </a:lnTo>
                    <a:lnTo>
                      <a:pt x="1625" y="8009"/>
                    </a:lnTo>
                    <a:close/>
                    <a:moveTo>
                      <a:pt x="11200" y="827"/>
                    </a:moveTo>
                    <a:lnTo>
                      <a:pt x="11200" y="5349"/>
                    </a:lnTo>
                    <a:lnTo>
                      <a:pt x="6678" y="5349"/>
                    </a:lnTo>
                    <a:lnTo>
                      <a:pt x="6678" y="826"/>
                    </a:lnTo>
                    <a:lnTo>
                      <a:pt x="11200" y="826"/>
                    </a:lnTo>
                    <a:lnTo>
                      <a:pt x="11200" y="827"/>
                    </a:lnTo>
                    <a:close/>
                    <a:moveTo>
                      <a:pt x="7742" y="1891"/>
                    </a:moveTo>
                    <a:lnTo>
                      <a:pt x="7742" y="4285"/>
                    </a:lnTo>
                    <a:lnTo>
                      <a:pt x="10136" y="4285"/>
                    </a:lnTo>
                    <a:lnTo>
                      <a:pt x="10136" y="1890"/>
                    </a:lnTo>
                    <a:lnTo>
                      <a:pt x="7742" y="1890"/>
                    </a:lnTo>
                    <a:lnTo>
                      <a:pt x="7742" y="1891"/>
                    </a:lnTo>
                    <a:close/>
                  </a:path>
                </a:pathLst>
              </a:custGeom>
              <a:solidFill>
                <a:schemeClr val="bg1"/>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5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54"/>
                <a:endParaRPr lang="zh-CN" altLang="en-US" sz="2000" b="1" dirty="0">
                  <a:solidFill>
                    <a:schemeClr val="bg1"/>
                  </a:solidFill>
                </a:endParaRPr>
              </a:p>
            </p:txBody>
          </p:sp>
        </p:grpSp>
        <p:sp>
          <p:nvSpPr>
            <p:cNvPr id="76" name="íṧľîḍe">
              <a:extLst>
                <a:ext uri="{FF2B5EF4-FFF2-40B4-BE49-F238E27FC236}">
                  <a16:creationId xmlns:a16="http://schemas.microsoft.com/office/drawing/2014/main" id="{4FD335D6-8F2D-43BC-8631-7C92CD7B460D}"/>
                </a:ext>
              </a:extLst>
            </p:cNvPr>
            <p:cNvSpPr txBox="1"/>
            <p:nvPr/>
          </p:nvSpPr>
          <p:spPr>
            <a:xfrm>
              <a:off x="5153833" y="1804257"/>
              <a:ext cx="5660572" cy="959686"/>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en-US" altLang="zh-CN" sz="1600" dirty="0">
                  <a:solidFill>
                    <a:schemeClr val="tx1">
                      <a:lumMod val="85000"/>
                      <a:lumOff val="15000"/>
                      <a:alpha val="50000"/>
                    </a:schemeClr>
                  </a:solidFill>
                </a:rPr>
                <a:t>Blazor</a:t>
              </a:r>
              <a:r>
                <a:rPr lang="zh-CN" altLang="en-US" sz="1600" dirty="0">
                  <a:solidFill>
                    <a:schemeClr val="tx1">
                      <a:lumMod val="85000"/>
                      <a:lumOff val="15000"/>
                      <a:alpha val="50000"/>
                    </a:schemeClr>
                  </a:solidFill>
                </a:rPr>
                <a:t>中的组件正式称为 </a:t>
              </a:r>
              <a:r>
                <a:rPr lang="en-US" altLang="zh-CN" sz="1600" dirty="0">
                  <a:solidFill>
                    <a:schemeClr val="tx1">
                      <a:lumMod val="85000"/>
                      <a:lumOff val="15000"/>
                      <a:alpha val="50000"/>
                    </a:schemeClr>
                  </a:solidFill>
                </a:rPr>
                <a:t>Razor </a:t>
              </a:r>
              <a:r>
                <a:rPr lang="zh-CN" altLang="en-US" sz="1600" dirty="0">
                  <a:solidFill>
                    <a:schemeClr val="tx1">
                      <a:lumMod val="85000"/>
                      <a:lumOff val="15000"/>
                      <a:alpha val="50000"/>
                    </a:schemeClr>
                  </a:solidFill>
                </a:rPr>
                <a:t>组件。</a:t>
              </a:r>
              <a:endParaRPr lang="en-US" altLang="zh-CN" sz="1600" dirty="0">
                <a:solidFill>
                  <a:schemeClr val="tx1">
                    <a:lumMod val="85000"/>
                    <a:lumOff val="15000"/>
                    <a:alpha val="50000"/>
                  </a:schemeClr>
                </a:solidFill>
              </a:endParaRPr>
            </a:p>
            <a:p>
              <a:pPr>
                <a:lnSpc>
                  <a:spcPct val="120000"/>
                </a:lnSpc>
              </a:pPr>
              <a:r>
                <a:rPr lang="zh-CN" altLang="en-US" sz="1600" dirty="0">
                  <a:solidFill>
                    <a:schemeClr val="tx1">
                      <a:lumMod val="85000"/>
                      <a:lumOff val="15000"/>
                      <a:alpha val="50000"/>
                    </a:schemeClr>
                  </a:solidFill>
                </a:rPr>
                <a:t>组件是使用 </a:t>
              </a:r>
              <a:r>
                <a:rPr lang="en-US" altLang="zh-CN" sz="1600" dirty="0">
                  <a:solidFill>
                    <a:schemeClr val="tx1">
                      <a:lumMod val="85000"/>
                      <a:lumOff val="15000"/>
                      <a:alpha val="50000"/>
                    </a:schemeClr>
                  </a:solidFill>
                </a:rPr>
                <a:t>C# </a:t>
              </a:r>
              <a:r>
                <a:rPr lang="zh-CN" altLang="en-US" sz="1600" dirty="0">
                  <a:solidFill>
                    <a:schemeClr val="tx1">
                      <a:lumMod val="85000"/>
                      <a:lumOff val="15000"/>
                      <a:alpha val="50000"/>
                    </a:schemeClr>
                  </a:solidFill>
                </a:rPr>
                <a:t>和 </a:t>
              </a:r>
              <a:r>
                <a:rPr lang="en-US" altLang="zh-CN" sz="1600" dirty="0">
                  <a:solidFill>
                    <a:schemeClr val="tx1">
                      <a:lumMod val="85000"/>
                      <a:lumOff val="15000"/>
                      <a:alpha val="50000"/>
                    </a:schemeClr>
                  </a:solidFill>
                </a:rPr>
                <a:t>HTML </a:t>
              </a:r>
              <a:r>
                <a:rPr lang="zh-CN" altLang="en-US" sz="1600" dirty="0">
                  <a:solidFill>
                    <a:schemeClr val="tx1">
                      <a:lumMod val="85000"/>
                      <a:lumOff val="15000"/>
                      <a:alpha val="50000"/>
                    </a:schemeClr>
                  </a:solidFill>
                </a:rPr>
                <a:t>标记的组合在 </a:t>
              </a:r>
              <a:r>
                <a:rPr lang="en-US" altLang="zh-CN" sz="1600" dirty="0">
                  <a:solidFill>
                    <a:schemeClr val="tx1">
                      <a:lumMod val="85000"/>
                      <a:lumOff val="15000"/>
                      <a:alpha val="50000"/>
                    </a:schemeClr>
                  </a:solidFill>
                </a:rPr>
                <a:t>Razor </a:t>
              </a:r>
              <a:r>
                <a:rPr lang="zh-CN" altLang="en-US" sz="1600" dirty="0">
                  <a:solidFill>
                    <a:schemeClr val="tx1">
                      <a:lumMod val="85000"/>
                      <a:lumOff val="15000"/>
                      <a:alpha val="50000"/>
                    </a:schemeClr>
                  </a:solidFill>
                </a:rPr>
                <a:t>组件文件 </a:t>
              </a:r>
              <a:r>
                <a:rPr lang="en-US" altLang="zh-CN" sz="1600" dirty="0">
                  <a:solidFill>
                    <a:schemeClr val="tx1">
                      <a:lumMod val="85000"/>
                      <a:lumOff val="15000"/>
                      <a:alpha val="50000"/>
                    </a:schemeClr>
                  </a:solidFill>
                </a:rPr>
                <a:t>(.razor) </a:t>
              </a:r>
              <a:r>
                <a:rPr lang="zh-CN" altLang="en-US" sz="1600" dirty="0">
                  <a:solidFill>
                    <a:schemeClr val="tx1">
                      <a:lumMod val="85000"/>
                      <a:lumOff val="15000"/>
                      <a:alpha val="50000"/>
                    </a:schemeClr>
                  </a:solidFill>
                </a:rPr>
                <a:t>中实现的。 </a:t>
              </a:r>
            </a:p>
          </p:txBody>
        </p:sp>
      </p:grpSp>
      <p:grpSp>
        <p:nvGrpSpPr>
          <p:cNvPr id="4" name="组合 3">
            <a:extLst>
              <a:ext uri="{FF2B5EF4-FFF2-40B4-BE49-F238E27FC236}">
                <a16:creationId xmlns:a16="http://schemas.microsoft.com/office/drawing/2014/main" id="{F0FF1D17-18A7-485D-8982-5C30662F5DF5}"/>
              </a:ext>
            </a:extLst>
          </p:cNvPr>
          <p:cNvGrpSpPr/>
          <p:nvPr/>
        </p:nvGrpSpPr>
        <p:grpSpPr>
          <a:xfrm>
            <a:off x="1377594" y="3221480"/>
            <a:ext cx="9436811" cy="703291"/>
            <a:chOff x="1377594" y="3221480"/>
            <a:chExt cx="9436811" cy="703291"/>
          </a:xfrm>
        </p:grpSpPr>
        <p:sp>
          <p:nvSpPr>
            <p:cNvPr id="70" name="îṡľidé">
              <a:extLst>
                <a:ext uri="{FF2B5EF4-FFF2-40B4-BE49-F238E27FC236}">
                  <a16:creationId xmlns:a16="http://schemas.microsoft.com/office/drawing/2014/main" id="{EEE7F9EA-D5CF-4F99-913B-B7390AFFD9E3}"/>
                </a:ext>
              </a:extLst>
            </p:cNvPr>
            <p:cNvSpPr/>
            <p:nvPr/>
          </p:nvSpPr>
          <p:spPr>
            <a:xfrm>
              <a:off x="1377594" y="3236561"/>
              <a:ext cx="2586113" cy="688210"/>
            </a:xfrm>
            <a:prstGeom prst="roundRect">
              <a:avLst>
                <a:gd name="adj" fmla="val 50000"/>
              </a:avLst>
            </a:prstGeom>
            <a:solidFill>
              <a:schemeClr val="bg1"/>
            </a:solidFill>
            <a:ln w="12700" cap="rnd">
              <a:noFill/>
              <a:prstDash val="solid"/>
              <a:round/>
              <a:headEnd/>
              <a:tailEnd/>
            </a:ln>
            <a:effectLst>
              <a:outerShdw blurRad="190500" dist="38100" dir="2700000" algn="tl"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54"/>
              <a:endParaRPr lang="zh-CN" altLang="en-US" sz="2000" b="1" dirty="0">
                <a:solidFill>
                  <a:schemeClr val="bg1"/>
                </a:solidFill>
              </a:endParaRPr>
            </a:p>
          </p:txBody>
        </p:sp>
        <p:sp>
          <p:nvSpPr>
            <p:cNvPr id="72" name="íŝļïḓe">
              <a:extLst>
                <a:ext uri="{FF2B5EF4-FFF2-40B4-BE49-F238E27FC236}">
                  <a16:creationId xmlns:a16="http://schemas.microsoft.com/office/drawing/2014/main" id="{01E5F690-1D57-4AF9-BCBD-E30CCD0138FD}"/>
                </a:ext>
              </a:extLst>
            </p:cNvPr>
            <p:cNvSpPr txBox="1"/>
            <p:nvPr/>
          </p:nvSpPr>
          <p:spPr>
            <a:xfrm>
              <a:off x="1955939" y="3411388"/>
              <a:ext cx="1429419" cy="33855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Wingdings" panose="05000000000000000000" pitchFamily="2" charset="2"/>
                <a:buChar char="n"/>
              </a:pPr>
              <a:r>
                <a:rPr lang="zh-CN" altLang="en-US" sz="1600" b="1" dirty="0">
                  <a:gradFill>
                    <a:gsLst>
                      <a:gs pos="0">
                        <a:schemeClr val="accent3">
                          <a:lumMod val="60000"/>
                          <a:lumOff val="40000"/>
                        </a:schemeClr>
                      </a:gs>
                      <a:gs pos="60000">
                        <a:schemeClr val="accent3"/>
                      </a:gs>
                    </a:gsLst>
                    <a:lin ang="2700000" scaled="0"/>
                  </a:gradFill>
                </a:rPr>
                <a:t>组件名称</a:t>
              </a:r>
            </a:p>
          </p:txBody>
        </p:sp>
        <p:grpSp>
          <p:nvGrpSpPr>
            <p:cNvPr id="77" name="îṩlïdé">
              <a:extLst>
                <a:ext uri="{FF2B5EF4-FFF2-40B4-BE49-F238E27FC236}">
                  <a16:creationId xmlns:a16="http://schemas.microsoft.com/office/drawing/2014/main" id="{9993C204-064A-40BA-B31C-5F87E506F747}"/>
                </a:ext>
              </a:extLst>
            </p:cNvPr>
            <p:cNvGrpSpPr/>
            <p:nvPr/>
          </p:nvGrpSpPr>
          <p:grpSpPr>
            <a:xfrm>
              <a:off x="4309045" y="3319366"/>
              <a:ext cx="522600" cy="522597"/>
              <a:chOff x="6844265" y="4734713"/>
              <a:chExt cx="410200" cy="410198"/>
            </a:xfrm>
          </p:grpSpPr>
          <p:sp>
            <p:nvSpPr>
              <p:cNvPr id="83" name="iśḻíďê">
                <a:extLst>
                  <a:ext uri="{FF2B5EF4-FFF2-40B4-BE49-F238E27FC236}">
                    <a16:creationId xmlns:a16="http://schemas.microsoft.com/office/drawing/2014/main" id="{4860B0AD-14DC-4E0D-B861-A1AE7B4ECC9A}"/>
                  </a:ext>
                </a:extLst>
              </p:cNvPr>
              <p:cNvSpPr/>
              <p:nvPr/>
            </p:nvSpPr>
            <p:spPr>
              <a:xfrm>
                <a:off x="6844265" y="4734713"/>
                <a:ext cx="410200" cy="410198"/>
              </a:xfrm>
              <a:prstGeom prst="ellipse">
                <a:avLst/>
              </a:prstGeom>
              <a:gradFill>
                <a:gsLst>
                  <a:gs pos="0">
                    <a:schemeClr val="accent3">
                      <a:lumMod val="60000"/>
                      <a:lumOff val="40000"/>
                    </a:schemeClr>
                  </a:gs>
                  <a:gs pos="60000">
                    <a:schemeClr val="accent3"/>
                  </a:gs>
                </a:gsLst>
                <a:lin ang="2700000" scaled="0"/>
              </a:gradFill>
              <a:ln w="57150" cap="rnd">
                <a:noFill/>
                <a:prstDash val="solid"/>
                <a:round/>
              </a:ln>
              <a:effectLst>
                <a:outerShdw blurRad="50800" dist="50800" dir="5400000" algn="ctr" rotWithShape="0">
                  <a:schemeClr val="accent3">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92500" lnSpcReduction="1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765"/>
                <a:endParaRPr lang="zh-CN" altLang="en-US" sz="2000" b="1" dirty="0">
                  <a:solidFill>
                    <a:schemeClr val="bg1"/>
                  </a:solidFill>
                </a:endParaRPr>
              </a:p>
            </p:txBody>
          </p:sp>
          <p:sp>
            <p:nvSpPr>
              <p:cNvPr id="84" name="îşļïḍè">
                <a:extLst>
                  <a:ext uri="{FF2B5EF4-FFF2-40B4-BE49-F238E27FC236}">
                    <a16:creationId xmlns:a16="http://schemas.microsoft.com/office/drawing/2014/main" id="{C300A2F0-07DA-44D6-95FB-461B41601621}"/>
                  </a:ext>
                </a:extLst>
              </p:cNvPr>
              <p:cNvSpPr/>
              <p:nvPr/>
            </p:nvSpPr>
            <p:spPr>
              <a:xfrm>
                <a:off x="6960365" y="4887327"/>
                <a:ext cx="178001" cy="111316"/>
              </a:xfrm>
              <a:custGeom>
                <a:avLst/>
                <a:gdLst>
                  <a:gd name="connsiteX0" fmla="*/ 145010 w 545544"/>
                  <a:gd name="connsiteY0" fmla="*/ 220716 h 341166"/>
                  <a:gd name="connsiteX1" fmla="*/ 74659 w 545544"/>
                  <a:gd name="connsiteY1" fmla="*/ 259432 h 341166"/>
                  <a:gd name="connsiteX2" fmla="*/ 104809 w 545544"/>
                  <a:gd name="connsiteY2" fmla="*/ 288111 h 341166"/>
                  <a:gd name="connsiteX3" fmla="*/ 143574 w 545544"/>
                  <a:gd name="connsiteY3" fmla="*/ 259432 h 341166"/>
                  <a:gd name="connsiteX4" fmla="*/ 145010 w 545544"/>
                  <a:gd name="connsiteY4" fmla="*/ 246527 h 341166"/>
                  <a:gd name="connsiteX5" fmla="*/ 111988 w 545544"/>
                  <a:gd name="connsiteY5" fmla="*/ 87361 h 341166"/>
                  <a:gd name="connsiteX6" fmla="*/ 219669 w 545544"/>
                  <a:gd name="connsiteY6" fmla="*/ 192038 h 341166"/>
                  <a:gd name="connsiteX7" fmla="*/ 219669 w 545544"/>
                  <a:gd name="connsiteY7" fmla="*/ 276639 h 341166"/>
                  <a:gd name="connsiteX8" fmla="*/ 222540 w 545544"/>
                  <a:gd name="connsiteY8" fmla="*/ 335430 h 341166"/>
                  <a:gd name="connsiteX9" fmla="*/ 153624 w 545544"/>
                  <a:gd name="connsiteY9" fmla="*/ 335430 h 341166"/>
                  <a:gd name="connsiteX10" fmla="*/ 149317 w 545544"/>
                  <a:gd name="connsiteY10" fmla="*/ 311054 h 341166"/>
                  <a:gd name="connsiteX11" fmla="*/ 147881 w 545544"/>
                  <a:gd name="connsiteY11" fmla="*/ 311054 h 341166"/>
                  <a:gd name="connsiteX12" fmla="*/ 78966 w 545544"/>
                  <a:gd name="connsiteY12" fmla="*/ 341166 h 341166"/>
                  <a:gd name="connsiteX13" fmla="*/ 0 w 545544"/>
                  <a:gd name="connsiteY13" fmla="*/ 266602 h 341166"/>
                  <a:gd name="connsiteX14" fmla="*/ 142138 w 545544"/>
                  <a:gd name="connsiteY14" fmla="*/ 173397 h 341166"/>
                  <a:gd name="connsiteX15" fmla="*/ 142138 w 545544"/>
                  <a:gd name="connsiteY15" fmla="*/ 169095 h 341166"/>
                  <a:gd name="connsiteX16" fmla="*/ 99066 w 545544"/>
                  <a:gd name="connsiteY16" fmla="*/ 138982 h 341166"/>
                  <a:gd name="connsiteX17" fmla="*/ 31586 w 545544"/>
                  <a:gd name="connsiteY17" fmla="*/ 156189 h 341166"/>
                  <a:gd name="connsiteX18" fmla="*/ 17229 w 545544"/>
                  <a:gd name="connsiteY18" fmla="*/ 107436 h 341166"/>
                  <a:gd name="connsiteX19" fmla="*/ 111988 w 545544"/>
                  <a:gd name="connsiteY19" fmla="*/ 87361 h 341166"/>
                  <a:gd name="connsiteX20" fmla="*/ 387639 w 545544"/>
                  <a:gd name="connsiteY20" fmla="*/ 57337 h 341166"/>
                  <a:gd name="connsiteX21" fmla="*/ 373284 w 545544"/>
                  <a:gd name="connsiteY21" fmla="*/ 121840 h 341166"/>
                  <a:gd name="connsiteX22" fmla="*/ 353187 w 545544"/>
                  <a:gd name="connsiteY22" fmla="*/ 192078 h 341166"/>
                  <a:gd name="connsiteX23" fmla="*/ 426397 w 545544"/>
                  <a:gd name="connsiteY23" fmla="*/ 192078 h 341166"/>
                  <a:gd name="connsiteX24" fmla="*/ 406300 w 545544"/>
                  <a:gd name="connsiteY24" fmla="*/ 121840 h 341166"/>
                  <a:gd name="connsiteX25" fmla="*/ 389074 w 545544"/>
                  <a:gd name="connsiteY25" fmla="*/ 57337 h 341166"/>
                  <a:gd name="connsiteX26" fmla="*/ 341703 w 545544"/>
                  <a:gd name="connsiteY26" fmla="*/ 0 h 341166"/>
                  <a:gd name="connsiteX27" fmla="*/ 440752 w 545544"/>
                  <a:gd name="connsiteY27" fmla="*/ 0 h 341166"/>
                  <a:gd name="connsiteX28" fmla="*/ 545544 w 545544"/>
                  <a:gd name="connsiteY28" fmla="*/ 335419 h 341166"/>
                  <a:gd name="connsiteX29" fmla="*/ 463720 w 545544"/>
                  <a:gd name="connsiteY29" fmla="*/ 335419 h 341166"/>
                  <a:gd name="connsiteX30" fmla="*/ 437881 w 545544"/>
                  <a:gd name="connsiteY30" fmla="*/ 249414 h 341166"/>
                  <a:gd name="connsiteX31" fmla="*/ 341703 w 545544"/>
                  <a:gd name="connsiteY31" fmla="*/ 249414 h 341166"/>
                  <a:gd name="connsiteX32" fmla="*/ 318735 w 545544"/>
                  <a:gd name="connsiteY32" fmla="*/ 335419 h 341166"/>
                  <a:gd name="connsiteX33" fmla="*/ 239782 w 545544"/>
                  <a:gd name="connsiteY33" fmla="*/ 335419 h 341166"/>
                  <a:gd name="connsiteX34" fmla="*/ 153569 w 545544"/>
                  <a:gd name="connsiteY34" fmla="*/ 0 h 341166"/>
                  <a:gd name="connsiteX35" fmla="*/ 238172 w 545544"/>
                  <a:gd name="connsiteY35" fmla="*/ 34370 h 341166"/>
                  <a:gd name="connsiteX36" fmla="*/ 153569 w 545544"/>
                  <a:gd name="connsiteY36" fmla="*/ 68739 h 341166"/>
                  <a:gd name="connsiteX37" fmla="*/ 153569 w 545544"/>
                  <a:gd name="connsiteY37" fmla="*/ 45826 h 341166"/>
                  <a:gd name="connsiteX38" fmla="*/ 38852 w 545544"/>
                  <a:gd name="connsiteY38" fmla="*/ 45826 h 341166"/>
                  <a:gd name="connsiteX39" fmla="*/ 38852 w 545544"/>
                  <a:gd name="connsiteY39" fmla="*/ 40098 h 341166"/>
                  <a:gd name="connsiteX40" fmla="*/ 38852 w 545544"/>
                  <a:gd name="connsiteY40" fmla="*/ 28641 h 341166"/>
                  <a:gd name="connsiteX41" fmla="*/ 38852 w 545544"/>
                  <a:gd name="connsiteY41" fmla="*/ 24345 h 341166"/>
                  <a:gd name="connsiteX42" fmla="*/ 153569 w 545544"/>
                  <a:gd name="connsiteY42" fmla="*/ 24345 h 341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545544" h="341166">
                    <a:moveTo>
                      <a:pt x="145010" y="220716"/>
                    </a:moveTo>
                    <a:cubicBezTo>
                      <a:pt x="104809" y="219282"/>
                      <a:pt x="74659" y="229320"/>
                      <a:pt x="74659" y="259432"/>
                    </a:cubicBezTo>
                    <a:cubicBezTo>
                      <a:pt x="74659" y="278073"/>
                      <a:pt x="87580" y="288111"/>
                      <a:pt x="104809" y="288111"/>
                    </a:cubicBezTo>
                    <a:cubicBezTo>
                      <a:pt x="123474" y="288111"/>
                      <a:pt x="139267" y="275205"/>
                      <a:pt x="143574" y="259432"/>
                    </a:cubicBezTo>
                    <a:cubicBezTo>
                      <a:pt x="145010" y="255130"/>
                      <a:pt x="145010" y="250829"/>
                      <a:pt x="145010" y="246527"/>
                    </a:cubicBezTo>
                    <a:close/>
                    <a:moveTo>
                      <a:pt x="111988" y="87361"/>
                    </a:moveTo>
                    <a:cubicBezTo>
                      <a:pt x="193825" y="87361"/>
                      <a:pt x="219669" y="134681"/>
                      <a:pt x="219669" y="192038"/>
                    </a:cubicBezTo>
                    <a:lnTo>
                      <a:pt x="219669" y="276639"/>
                    </a:lnTo>
                    <a:cubicBezTo>
                      <a:pt x="219669" y="299582"/>
                      <a:pt x="219669" y="322525"/>
                      <a:pt x="222540" y="335430"/>
                    </a:cubicBezTo>
                    <a:lnTo>
                      <a:pt x="153624" y="335430"/>
                    </a:lnTo>
                    <a:lnTo>
                      <a:pt x="149317" y="311054"/>
                    </a:lnTo>
                    <a:lnTo>
                      <a:pt x="147881" y="311054"/>
                    </a:lnTo>
                    <a:cubicBezTo>
                      <a:pt x="132088" y="329695"/>
                      <a:pt x="107681" y="341166"/>
                      <a:pt x="78966" y="341166"/>
                    </a:cubicBezTo>
                    <a:cubicBezTo>
                      <a:pt x="28715" y="341166"/>
                      <a:pt x="0" y="305318"/>
                      <a:pt x="0" y="266602"/>
                    </a:cubicBezTo>
                    <a:cubicBezTo>
                      <a:pt x="0" y="203509"/>
                      <a:pt x="57430" y="173397"/>
                      <a:pt x="142138" y="173397"/>
                    </a:cubicBezTo>
                    <a:lnTo>
                      <a:pt x="142138" y="169095"/>
                    </a:lnTo>
                    <a:cubicBezTo>
                      <a:pt x="142138" y="156189"/>
                      <a:pt x="136395" y="138982"/>
                      <a:pt x="99066" y="138982"/>
                    </a:cubicBezTo>
                    <a:cubicBezTo>
                      <a:pt x="73223" y="138982"/>
                      <a:pt x="47379" y="147586"/>
                      <a:pt x="31586" y="156189"/>
                    </a:cubicBezTo>
                    <a:lnTo>
                      <a:pt x="17229" y="107436"/>
                    </a:lnTo>
                    <a:cubicBezTo>
                      <a:pt x="34458" y="98832"/>
                      <a:pt x="67480" y="87361"/>
                      <a:pt x="111988" y="87361"/>
                    </a:cubicBezTo>
                    <a:close/>
                    <a:moveTo>
                      <a:pt x="387639" y="57337"/>
                    </a:moveTo>
                    <a:cubicBezTo>
                      <a:pt x="383332" y="77404"/>
                      <a:pt x="377590" y="101772"/>
                      <a:pt x="373284" y="121840"/>
                    </a:cubicBezTo>
                    <a:lnTo>
                      <a:pt x="353187" y="192078"/>
                    </a:lnTo>
                    <a:lnTo>
                      <a:pt x="426397" y="192078"/>
                    </a:lnTo>
                    <a:lnTo>
                      <a:pt x="406300" y="121840"/>
                    </a:lnTo>
                    <a:cubicBezTo>
                      <a:pt x="400558" y="101772"/>
                      <a:pt x="394816" y="77404"/>
                      <a:pt x="389074" y="57337"/>
                    </a:cubicBezTo>
                    <a:close/>
                    <a:moveTo>
                      <a:pt x="341703" y="0"/>
                    </a:moveTo>
                    <a:lnTo>
                      <a:pt x="440752" y="0"/>
                    </a:lnTo>
                    <a:lnTo>
                      <a:pt x="545544" y="335419"/>
                    </a:lnTo>
                    <a:lnTo>
                      <a:pt x="463720" y="335419"/>
                    </a:lnTo>
                    <a:lnTo>
                      <a:pt x="437881" y="249414"/>
                    </a:lnTo>
                    <a:lnTo>
                      <a:pt x="341703" y="249414"/>
                    </a:lnTo>
                    <a:lnTo>
                      <a:pt x="318735" y="335419"/>
                    </a:lnTo>
                    <a:lnTo>
                      <a:pt x="239782" y="335419"/>
                    </a:lnTo>
                    <a:close/>
                    <a:moveTo>
                      <a:pt x="153569" y="0"/>
                    </a:moveTo>
                    <a:lnTo>
                      <a:pt x="238172" y="34370"/>
                    </a:lnTo>
                    <a:lnTo>
                      <a:pt x="153569" y="68739"/>
                    </a:lnTo>
                    <a:lnTo>
                      <a:pt x="153569" y="45826"/>
                    </a:lnTo>
                    <a:lnTo>
                      <a:pt x="38852" y="45826"/>
                    </a:lnTo>
                    <a:lnTo>
                      <a:pt x="38852" y="40098"/>
                    </a:lnTo>
                    <a:lnTo>
                      <a:pt x="38852" y="28641"/>
                    </a:lnTo>
                    <a:lnTo>
                      <a:pt x="38852" y="24345"/>
                    </a:lnTo>
                    <a:lnTo>
                      <a:pt x="153569" y="24345"/>
                    </a:lnTo>
                    <a:close/>
                  </a:path>
                </a:pathLst>
              </a:custGeom>
              <a:solidFill>
                <a:schemeClr val="bg1"/>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2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54"/>
                <a:endParaRPr lang="zh-CN" altLang="en-US" sz="2000" b="1" dirty="0">
                  <a:solidFill>
                    <a:schemeClr val="bg1"/>
                  </a:solidFill>
                </a:endParaRPr>
              </a:p>
            </p:txBody>
          </p:sp>
        </p:grpSp>
        <p:sp>
          <p:nvSpPr>
            <p:cNvPr id="78" name="íṡļïḑé">
              <a:extLst>
                <a:ext uri="{FF2B5EF4-FFF2-40B4-BE49-F238E27FC236}">
                  <a16:creationId xmlns:a16="http://schemas.microsoft.com/office/drawing/2014/main" id="{C40E6C85-72B4-401E-AF9A-CA59A0386A05}"/>
                </a:ext>
              </a:extLst>
            </p:cNvPr>
            <p:cNvSpPr txBox="1"/>
            <p:nvPr/>
          </p:nvSpPr>
          <p:spPr>
            <a:xfrm>
              <a:off x="5153833" y="3221480"/>
              <a:ext cx="5660572" cy="664221"/>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zh-CN" altLang="en-US" sz="1600" dirty="0">
                  <a:solidFill>
                    <a:schemeClr val="tx1">
                      <a:lumMod val="85000"/>
                      <a:lumOff val="15000"/>
                      <a:alpha val="50000"/>
                    </a:schemeClr>
                  </a:solidFill>
                </a:rPr>
                <a:t>组件的名称必须以大写字符开头。 </a:t>
              </a:r>
              <a:endParaRPr lang="en-US" altLang="zh-CN" sz="1600" dirty="0">
                <a:solidFill>
                  <a:schemeClr val="tx1">
                    <a:lumMod val="85000"/>
                    <a:lumOff val="15000"/>
                    <a:alpha val="50000"/>
                  </a:schemeClr>
                </a:solidFill>
              </a:endParaRPr>
            </a:p>
            <a:p>
              <a:pPr>
                <a:lnSpc>
                  <a:spcPct val="120000"/>
                </a:lnSpc>
              </a:pPr>
              <a:r>
                <a:rPr lang="zh-CN" altLang="en-US" sz="1600" dirty="0">
                  <a:solidFill>
                    <a:schemeClr val="tx1">
                      <a:lumMod val="85000"/>
                      <a:lumOff val="15000"/>
                      <a:alpha val="50000"/>
                    </a:schemeClr>
                  </a:solidFill>
                </a:rPr>
                <a:t>例如，</a:t>
              </a:r>
              <a:r>
                <a:rPr lang="en-US" altLang="zh-CN" sz="1600" dirty="0" err="1">
                  <a:solidFill>
                    <a:schemeClr val="tx1">
                      <a:lumMod val="85000"/>
                      <a:lumOff val="15000"/>
                      <a:alpha val="50000"/>
                    </a:schemeClr>
                  </a:solidFill>
                </a:rPr>
                <a:t>MyCool.razor</a:t>
              </a:r>
              <a:r>
                <a:rPr lang="zh-CN" altLang="en-US" sz="1600" dirty="0">
                  <a:solidFill>
                    <a:schemeClr val="tx1">
                      <a:lumMod val="85000"/>
                      <a:lumOff val="15000"/>
                      <a:alpha val="50000"/>
                    </a:schemeClr>
                  </a:solidFill>
                </a:rPr>
                <a:t>有效，而 </a:t>
              </a:r>
              <a:r>
                <a:rPr lang="en-US" altLang="zh-CN" sz="1600" dirty="0" err="1">
                  <a:solidFill>
                    <a:schemeClr val="tx1">
                      <a:lumMod val="85000"/>
                      <a:lumOff val="15000"/>
                      <a:alpha val="50000"/>
                    </a:schemeClr>
                  </a:solidFill>
                </a:rPr>
                <a:t>myCool.razor</a:t>
              </a:r>
              <a:r>
                <a:rPr lang="zh-CN" altLang="en-US" sz="1600" dirty="0">
                  <a:solidFill>
                    <a:schemeClr val="tx1">
                      <a:lumMod val="85000"/>
                      <a:lumOff val="15000"/>
                      <a:alpha val="50000"/>
                    </a:schemeClr>
                  </a:solidFill>
                </a:rPr>
                <a:t>无效。</a:t>
              </a:r>
              <a:endParaRPr lang="en-US" altLang="zh-CN" sz="1600" dirty="0">
                <a:solidFill>
                  <a:schemeClr val="tx1">
                    <a:lumMod val="85000"/>
                    <a:lumOff val="15000"/>
                    <a:alpha val="50000"/>
                  </a:schemeClr>
                </a:solidFill>
              </a:endParaRPr>
            </a:p>
          </p:txBody>
        </p:sp>
      </p:grpSp>
      <p:grpSp>
        <p:nvGrpSpPr>
          <p:cNvPr id="5" name="组合 4">
            <a:extLst>
              <a:ext uri="{FF2B5EF4-FFF2-40B4-BE49-F238E27FC236}">
                <a16:creationId xmlns:a16="http://schemas.microsoft.com/office/drawing/2014/main" id="{E1BF2E4E-2EC8-49A2-8646-3AAADA9AAC35}"/>
              </a:ext>
            </a:extLst>
          </p:cNvPr>
          <p:cNvGrpSpPr/>
          <p:nvPr/>
        </p:nvGrpSpPr>
        <p:grpSpPr>
          <a:xfrm>
            <a:off x="1377594" y="4646792"/>
            <a:ext cx="9436811" cy="1846083"/>
            <a:chOff x="1377594" y="4646792"/>
            <a:chExt cx="9436811" cy="1846083"/>
          </a:xfrm>
        </p:grpSpPr>
        <p:sp>
          <p:nvSpPr>
            <p:cNvPr id="71" name="isļîḑè">
              <a:extLst>
                <a:ext uri="{FF2B5EF4-FFF2-40B4-BE49-F238E27FC236}">
                  <a16:creationId xmlns:a16="http://schemas.microsoft.com/office/drawing/2014/main" id="{891750B2-39FB-437F-A31E-DD11CF842FB8}"/>
                </a:ext>
              </a:extLst>
            </p:cNvPr>
            <p:cNvSpPr/>
            <p:nvPr/>
          </p:nvSpPr>
          <p:spPr>
            <a:xfrm>
              <a:off x="1377594" y="4709691"/>
              <a:ext cx="2586113" cy="688210"/>
            </a:xfrm>
            <a:prstGeom prst="roundRect">
              <a:avLst>
                <a:gd name="adj" fmla="val 50000"/>
              </a:avLst>
            </a:prstGeom>
            <a:solidFill>
              <a:schemeClr val="bg1"/>
            </a:solidFill>
            <a:ln w="12700" cap="rnd">
              <a:noFill/>
              <a:prstDash val="solid"/>
              <a:round/>
              <a:headEnd/>
              <a:tailEnd/>
            </a:ln>
            <a:effectLst>
              <a:outerShdw blurRad="190500" dist="38100" dir="2700000" algn="tl"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54"/>
              <a:endParaRPr lang="zh-CN" altLang="en-US" sz="2000" b="1" dirty="0">
                <a:solidFill>
                  <a:schemeClr val="bg1"/>
                </a:solidFill>
              </a:endParaRPr>
            </a:p>
          </p:txBody>
        </p:sp>
        <p:sp>
          <p:nvSpPr>
            <p:cNvPr id="74" name="ïŝľïḍê">
              <a:extLst>
                <a:ext uri="{FF2B5EF4-FFF2-40B4-BE49-F238E27FC236}">
                  <a16:creationId xmlns:a16="http://schemas.microsoft.com/office/drawing/2014/main" id="{FEC23643-188F-4935-8397-883549E58223}"/>
                </a:ext>
              </a:extLst>
            </p:cNvPr>
            <p:cNvSpPr txBox="1"/>
            <p:nvPr/>
          </p:nvSpPr>
          <p:spPr>
            <a:xfrm>
              <a:off x="1978449" y="4884519"/>
              <a:ext cx="1406909" cy="33855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Wingdings" panose="05000000000000000000" pitchFamily="2" charset="2"/>
                <a:buChar char="n"/>
              </a:pPr>
              <a:r>
                <a:rPr lang="zh-CN" altLang="en-US" sz="1600" b="1" dirty="0">
                  <a:gradFill>
                    <a:gsLst>
                      <a:gs pos="0">
                        <a:schemeClr val="accent5">
                          <a:lumMod val="60000"/>
                          <a:lumOff val="40000"/>
                        </a:schemeClr>
                      </a:gs>
                      <a:gs pos="60000">
                        <a:schemeClr val="accent5"/>
                      </a:gs>
                    </a:gsLst>
                    <a:lin ang="2700000" scaled="0"/>
                  </a:gradFill>
                </a:rPr>
                <a:t>命名空间</a:t>
              </a:r>
            </a:p>
          </p:txBody>
        </p:sp>
        <p:grpSp>
          <p:nvGrpSpPr>
            <p:cNvPr id="79" name="îŝľîďe">
              <a:extLst>
                <a:ext uri="{FF2B5EF4-FFF2-40B4-BE49-F238E27FC236}">
                  <a16:creationId xmlns:a16="http://schemas.microsoft.com/office/drawing/2014/main" id="{442D5E9F-ACFE-494E-BD86-232BE5524B6E}"/>
                </a:ext>
              </a:extLst>
            </p:cNvPr>
            <p:cNvGrpSpPr/>
            <p:nvPr/>
          </p:nvGrpSpPr>
          <p:grpSpPr>
            <a:xfrm>
              <a:off x="4309045" y="4792497"/>
              <a:ext cx="522600" cy="522597"/>
              <a:chOff x="6844265" y="4734713"/>
              <a:chExt cx="410200" cy="410198"/>
            </a:xfrm>
          </p:grpSpPr>
          <p:sp>
            <p:nvSpPr>
              <p:cNvPr id="81" name="íŝļîďe">
                <a:extLst>
                  <a:ext uri="{FF2B5EF4-FFF2-40B4-BE49-F238E27FC236}">
                    <a16:creationId xmlns:a16="http://schemas.microsoft.com/office/drawing/2014/main" id="{31F18462-4BF2-4FE5-A528-DAFA17498A69}"/>
                  </a:ext>
                </a:extLst>
              </p:cNvPr>
              <p:cNvSpPr/>
              <p:nvPr/>
            </p:nvSpPr>
            <p:spPr>
              <a:xfrm>
                <a:off x="6844265" y="4734713"/>
                <a:ext cx="410200" cy="410198"/>
              </a:xfrm>
              <a:prstGeom prst="ellipse">
                <a:avLst/>
              </a:prstGeom>
              <a:gradFill>
                <a:gsLst>
                  <a:gs pos="0">
                    <a:schemeClr val="accent5">
                      <a:lumMod val="60000"/>
                      <a:lumOff val="40000"/>
                    </a:schemeClr>
                  </a:gs>
                  <a:gs pos="60000">
                    <a:schemeClr val="accent5"/>
                  </a:gs>
                </a:gsLst>
                <a:lin ang="2700000" scaled="0"/>
              </a:gradFill>
              <a:ln w="57150" cap="rnd">
                <a:noFill/>
                <a:prstDash val="solid"/>
                <a:round/>
              </a:ln>
              <a:effectLst>
                <a:outerShdw blurRad="50800" dist="50800" dir="5400000" algn="ctr" rotWithShape="0">
                  <a:schemeClr val="accent5">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92500" lnSpcReduction="1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765"/>
                <a:endParaRPr lang="zh-CN" altLang="en-US" sz="2000" b="1" dirty="0">
                  <a:solidFill>
                    <a:schemeClr val="bg1"/>
                  </a:solidFill>
                </a:endParaRPr>
              </a:p>
            </p:txBody>
          </p:sp>
          <p:sp>
            <p:nvSpPr>
              <p:cNvPr id="82" name="îṧḷîḑe">
                <a:extLst>
                  <a:ext uri="{FF2B5EF4-FFF2-40B4-BE49-F238E27FC236}">
                    <a16:creationId xmlns:a16="http://schemas.microsoft.com/office/drawing/2014/main" id="{3E7A2C5F-D85A-4EB1-BB0B-BD0559E86398}"/>
                  </a:ext>
                </a:extLst>
              </p:cNvPr>
              <p:cNvSpPr/>
              <p:nvPr/>
            </p:nvSpPr>
            <p:spPr>
              <a:xfrm>
                <a:off x="6960364" y="4854641"/>
                <a:ext cx="178001" cy="176688"/>
              </a:xfrm>
              <a:custGeom>
                <a:avLst/>
                <a:gdLst>
                  <a:gd name="T0" fmla="*/ 1006 w 12434"/>
                  <a:gd name="T1" fmla="*/ 3383 h 12343"/>
                  <a:gd name="T2" fmla="*/ 6217 w 12434"/>
                  <a:gd name="T3" fmla="*/ 6035 h 12343"/>
                  <a:gd name="T4" fmla="*/ 11428 w 12434"/>
                  <a:gd name="T5" fmla="*/ 3383 h 12343"/>
                  <a:gd name="T6" fmla="*/ 6217 w 12434"/>
                  <a:gd name="T7" fmla="*/ 823 h 12343"/>
                  <a:gd name="T8" fmla="*/ 1006 w 12434"/>
                  <a:gd name="T9" fmla="*/ 3383 h 12343"/>
                  <a:gd name="T10" fmla="*/ 1737 w 12434"/>
                  <a:gd name="T11" fmla="*/ 7497 h 12343"/>
                  <a:gd name="T12" fmla="*/ 640 w 12434"/>
                  <a:gd name="T13" fmla="*/ 6949 h 12343"/>
                  <a:gd name="T14" fmla="*/ 91 w 12434"/>
                  <a:gd name="T15" fmla="*/ 6126 h 12343"/>
                  <a:gd name="T16" fmla="*/ 640 w 12434"/>
                  <a:gd name="T17" fmla="*/ 5303 h 12343"/>
                  <a:gd name="T18" fmla="*/ 1737 w 12434"/>
                  <a:gd name="T19" fmla="*/ 4755 h 12343"/>
                  <a:gd name="T20" fmla="*/ 640 w 12434"/>
                  <a:gd name="T21" fmla="*/ 4206 h 12343"/>
                  <a:gd name="T22" fmla="*/ 183 w 12434"/>
                  <a:gd name="T23" fmla="*/ 3017 h 12343"/>
                  <a:gd name="T24" fmla="*/ 548 w 12434"/>
                  <a:gd name="T25" fmla="*/ 2652 h 12343"/>
                  <a:gd name="T26" fmla="*/ 5760 w 12434"/>
                  <a:gd name="T27" fmla="*/ 92 h 12343"/>
                  <a:gd name="T28" fmla="*/ 6583 w 12434"/>
                  <a:gd name="T29" fmla="*/ 92 h 12343"/>
                  <a:gd name="T30" fmla="*/ 11794 w 12434"/>
                  <a:gd name="T31" fmla="*/ 2652 h 12343"/>
                  <a:gd name="T32" fmla="*/ 12160 w 12434"/>
                  <a:gd name="T33" fmla="*/ 3840 h 12343"/>
                  <a:gd name="T34" fmla="*/ 11794 w 12434"/>
                  <a:gd name="T35" fmla="*/ 4206 h 12343"/>
                  <a:gd name="T36" fmla="*/ 10697 w 12434"/>
                  <a:gd name="T37" fmla="*/ 4755 h 12343"/>
                  <a:gd name="T38" fmla="*/ 11703 w 12434"/>
                  <a:gd name="T39" fmla="*/ 5212 h 12343"/>
                  <a:gd name="T40" fmla="*/ 12343 w 12434"/>
                  <a:gd name="T41" fmla="*/ 6126 h 12343"/>
                  <a:gd name="T42" fmla="*/ 11703 w 12434"/>
                  <a:gd name="T43" fmla="*/ 7040 h 12343"/>
                  <a:gd name="T44" fmla="*/ 10697 w 12434"/>
                  <a:gd name="T45" fmla="*/ 7497 h 12343"/>
                  <a:gd name="T46" fmla="*/ 11703 w 12434"/>
                  <a:gd name="T47" fmla="*/ 7955 h 12343"/>
                  <a:gd name="T48" fmla="*/ 12343 w 12434"/>
                  <a:gd name="T49" fmla="*/ 8869 h 12343"/>
                  <a:gd name="T50" fmla="*/ 11703 w 12434"/>
                  <a:gd name="T51" fmla="*/ 9783 h 12343"/>
                  <a:gd name="T52" fmla="*/ 6674 w 12434"/>
                  <a:gd name="T53" fmla="*/ 12252 h 12343"/>
                  <a:gd name="T54" fmla="*/ 6217 w 12434"/>
                  <a:gd name="T55" fmla="*/ 12343 h 12343"/>
                  <a:gd name="T56" fmla="*/ 5760 w 12434"/>
                  <a:gd name="T57" fmla="*/ 12252 h 12343"/>
                  <a:gd name="T58" fmla="*/ 548 w 12434"/>
                  <a:gd name="T59" fmla="*/ 9692 h 12343"/>
                  <a:gd name="T60" fmla="*/ 91 w 12434"/>
                  <a:gd name="T61" fmla="*/ 8869 h 12343"/>
                  <a:gd name="T62" fmla="*/ 640 w 12434"/>
                  <a:gd name="T63" fmla="*/ 8046 h 12343"/>
                  <a:gd name="T64" fmla="*/ 1737 w 12434"/>
                  <a:gd name="T65" fmla="*/ 7497 h 12343"/>
                  <a:gd name="T66" fmla="*/ 2743 w 12434"/>
                  <a:gd name="T67" fmla="*/ 8046 h 12343"/>
                  <a:gd name="T68" fmla="*/ 1006 w 12434"/>
                  <a:gd name="T69" fmla="*/ 8869 h 12343"/>
                  <a:gd name="T70" fmla="*/ 6217 w 12434"/>
                  <a:gd name="T71" fmla="*/ 11520 h 12343"/>
                  <a:gd name="T72" fmla="*/ 11428 w 12434"/>
                  <a:gd name="T73" fmla="*/ 8960 h 12343"/>
                  <a:gd name="T74" fmla="*/ 9691 w 12434"/>
                  <a:gd name="T75" fmla="*/ 8137 h 12343"/>
                  <a:gd name="T76" fmla="*/ 6674 w 12434"/>
                  <a:gd name="T77" fmla="*/ 9600 h 12343"/>
                  <a:gd name="T78" fmla="*/ 6217 w 12434"/>
                  <a:gd name="T79" fmla="*/ 9692 h 12343"/>
                  <a:gd name="T80" fmla="*/ 5760 w 12434"/>
                  <a:gd name="T81" fmla="*/ 9600 h 12343"/>
                  <a:gd name="T82" fmla="*/ 2743 w 12434"/>
                  <a:gd name="T83" fmla="*/ 8046 h 12343"/>
                  <a:gd name="T84" fmla="*/ 9691 w 12434"/>
                  <a:gd name="T85" fmla="*/ 5303 h 12343"/>
                  <a:gd name="T86" fmla="*/ 6674 w 12434"/>
                  <a:gd name="T87" fmla="*/ 6766 h 12343"/>
                  <a:gd name="T88" fmla="*/ 5851 w 12434"/>
                  <a:gd name="T89" fmla="*/ 6766 h 12343"/>
                  <a:gd name="T90" fmla="*/ 2743 w 12434"/>
                  <a:gd name="T91" fmla="*/ 5303 h 12343"/>
                  <a:gd name="T92" fmla="*/ 1006 w 12434"/>
                  <a:gd name="T93" fmla="*/ 6126 h 12343"/>
                  <a:gd name="T94" fmla="*/ 6217 w 12434"/>
                  <a:gd name="T95" fmla="*/ 8777 h 12343"/>
                  <a:gd name="T96" fmla="*/ 11428 w 12434"/>
                  <a:gd name="T97" fmla="*/ 6126 h 12343"/>
                  <a:gd name="T98" fmla="*/ 9691 w 12434"/>
                  <a:gd name="T99" fmla="*/ 5303 h 12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434" h="12343">
                    <a:moveTo>
                      <a:pt x="1006" y="3383"/>
                    </a:moveTo>
                    <a:lnTo>
                      <a:pt x="6217" y="6035"/>
                    </a:lnTo>
                    <a:lnTo>
                      <a:pt x="11428" y="3383"/>
                    </a:lnTo>
                    <a:lnTo>
                      <a:pt x="6217" y="823"/>
                    </a:lnTo>
                    <a:lnTo>
                      <a:pt x="1006" y="3383"/>
                    </a:lnTo>
                    <a:close/>
                    <a:moveTo>
                      <a:pt x="1737" y="7497"/>
                    </a:moveTo>
                    <a:lnTo>
                      <a:pt x="640" y="6949"/>
                    </a:lnTo>
                    <a:cubicBezTo>
                      <a:pt x="274" y="6766"/>
                      <a:pt x="91" y="6492"/>
                      <a:pt x="91" y="6126"/>
                    </a:cubicBezTo>
                    <a:cubicBezTo>
                      <a:pt x="91" y="5760"/>
                      <a:pt x="274" y="5486"/>
                      <a:pt x="640" y="5303"/>
                    </a:cubicBezTo>
                    <a:lnTo>
                      <a:pt x="1737" y="4755"/>
                    </a:lnTo>
                    <a:lnTo>
                      <a:pt x="640" y="4206"/>
                    </a:lnTo>
                    <a:cubicBezTo>
                      <a:pt x="183" y="4023"/>
                      <a:pt x="0" y="3475"/>
                      <a:pt x="183" y="3017"/>
                    </a:cubicBezTo>
                    <a:cubicBezTo>
                      <a:pt x="274" y="2835"/>
                      <a:pt x="457" y="2652"/>
                      <a:pt x="548" y="2652"/>
                    </a:cubicBezTo>
                    <a:lnTo>
                      <a:pt x="5760" y="92"/>
                    </a:lnTo>
                    <a:cubicBezTo>
                      <a:pt x="6034" y="0"/>
                      <a:pt x="6308" y="0"/>
                      <a:pt x="6583" y="92"/>
                    </a:cubicBezTo>
                    <a:lnTo>
                      <a:pt x="11794" y="2652"/>
                    </a:lnTo>
                    <a:cubicBezTo>
                      <a:pt x="12251" y="2835"/>
                      <a:pt x="12434" y="3383"/>
                      <a:pt x="12160" y="3840"/>
                    </a:cubicBezTo>
                    <a:cubicBezTo>
                      <a:pt x="12068" y="4023"/>
                      <a:pt x="11886" y="4206"/>
                      <a:pt x="11794" y="4206"/>
                    </a:cubicBezTo>
                    <a:lnTo>
                      <a:pt x="10697" y="4755"/>
                    </a:lnTo>
                    <a:lnTo>
                      <a:pt x="11703" y="5212"/>
                    </a:lnTo>
                    <a:cubicBezTo>
                      <a:pt x="12160" y="5395"/>
                      <a:pt x="12343" y="5669"/>
                      <a:pt x="12343" y="6126"/>
                    </a:cubicBezTo>
                    <a:cubicBezTo>
                      <a:pt x="12343" y="6492"/>
                      <a:pt x="12160" y="6857"/>
                      <a:pt x="11703" y="7040"/>
                    </a:cubicBezTo>
                    <a:lnTo>
                      <a:pt x="10697" y="7497"/>
                    </a:lnTo>
                    <a:lnTo>
                      <a:pt x="11703" y="7955"/>
                    </a:lnTo>
                    <a:cubicBezTo>
                      <a:pt x="12160" y="8137"/>
                      <a:pt x="12343" y="8412"/>
                      <a:pt x="12343" y="8869"/>
                    </a:cubicBezTo>
                    <a:cubicBezTo>
                      <a:pt x="12343" y="9235"/>
                      <a:pt x="12160" y="9600"/>
                      <a:pt x="11703" y="9783"/>
                    </a:cubicBezTo>
                    <a:lnTo>
                      <a:pt x="6674" y="12252"/>
                    </a:lnTo>
                    <a:cubicBezTo>
                      <a:pt x="6583" y="12343"/>
                      <a:pt x="6400" y="12343"/>
                      <a:pt x="6217" y="12343"/>
                    </a:cubicBezTo>
                    <a:cubicBezTo>
                      <a:pt x="6034" y="12343"/>
                      <a:pt x="5943" y="12343"/>
                      <a:pt x="5760" y="12252"/>
                    </a:cubicBezTo>
                    <a:lnTo>
                      <a:pt x="548" y="9692"/>
                    </a:lnTo>
                    <a:cubicBezTo>
                      <a:pt x="183" y="9509"/>
                      <a:pt x="91" y="9235"/>
                      <a:pt x="91" y="8869"/>
                    </a:cubicBezTo>
                    <a:cubicBezTo>
                      <a:pt x="91" y="8503"/>
                      <a:pt x="274" y="8229"/>
                      <a:pt x="640" y="8046"/>
                    </a:cubicBezTo>
                    <a:lnTo>
                      <a:pt x="1737" y="7497"/>
                    </a:lnTo>
                    <a:close/>
                    <a:moveTo>
                      <a:pt x="2743" y="8046"/>
                    </a:moveTo>
                    <a:lnTo>
                      <a:pt x="1006" y="8869"/>
                    </a:lnTo>
                    <a:lnTo>
                      <a:pt x="6217" y="11520"/>
                    </a:lnTo>
                    <a:lnTo>
                      <a:pt x="11428" y="8960"/>
                    </a:lnTo>
                    <a:lnTo>
                      <a:pt x="9691" y="8137"/>
                    </a:lnTo>
                    <a:lnTo>
                      <a:pt x="6674" y="9600"/>
                    </a:lnTo>
                    <a:cubicBezTo>
                      <a:pt x="6583" y="9692"/>
                      <a:pt x="6400" y="9692"/>
                      <a:pt x="6217" y="9692"/>
                    </a:cubicBezTo>
                    <a:cubicBezTo>
                      <a:pt x="6034" y="9692"/>
                      <a:pt x="5943" y="9692"/>
                      <a:pt x="5760" y="9600"/>
                    </a:cubicBezTo>
                    <a:lnTo>
                      <a:pt x="2743" y="8046"/>
                    </a:lnTo>
                    <a:close/>
                    <a:moveTo>
                      <a:pt x="9691" y="5303"/>
                    </a:moveTo>
                    <a:lnTo>
                      <a:pt x="6674" y="6766"/>
                    </a:lnTo>
                    <a:cubicBezTo>
                      <a:pt x="6400" y="6857"/>
                      <a:pt x="6126" y="6857"/>
                      <a:pt x="5851" y="6766"/>
                    </a:cubicBezTo>
                    <a:lnTo>
                      <a:pt x="2743" y="5303"/>
                    </a:lnTo>
                    <a:lnTo>
                      <a:pt x="1006" y="6126"/>
                    </a:lnTo>
                    <a:lnTo>
                      <a:pt x="6217" y="8777"/>
                    </a:lnTo>
                    <a:lnTo>
                      <a:pt x="11428" y="6126"/>
                    </a:lnTo>
                    <a:lnTo>
                      <a:pt x="9691" y="5303"/>
                    </a:lnTo>
                    <a:close/>
                  </a:path>
                </a:pathLst>
              </a:custGeom>
              <a:solidFill>
                <a:schemeClr val="bg1"/>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475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54"/>
                <a:endParaRPr lang="zh-CN" altLang="en-US" sz="2000" b="1" dirty="0">
                  <a:solidFill>
                    <a:schemeClr val="bg1"/>
                  </a:solidFill>
                </a:endParaRPr>
              </a:p>
            </p:txBody>
          </p:sp>
        </p:grpSp>
        <p:sp>
          <p:nvSpPr>
            <p:cNvPr id="80" name="isliḑe">
              <a:extLst>
                <a:ext uri="{FF2B5EF4-FFF2-40B4-BE49-F238E27FC236}">
                  <a16:creationId xmlns:a16="http://schemas.microsoft.com/office/drawing/2014/main" id="{5259327B-A8F1-433F-A678-D340E57615FF}"/>
                </a:ext>
              </a:extLst>
            </p:cNvPr>
            <p:cNvSpPr txBox="1"/>
            <p:nvPr/>
          </p:nvSpPr>
          <p:spPr>
            <a:xfrm>
              <a:off x="5153833" y="4646792"/>
              <a:ext cx="5660572" cy="1846083"/>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zh-CN" altLang="en-US" sz="1600" dirty="0">
                  <a:solidFill>
                    <a:schemeClr val="tx1">
                      <a:lumMod val="85000"/>
                      <a:lumOff val="15000"/>
                      <a:alpha val="50000"/>
                    </a:schemeClr>
                  </a:solidFill>
                </a:rPr>
                <a:t>通常组件的命名空间是从应用的根命名空间和该组件在应用内的位置（文件夹）派生而来的。</a:t>
              </a:r>
              <a:endParaRPr lang="en-US" altLang="zh-CN" sz="1600" dirty="0">
                <a:solidFill>
                  <a:schemeClr val="tx1">
                    <a:lumMod val="85000"/>
                    <a:lumOff val="15000"/>
                    <a:alpha val="50000"/>
                  </a:schemeClr>
                </a:solidFill>
              </a:endParaRPr>
            </a:p>
            <a:p>
              <a:pPr>
                <a:lnSpc>
                  <a:spcPct val="120000"/>
                </a:lnSpc>
              </a:pPr>
              <a:r>
                <a:rPr lang="zh-CN" altLang="en-US" sz="1600" dirty="0">
                  <a:solidFill>
                    <a:schemeClr val="tx1">
                      <a:lumMod val="85000"/>
                      <a:lumOff val="15000"/>
                      <a:alpha val="50000"/>
                    </a:schemeClr>
                  </a:solidFill>
                </a:rPr>
                <a:t>例如，应用的根命名空间是 </a:t>
              </a:r>
              <a:r>
                <a:rPr lang="en-US" altLang="zh-CN" sz="1600" dirty="0">
                  <a:solidFill>
                    <a:schemeClr val="tx1">
                      <a:lumMod val="85000"/>
                      <a:lumOff val="15000"/>
                      <a:alpha val="50000"/>
                    </a:schemeClr>
                  </a:solidFill>
                </a:rPr>
                <a:t>BlazorSample</a:t>
              </a:r>
              <a:r>
                <a:rPr lang="zh-CN" altLang="en-US" sz="1600" dirty="0">
                  <a:solidFill>
                    <a:schemeClr val="tx1">
                      <a:lumMod val="85000"/>
                      <a:lumOff val="15000"/>
                      <a:alpha val="50000"/>
                    </a:schemeClr>
                  </a:solidFill>
                </a:rPr>
                <a:t>，并且 </a:t>
              </a:r>
              <a:r>
                <a:rPr lang="en-US" altLang="zh-CN" sz="1600" dirty="0">
                  <a:solidFill>
                    <a:schemeClr val="tx1">
                      <a:lumMod val="85000"/>
                      <a:lumOff val="15000"/>
                      <a:alpha val="50000"/>
                    </a:schemeClr>
                  </a:solidFill>
                </a:rPr>
                <a:t>Counter </a:t>
              </a:r>
              <a:r>
                <a:rPr lang="zh-CN" altLang="en-US" sz="1600" dirty="0">
                  <a:solidFill>
                    <a:schemeClr val="tx1">
                      <a:lumMod val="85000"/>
                      <a:lumOff val="15000"/>
                      <a:alpha val="50000"/>
                    </a:schemeClr>
                  </a:solidFill>
                </a:rPr>
                <a:t>组件位于 </a:t>
              </a:r>
              <a:r>
                <a:rPr lang="en-US" altLang="zh-CN" sz="1600" dirty="0">
                  <a:solidFill>
                    <a:schemeClr val="tx1">
                      <a:lumMod val="85000"/>
                      <a:lumOff val="15000"/>
                      <a:alpha val="50000"/>
                    </a:schemeClr>
                  </a:solidFill>
                </a:rPr>
                <a:t>Pages </a:t>
              </a:r>
              <a:r>
                <a:rPr lang="zh-CN" altLang="en-US" sz="1600" dirty="0">
                  <a:solidFill>
                    <a:schemeClr val="tx1">
                      <a:lumMod val="85000"/>
                      <a:lumOff val="15000"/>
                      <a:alpha val="50000"/>
                    </a:schemeClr>
                  </a:solidFill>
                </a:rPr>
                <a:t>文件夹中：</a:t>
              </a:r>
            </a:p>
            <a:p>
              <a:pPr marL="285750" indent="-285750">
                <a:lnSpc>
                  <a:spcPct val="120000"/>
                </a:lnSpc>
                <a:buFont typeface="Arial" panose="020B0604020202020204" pitchFamily="34" charset="0"/>
                <a:buChar char="•"/>
              </a:pPr>
              <a:r>
                <a:rPr lang="en-US" altLang="zh-CN" sz="1600" dirty="0">
                  <a:solidFill>
                    <a:schemeClr val="tx1">
                      <a:lumMod val="85000"/>
                      <a:lumOff val="15000"/>
                      <a:alpha val="50000"/>
                    </a:schemeClr>
                  </a:solidFill>
                </a:rPr>
                <a:t>Counter </a:t>
              </a:r>
              <a:r>
                <a:rPr lang="zh-CN" altLang="en-US" sz="1600" dirty="0">
                  <a:solidFill>
                    <a:schemeClr val="tx1">
                      <a:lumMod val="85000"/>
                      <a:lumOff val="15000"/>
                      <a:alpha val="50000"/>
                    </a:schemeClr>
                  </a:solidFill>
                </a:rPr>
                <a:t>组件的命名空间为 </a:t>
              </a:r>
              <a:r>
                <a:rPr lang="en-US" altLang="zh-CN" sz="1600" dirty="0" err="1">
                  <a:solidFill>
                    <a:schemeClr val="tx1">
                      <a:lumMod val="85000"/>
                      <a:lumOff val="15000"/>
                      <a:alpha val="50000"/>
                    </a:schemeClr>
                  </a:solidFill>
                </a:rPr>
                <a:t>BlazorSample.Pages</a:t>
              </a:r>
              <a:endParaRPr lang="zh-CN" altLang="en-US" sz="1600" dirty="0">
                <a:solidFill>
                  <a:schemeClr val="tx1">
                    <a:lumMod val="85000"/>
                    <a:lumOff val="15000"/>
                    <a:alpha val="50000"/>
                  </a:schemeClr>
                </a:solidFill>
              </a:endParaRPr>
            </a:p>
            <a:p>
              <a:pPr marL="285750" indent="-285750">
                <a:lnSpc>
                  <a:spcPct val="120000"/>
                </a:lnSpc>
                <a:buFont typeface="Arial" panose="020B0604020202020204" pitchFamily="34" charset="0"/>
                <a:buChar char="•"/>
              </a:pPr>
              <a:r>
                <a:rPr lang="zh-CN" altLang="en-US" sz="1600" dirty="0">
                  <a:solidFill>
                    <a:schemeClr val="tx1">
                      <a:lumMod val="85000"/>
                      <a:lumOff val="15000"/>
                      <a:alpha val="50000"/>
                    </a:schemeClr>
                  </a:solidFill>
                </a:rPr>
                <a:t>组件的完全限定类型名称为 </a:t>
              </a:r>
              <a:r>
                <a:rPr lang="en-US" altLang="zh-CN" sz="1600" dirty="0">
                  <a:solidFill>
                    <a:schemeClr val="tx1">
                      <a:lumMod val="85000"/>
                      <a:lumOff val="15000"/>
                      <a:alpha val="50000"/>
                    </a:schemeClr>
                  </a:solidFill>
                </a:rPr>
                <a:t>BlazorSample.Pages.Counter</a:t>
              </a:r>
            </a:p>
          </p:txBody>
        </p:sp>
      </p:grpSp>
    </p:spTree>
    <p:custDataLst>
      <p:tags r:id="rId1"/>
    </p:custDataLst>
    <p:extLst>
      <p:ext uri="{BB962C8B-B14F-4D97-AF65-F5344CB8AC3E}">
        <p14:creationId xmlns:p14="http://schemas.microsoft.com/office/powerpoint/2010/main" val="1903756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C4C3DB-CCE0-407C-99C0-D31E31D8B6D3}"/>
              </a:ext>
            </a:extLst>
          </p:cNvPr>
          <p:cNvSpPr>
            <a:spLocks noGrp="1"/>
          </p:cNvSpPr>
          <p:nvPr>
            <p:ph type="title"/>
          </p:nvPr>
        </p:nvSpPr>
        <p:spPr/>
        <p:txBody>
          <a:bodyPr/>
          <a:lstStyle/>
          <a:p>
            <a:r>
              <a:rPr lang="zh-CN" altLang="en-US" dirty="0"/>
              <a:t>组件嵌套</a:t>
            </a:r>
          </a:p>
        </p:txBody>
      </p:sp>
      <p:graphicFrame>
        <p:nvGraphicFramePr>
          <p:cNvPr id="17" name="图示 16">
            <a:extLst>
              <a:ext uri="{FF2B5EF4-FFF2-40B4-BE49-F238E27FC236}">
                <a16:creationId xmlns:a16="http://schemas.microsoft.com/office/drawing/2014/main" id="{B4B7C7AA-233A-479C-B611-21C16B4A901E}"/>
              </a:ext>
            </a:extLst>
          </p:cNvPr>
          <p:cNvGraphicFramePr/>
          <p:nvPr/>
        </p:nvGraphicFramePr>
        <p:xfrm>
          <a:off x="7170359" y="1608692"/>
          <a:ext cx="4831201" cy="508825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图片 2">
            <a:extLst>
              <a:ext uri="{FF2B5EF4-FFF2-40B4-BE49-F238E27FC236}">
                <a16:creationId xmlns:a16="http://schemas.microsoft.com/office/drawing/2014/main" id="{02C408EE-F1E3-46C5-99A3-A7BB8D3B506A}"/>
              </a:ext>
            </a:extLst>
          </p:cNvPr>
          <p:cNvPicPr>
            <a:picLocks noChangeAspect="1"/>
          </p:cNvPicPr>
          <p:nvPr/>
        </p:nvPicPr>
        <p:blipFill>
          <a:blip r:embed="rId8"/>
          <a:stretch>
            <a:fillRect/>
          </a:stretch>
        </p:blipFill>
        <p:spPr>
          <a:xfrm>
            <a:off x="761184" y="1608692"/>
            <a:ext cx="6649378" cy="3419952"/>
          </a:xfrm>
          <a:prstGeom prst="rect">
            <a:avLst/>
          </a:prstGeom>
        </p:spPr>
      </p:pic>
    </p:spTree>
    <p:custDataLst>
      <p:tags r:id="rId1"/>
    </p:custDataLst>
    <p:extLst>
      <p:ext uri="{BB962C8B-B14F-4D97-AF65-F5344CB8AC3E}">
        <p14:creationId xmlns:p14="http://schemas.microsoft.com/office/powerpoint/2010/main" val="3292947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BBAD5F-272F-4431-B01A-94073273789C}"/>
              </a:ext>
            </a:extLst>
          </p:cNvPr>
          <p:cNvSpPr>
            <a:spLocks noGrp="1"/>
          </p:cNvSpPr>
          <p:nvPr>
            <p:ph type="title"/>
          </p:nvPr>
        </p:nvSpPr>
        <p:spPr/>
        <p:txBody>
          <a:bodyPr/>
          <a:lstStyle/>
          <a:p>
            <a:r>
              <a:rPr lang="zh-CN" altLang="en-US" dirty="0"/>
              <a:t>参数</a:t>
            </a:r>
          </a:p>
        </p:txBody>
      </p:sp>
      <p:sp>
        <p:nvSpPr>
          <p:cNvPr id="3" name="文本框 2">
            <a:extLst>
              <a:ext uri="{FF2B5EF4-FFF2-40B4-BE49-F238E27FC236}">
                <a16:creationId xmlns:a16="http://schemas.microsoft.com/office/drawing/2014/main" id="{0B76671B-D712-4772-9347-FB6512BEFF0F}"/>
              </a:ext>
            </a:extLst>
          </p:cNvPr>
          <p:cNvSpPr txBox="1"/>
          <p:nvPr/>
        </p:nvSpPr>
        <p:spPr>
          <a:xfrm>
            <a:off x="838200" y="1912776"/>
            <a:ext cx="10405188" cy="2308324"/>
          </a:xfrm>
          <a:prstGeom prst="rect">
            <a:avLst/>
          </a:prstGeom>
          <a:noFill/>
        </p:spPr>
        <p:txBody>
          <a:bodyPr wrap="square" rtlCol="0">
            <a:spAutoFit/>
          </a:bodyPr>
          <a:lstStyle/>
          <a:p>
            <a:pPr marL="285750" indent="-285750">
              <a:buFont typeface="Arial" panose="020B0604020202020204" pitchFamily="34" charset="0"/>
              <a:buChar char="•"/>
            </a:pPr>
            <a:r>
              <a:rPr lang="zh-CN" altLang="en-US" dirty="0"/>
              <a:t>属性使用 </a:t>
            </a:r>
            <a:r>
              <a:rPr lang="en-US" altLang="zh-CN" dirty="0"/>
              <a:t>[Parameter]</a:t>
            </a:r>
            <a:r>
              <a:rPr lang="zh-CN" altLang="en-US" dirty="0"/>
              <a:t>特性来声明属性为组件的参数</a:t>
            </a:r>
            <a:endParaRPr lang="en-US" altLang="zh-CN" dirty="0"/>
          </a:p>
          <a:p>
            <a:endParaRPr lang="en-US" altLang="zh-CN" dirty="0"/>
          </a:p>
          <a:p>
            <a:r>
              <a:rPr lang="en-US" altLang="zh-CN" dirty="0">
                <a:solidFill>
                  <a:schemeClr val="accent2"/>
                </a:solidFill>
              </a:rPr>
              <a:t>[Parameter]</a:t>
            </a:r>
          </a:p>
          <a:p>
            <a:r>
              <a:rPr lang="en-US" altLang="zh-CN" dirty="0"/>
              <a:t>public string </a:t>
            </a:r>
            <a:r>
              <a:rPr lang="en-US" altLang="zh-CN" dirty="0">
                <a:solidFill>
                  <a:schemeClr val="accent2"/>
                </a:solidFill>
              </a:rPr>
              <a:t>Text</a:t>
            </a:r>
            <a:r>
              <a:rPr lang="en-US" altLang="zh-CN" dirty="0"/>
              <a:t> { get; set; }</a:t>
            </a:r>
          </a:p>
          <a:p>
            <a:endParaRPr lang="en-US" altLang="zh-CN" dirty="0"/>
          </a:p>
          <a:p>
            <a:r>
              <a:rPr lang="en-US" altLang="zh-CN" dirty="0"/>
              <a:t>&lt;Component </a:t>
            </a:r>
            <a:r>
              <a:rPr lang="en-US" altLang="zh-CN" dirty="0">
                <a:solidFill>
                  <a:schemeClr val="accent2"/>
                </a:solidFill>
              </a:rPr>
              <a:t>Title</a:t>
            </a:r>
            <a:r>
              <a:rPr lang="en-US" altLang="zh-CN" dirty="0"/>
              <a:t>=“</a:t>
            </a:r>
            <a:r>
              <a:rPr lang="zh-CN" altLang="en-US" dirty="0"/>
              <a:t>文本</a:t>
            </a:r>
            <a:r>
              <a:rPr lang="en-US" altLang="zh-CN" dirty="0"/>
              <a:t>"&gt;</a:t>
            </a:r>
          </a:p>
          <a:p>
            <a:endParaRPr lang="en-US" altLang="zh-CN" dirty="0"/>
          </a:p>
          <a:p>
            <a:pPr marL="285750" indent="-285750">
              <a:buFont typeface="Arial" panose="020B0604020202020204" pitchFamily="34" charset="0"/>
              <a:buChar char="•"/>
            </a:pPr>
            <a:r>
              <a:rPr lang="zh-CN" altLang="en-US" dirty="0"/>
              <a:t>属性使用 </a:t>
            </a:r>
            <a:r>
              <a:rPr lang="en-US" altLang="zh-CN" dirty="0"/>
              <a:t>[CascadingParameter] </a:t>
            </a:r>
            <a:r>
              <a:rPr lang="zh-CN" altLang="en-US" dirty="0"/>
              <a:t>特性来声明属性是级联参数</a:t>
            </a:r>
            <a:endParaRPr lang="en-US" altLang="zh-CN" dirty="0"/>
          </a:p>
        </p:txBody>
      </p:sp>
    </p:spTree>
    <p:extLst>
      <p:ext uri="{BB962C8B-B14F-4D97-AF65-F5344CB8AC3E}">
        <p14:creationId xmlns:p14="http://schemas.microsoft.com/office/powerpoint/2010/main" val="642982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BBAD5F-272F-4431-B01A-94073273789C}"/>
              </a:ext>
            </a:extLst>
          </p:cNvPr>
          <p:cNvSpPr>
            <a:spLocks noGrp="1"/>
          </p:cNvSpPr>
          <p:nvPr>
            <p:ph type="title"/>
          </p:nvPr>
        </p:nvSpPr>
        <p:spPr/>
        <p:txBody>
          <a:bodyPr/>
          <a:lstStyle/>
          <a:p>
            <a:r>
              <a:rPr lang="zh-CN" altLang="en-US" dirty="0"/>
              <a:t>数据绑定</a:t>
            </a:r>
            <a:r>
              <a:rPr lang="en-US" altLang="zh-CN" dirty="0"/>
              <a:t>- HTML </a:t>
            </a:r>
            <a:r>
              <a:rPr lang="zh-CN" altLang="en-US" dirty="0"/>
              <a:t>元素</a:t>
            </a:r>
          </a:p>
        </p:txBody>
      </p:sp>
      <p:sp>
        <p:nvSpPr>
          <p:cNvPr id="3" name="文本框 2">
            <a:extLst>
              <a:ext uri="{FF2B5EF4-FFF2-40B4-BE49-F238E27FC236}">
                <a16:creationId xmlns:a16="http://schemas.microsoft.com/office/drawing/2014/main" id="{0B76671B-D712-4772-9347-FB6512BEFF0F}"/>
              </a:ext>
            </a:extLst>
          </p:cNvPr>
          <p:cNvSpPr txBox="1"/>
          <p:nvPr/>
        </p:nvSpPr>
        <p:spPr>
          <a:xfrm>
            <a:off x="838200" y="1912776"/>
            <a:ext cx="10405188" cy="2031325"/>
          </a:xfrm>
          <a:prstGeom prst="rect">
            <a:avLst/>
          </a:prstGeom>
          <a:noFill/>
        </p:spPr>
        <p:txBody>
          <a:bodyPr wrap="square" rtlCol="0">
            <a:spAutoFit/>
          </a:bodyPr>
          <a:lstStyle/>
          <a:p>
            <a:pPr marL="285750" indent="-285750">
              <a:buFont typeface="Arial" panose="020B0604020202020204" pitchFamily="34" charset="0"/>
              <a:buChar char="•"/>
            </a:pPr>
            <a:r>
              <a:rPr lang="zh-CN" altLang="en-US" dirty="0"/>
              <a:t>使用通过名为 </a:t>
            </a:r>
            <a:r>
              <a:rPr lang="en-US" altLang="zh-CN" dirty="0"/>
              <a:t>@bind </a:t>
            </a:r>
            <a:r>
              <a:rPr lang="zh-CN" altLang="en-US" dirty="0"/>
              <a:t>的 </a:t>
            </a:r>
            <a:r>
              <a:rPr lang="en-US" altLang="zh-CN" dirty="0"/>
              <a:t>HTML </a:t>
            </a:r>
            <a:r>
              <a:rPr lang="zh-CN" altLang="en-US" dirty="0"/>
              <a:t>元素特性提供了数据绑定功能</a:t>
            </a:r>
            <a:endParaRPr lang="en-US" altLang="zh-CN" dirty="0"/>
          </a:p>
          <a:p>
            <a:r>
              <a:rPr lang="en-US" altLang="zh-CN" dirty="0"/>
              <a:t>&lt;p&gt;</a:t>
            </a:r>
          </a:p>
          <a:p>
            <a:r>
              <a:rPr lang="en-US" altLang="zh-CN" dirty="0"/>
              <a:t>    &lt;input </a:t>
            </a:r>
            <a:r>
              <a:rPr lang="en-US" altLang="zh-CN" dirty="0">
                <a:solidFill>
                  <a:schemeClr val="accent2"/>
                </a:solidFill>
              </a:rPr>
              <a:t>@bind</a:t>
            </a:r>
            <a:r>
              <a:rPr lang="en-US" altLang="zh-CN" dirty="0"/>
              <a:t>="currentValue" /&gt; Current value: @currentValue</a:t>
            </a:r>
          </a:p>
          <a:p>
            <a:r>
              <a:rPr lang="en-US" altLang="zh-CN" dirty="0"/>
              <a:t>&lt;/p&gt;</a:t>
            </a:r>
          </a:p>
          <a:p>
            <a:r>
              <a:rPr lang="en-US" altLang="zh-CN" dirty="0"/>
              <a:t>@code {</a:t>
            </a:r>
          </a:p>
          <a:p>
            <a:r>
              <a:rPr lang="en-US" altLang="zh-CN" dirty="0"/>
              <a:t>    private string currentValue;</a:t>
            </a:r>
          </a:p>
          <a:p>
            <a:r>
              <a:rPr lang="en-US" altLang="zh-CN" dirty="0"/>
              <a:t>}</a:t>
            </a:r>
          </a:p>
        </p:txBody>
      </p:sp>
      <p:sp>
        <p:nvSpPr>
          <p:cNvPr id="5" name="矩形 4">
            <a:extLst>
              <a:ext uri="{FF2B5EF4-FFF2-40B4-BE49-F238E27FC236}">
                <a16:creationId xmlns:a16="http://schemas.microsoft.com/office/drawing/2014/main" id="{C9362137-09CC-4966-8E5C-4A3E75CECD96}"/>
              </a:ext>
            </a:extLst>
          </p:cNvPr>
          <p:cNvSpPr/>
          <p:nvPr/>
        </p:nvSpPr>
        <p:spPr>
          <a:xfrm>
            <a:off x="838200" y="4166189"/>
            <a:ext cx="10769082" cy="2031325"/>
          </a:xfrm>
          <a:prstGeom prst="rect">
            <a:avLst/>
          </a:prstGeom>
        </p:spPr>
        <p:txBody>
          <a:bodyPr wrap="square">
            <a:spAutoFit/>
          </a:bodyPr>
          <a:lstStyle/>
          <a:p>
            <a:pPr marL="285750" indent="-285750">
              <a:buFont typeface="Arial" panose="020B0604020202020204" pitchFamily="34" charset="0"/>
              <a:buChar char="•"/>
            </a:pPr>
            <a:r>
              <a:rPr lang="zh-CN" altLang="en-US" dirty="0"/>
              <a:t>绑定实现机制</a:t>
            </a:r>
            <a:endParaRPr lang="en-US" altLang="zh-CN" dirty="0"/>
          </a:p>
          <a:p>
            <a:r>
              <a:rPr lang="en-US" altLang="zh-CN" dirty="0"/>
              <a:t>&lt;input value="@</a:t>
            </a:r>
            <a:r>
              <a:rPr lang="en-US" altLang="zh-CN" dirty="0">
                <a:solidFill>
                  <a:schemeClr val="accent2"/>
                </a:solidFill>
              </a:rPr>
              <a:t>CurrentValue</a:t>
            </a:r>
            <a:r>
              <a:rPr lang="en-US" altLang="zh-CN" dirty="0"/>
              <a:t>"</a:t>
            </a:r>
          </a:p>
          <a:p>
            <a:r>
              <a:rPr lang="en-US" altLang="zh-CN" dirty="0"/>
              <a:t>    @</a:t>
            </a:r>
            <a:r>
              <a:rPr lang="en-US" altLang="zh-CN" dirty="0">
                <a:solidFill>
                  <a:schemeClr val="accent2"/>
                </a:solidFill>
              </a:rPr>
              <a:t>onchange</a:t>
            </a:r>
            <a:r>
              <a:rPr lang="en-US" altLang="zh-CN" dirty="0"/>
              <a:t>="@((ChangeEventArgs __e) =&gt; </a:t>
            </a:r>
            <a:r>
              <a:rPr lang="en-US" altLang="zh-CN" dirty="0">
                <a:solidFill>
                  <a:schemeClr val="accent2"/>
                </a:solidFill>
              </a:rPr>
              <a:t>CurrentValue</a:t>
            </a:r>
            <a:r>
              <a:rPr lang="en-US" altLang="zh-CN" dirty="0"/>
              <a:t> = __e.Value.ToString())" /&gt;</a:t>
            </a:r>
          </a:p>
          <a:p>
            <a:endParaRPr lang="en-US" altLang="zh-CN" dirty="0"/>
          </a:p>
          <a:p>
            <a:r>
              <a:rPr lang="en-US" altLang="zh-CN" dirty="0"/>
              <a:t>@code {</a:t>
            </a:r>
          </a:p>
          <a:p>
            <a:r>
              <a:rPr lang="en-US" altLang="zh-CN" dirty="0"/>
              <a:t>    private string </a:t>
            </a:r>
            <a:r>
              <a:rPr lang="en-US" altLang="zh-CN" dirty="0">
                <a:solidFill>
                  <a:schemeClr val="accent2"/>
                </a:solidFill>
              </a:rPr>
              <a:t>CurrentValue</a:t>
            </a:r>
            <a:r>
              <a:rPr lang="en-US" altLang="zh-CN" dirty="0"/>
              <a:t> { get; set; }</a:t>
            </a:r>
          </a:p>
          <a:p>
            <a:r>
              <a:rPr lang="en-US" altLang="zh-CN" dirty="0"/>
              <a:t>}</a:t>
            </a:r>
            <a:endParaRPr lang="zh-CN" altLang="en-US" dirty="0"/>
          </a:p>
        </p:txBody>
      </p:sp>
    </p:spTree>
    <p:extLst>
      <p:ext uri="{BB962C8B-B14F-4D97-AF65-F5344CB8AC3E}">
        <p14:creationId xmlns:p14="http://schemas.microsoft.com/office/powerpoint/2010/main" val="560164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BBAD5F-272F-4431-B01A-94073273789C}"/>
              </a:ext>
            </a:extLst>
          </p:cNvPr>
          <p:cNvSpPr>
            <a:spLocks noGrp="1"/>
          </p:cNvSpPr>
          <p:nvPr>
            <p:ph type="title"/>
          </p:nvPr>
        </p:nvSpPr>
        <p:spPr/>
        <p:txBody>
          <a:bodyPr/>
          <a:lstStyle/>
          <a:p>
            <a:r>
              <a:rPr lang="zh-CN" altLang="en-US" dirty="0"/>
              <a:t>数据绑定</a:t>
            </a:r>
            <a:r>
              <a:rPr lang="en-US" altLang="zh-CN" dirty="0"/>
              <a:t>- Blazor</a:t>
            </a:r>
            <a:r>
              <a:rPr lang="zh-CN" altLang="en-US" dirty="0"/>
              <a:t>组件</a:t>
            </a:r>
          </a:p>
        </p:txBody>
      </p:sp>
      <p:sp>
        <p:nvSpPr>
          <p:cNvPr id="3" name="文本框 2">
            <a:extLst>
              <a:ext uri="{FF2B5EF4-FFF2-40B4-BE49-F238E27FC236}">
                <a16:creationId xmlns:a16="http://schemas.microsoft.com/office/drawing/2014/main" id="{0B76671B-D712-4772-9347-FB6512BEFF0F}"/>
              </a:ext>
            </a:extLst>
          </p:cNvPr>
          <p:cNvSpPr txBox="1"/>
          <p:nvPr/>
        </p:nvSpPr>
        <p:spPr>
          <a:xfrm>
            <a:off x="838200" y="1912776"/>
            <a:ext cx="10405188" cy="3970318"/>
          </a:xfrm>
          <a:prstGeom prst="rect">
            <a:avLst/>
          </a:prstGeom>
          <a:noFill/>
        </p:spPr>
        <p:txBody>
          <a:bodyPr wrap="square" rtlCol="0">
            <a:spAutoFit/>
          </a:bodyPr>
          <a:lstStyle/>
          <a:p>
            <a:pPr marL="285750" indent="-285750">
              <a:buFont typeface="Arial" panose="020B0604020202020204" pitchFamily="34" charset="0"/>
              <a:buChar char="•"/>
            </a:pPr>
            <a:r>
              <a:rPr lang="zh-CN" altLang="en-US" dirty="0"/>
              <a:t>添加</a:t>
            </a:r>
            <a:r>
              <a:rPr lang="en-US" altLang="zh-CN" dirty="0"/>
              <a:t>EventCallback&lt;TValue&gt;</a:t>
            </a:r>
            <a:r>
              <a:rPr lang="zh-CN" altLang="en-US" dirty="0"/>
              <a:t>回调，并使用参数名加“</a:t>
            </a:r>
            <a:r>
              <a:rPr lang="en-US" altLang="zh-CN" dirty="0"/>
              <a:t>Changed”</a:t>
            </a:r>
            <a:r>
              <a:rPr lang="zh-CN" altLang="en-US" dirty="0"/>
              <a:t>后缀命名</a:t>
            </a:r>
            <a:endParaRPr lang="en-US" altLang="zh-CN" dirty="0"/>
          </a:p>
          <a:p>
            <a:endParaRPr lang="en-US" altLang="zh-CN" dirty="0"/>
          </a:p>
          <a:p>
            <a:r>
              <a:rPr lang="en-US" altLang="zh-CN" dirty="0"/>
              <a:t>@code {</a:t>
            </a:r>
          </a:p>
          <a:p>
            <a:r>
              <a:rPr lang="en-US" altLang="zh-CN" dirty="0"/>
              <a:t>    [Parameter]</a:t>
            </a:r>
          </a:p>
          <a:p>
            <a:r>
              <a:rPr lang="en-US" altLang="zh-CN" dirty="0"/>
              <a:t>    public int </a:t>
            </a:r>
            <a:r>
              <a:rPr lang="en-US" altLang="zh-CN" dirty="0">
                <a:solidFill>
                  <a:schemeClr val="accent2"/>
                </a:solidFill>
              </a:rPr>
              <a:t>Year</a:t>
            </a:r>
            <a:r>
              <a:rPr lang="en-US" altLang="zh-CN" dirty="0"/>
              <a:t> { get; set; }</a:t>
            </a:r>
          </a:p>
          <a:p>
            <a:endParaRPr lang="en-US" altLang="zh-CN" dirty="0"/>
          </a:p>
          <a:p>
            <a:r>
              <a:rPr lang="en-US" altLang="zh-CN" dirty="0"/>
              <a:t>    [Parameter]</a:t>
            </a:r>
          </a:p>
          <a:p>
            <a:r>
              <a:rPr lang="en-US" altLang="zh-CN" dirty="0"/>
              <a:t>    public </a:t>
            </a:r>
            <a:r>
              <a:rPr lang="en-US" altLang="zh-CN" dirty="0">
                <a:solidFill>
                  <a:schemeClr val="accent2"/>
                </a:solidFill>
              </a:rPr>
              <a:t>EventCallback</a:t>
            </a:r>
            <a:r>
              <a:rPr lang="en-US" altLang="zh-CN" dirty="0"/>
              <a:t>&lt;int&gt; </a:t>
            </a:r>
            <a:r>
              <a:rPr lang="en-US" altLang="zh-CN" dirty="0">
                <a:solidFill>
                  <a:schemeClr val="accent2"/>
                </a:solidFill>
              </a:rPr>
              <a:t>YearChanged</a:t>
            </a:r>
            <a:r>
              <a:rPr lang="en-US" altLang="zh-CN" dirty="0"/>
              <a:t> { get; set; }</a:t>
            </a:r>
          </a:p>
          <a:p>
            <a:r>
              <a:rPr lang="en-US" altLang="zh-CN" dirty="0"/>
              <a:t>}</a:t>
            </a:r>
          </a:p>
          <a:p>
            <a:endParaRPr lang="en-US" altLang="zh-CN" dirty="0"/>
          </a:p>
          <a:p>
            <a:endParaRPr lang="en-US" altLang="zh-CN" dirty="0"/>
          </a:p>
          <a:p>
            <a:pPr marL="285750" indent="-285750">
              <a:buFont typeface="Arial" panose="020B0604020202020204" pitchFamily="34" charset="0"/>
              <a:buChar char="•"/>
            </a:pPr>
            <a:r>
              <a:rPr lang="zh-CN" altLang="en-US" dirty="0"/>
              <a:t>使用时采用“</a:t>
            </a:r>
            <a:r>
              <a:rPr lang="en-US" altLang="zh-CN" dirty="0"/>
              <a:t>@bind-</a:t>
            </a:r>
            <a:r>
              <a:rPr lang="zh-CN" altLang="en-US" dirty="0"/>
              <a:t>参数名”的语法绑定父组件的属性和字段。</a:t>
            </a:r>
            <a:endParaRPr lang="en-US" altLang="zh-CN" dirty="0"/>
          </a:p>
          <a:p>
            <a:pPr marL="285750" indent="-285750">
              <a:buFont typeface="Arial" panose="020B0604020202020204" pitchFamily="34" charset="0"/>
              <a:buChar char="•"/>
            </a:pPr>
            <a:endParaRPr lang="en-US" altLang="zh-CN" dirty="0"/>
          </a:p>
          <a:p>
            <a:r>
              <a:rPr lang="en-US" altLang="zh-CN" dirty="0"/>
              <a:t>&lt;Child </a:t>
            </a:r>
            <a:r>
              <a:rPr lang="en-US" altLang="zh-CN" dirty="0">
                <a:solidFill>
                  <a:schemeClr val="accent2"/>
                </a:solidFill>
              </a:rPr>
              <a:t>@bind-Year</a:t>
            </a:r>
            <a:r>
              <a:rPr lang="en-US" altLang="zh-CN" dirty="0"/>
              <a:t>="year" /&gt;</a:t>
            </a:r>
          </a:p>
        </p:txBody>
      </p:sp>
    </p:spTree>
    <p:extLst>
      <p:ext uri="{BB962C8B-B14F-4D97-AF65-F5344CB8AC3E}">
        <p14:creationId xmlns:p14="http://schemas.microsoft.com/office/powerpoint/2010/main" val="32281533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BBAD5F-272F-4431-B01A-94073273789C}"/>
              </a:ext>
            </a:extLst>
          </p:cNvPr>
          <p:cNvSpPr>
            <a:spLocks noGrp="1"/>
          </p:cNvSpPr>
          <p:nvPr>
            <p:ph type="title"/>
          </p:nvPr>
        </p:nvSpPr>
        <p:spPr/>
        <p:txBody>
          <a:bodyPr/>
          <a:lstStyle/>
          <a:p>
            <a:r>
              <a:rPr lang="zh-CN" altLang="en-US" dirty="0"/>
              <a:t>事件处理</a:t>
            </a:r>
            <a:r>
              <a:rPr lang="en-US" altLang="zh-CN" dirty="0"/>
              <a:t>-HTML</a:t>
            </a:r>
            <a:r>
              <a:rPr lang="zh-CN" altLang="en-US" dirty="0"/>
              <a:t>元素</a:t>
            </a:r>
          </a:p>
        </p:txBody>
      </p:sp>
      <p:sp>
        <p:nvSpPr>
          <p:cNvPr id="3" name="文本框 2">
            <a:extLst>
              <a:ext uri="{FF2B5EF4-FFF2-40B4-BE49-F238E27FC236}">
                <a16:creationId xmlns:a16="http://schemas.microsoft.com/office/drawing/2014/main" id="{0B76671B-D712-4772-9347-FB6512BEFF0F}"/>
              </a:ext>
            </a:extLst>
          </p:cNvPr>
          <p:cNvSpPr txBox="1"/>
          <p:nvPr/>
        </p:nvSpPr>
        <p:spPr>
          <a:xfrm>
            <a:off x="838200" y="1912776"/>
            <a:ext cx="10405188" cy="3693319"/>
          </a:xfrm>
          <a:prstGeom prst="rect">
            <a:avLst/>
          </a:prstGeom>
          <a:noFill/>
        </p:spPr>
        <p:txBody>
          <a:bodyPr wrap="square" rtlCol="0">
            <a:spAutoFit/>
          </a:bodyPr>
          <a:lstStyle/>
          <a:p>
            <a:pPr marL="285750" indent="-285750">
              <a:buFont typeface="Arial" panose="020B0604020202020204" pitchFamily="34" charset="0"/>
              <a:buChar char="•"/>
            </a:pPr>
            <a:r>
              <a:rPr lang="zh-CN" altLang="en-US" dirty="0"/>
              <a:t>对</a:t>
            </a:r>
            <a:r>
              <a:rPr lang="en-US" altLang="zh-CN" dirty="0"/>
              <a:t>HTML </a:t>
            </a:r>
            <a:r>
              <a:rPr lang="zh-CN" altLang="en-US" dirty="0"/>
              <a:t>元素的事件采用</a:t>
            </a:r>
            <a:r>
              <a:rPr lang="en-US" altLang="zh-CN" dirty="0"/>
              <a:t>@on{EVENT}</a:t>
            </a:r>
            <a:r>
              <a:rPr lang="zh-CN" altLang="en-US" dirty="0"/>
              <a:t>格式（例如 </a:t>
            </a:r>
            <a:r>
              <a:rPr lang="en-US" altLang="zh-CN" dirty="0"/>
              <a:t>@onclick</a:t>
            </a:r>
            <a:r>
              <a:rPr lang="zh-CN" altLang="en-US" dirty="0"/>
              <a:t>）处理事件，</a:t>
            </a:r>
            <a:r>
              <a:rPr lang="en-US" altLang="zh-CN" dirty="0"/>
              <a:t>Razor </a:t>
            </a:r>
            <a:r>
              <a:rPr lang="zh-CN" altLang="en-US" dirty="0"/>
              <a:t>组件将此属性的值视为事件处理程序。</a:t>
            </a:r>
            <a:endParaRPr lang="en-US" altLang="zh-CN" dirty="0"/>
          </a:p>
          <a:p>
            <a:endParaRPr lang="en-US" altLang="zh-CN" dirty="0"/>
          </a:p>
          <a:p>
            <a:r>
              <a:rPr lang="en-US" altLang="zh-CN" dirty="0"/>
              <a:t>&lt;button class="btn btn-primary" </a:t>
            </a:r>
            <a:r>
              <a:rPr lang="en-US" altLang="zh-CN" dirty="0">
                <a:solidFill>
                  <a:schemeClr val="accent2"/>
                </a:solidFill>
              </a:rPr>
              <a:t>@onclick</a:t>
            </a:r>
            <a:r>
              <a:rPr lang="en-US" altLang="zh-CN" dirty="0"/>
              <a:t>="UpdateHeading"&gt;</a:t>
            </a:r>
          </a:p>
          <a:p>
            <a:r>
              <a:rPr lang="en-US" altLang="zh-CN" dirty="0"/>
              <a:t>    Update heading</a:t>
            </a:r>
          </a:p>
          <a:p>
            <a:r>
              <a:rPr lang="en-US" altLang="zh-CN" dirty="0"/>
              <a:t>&lt;/button&gt;</a:t>
            </a:r>
          </a:p>
          <a:p>
            <a:endParaRPr lang="en-US" altLang="zh-CN" dirty="0"/>
          </a:p>
          <a:p>
            <a:r>
              <a:rPr lang="en-US" altLang="zh-CN" dirty="0"/>
              <a:t>@code {</a:t>
            </a:r>
          </a:p>
          <a:p>
            <a:r>
              <a:rPr lang="en-US" altLang="zh-CN" dirty="0"/>
              <a:t>    private void UpdateHeading(MouseEventArgs e)</a:t>
            </a:r>
          </a:p>
          <a:p>
            <a:r>
              <a:rPr lang="en-US" altLang="zh-CN" dirty="0"/>
              <a:t>    {</a:t>
            </a:r>
          </a:p>
          <a:p>
            <a:r>
              <a:rPr lang="en-US" altLang="zh-CN" dirty="0"/>
              <a:t>        ...</a:t>
            </a:r>
          </a:p>
          <a:p>
            <a:r>
              <a:rPr lang="en-US" altLang="zh-CN" dirty="0"/>
              <a:t>    }</a:t>
            </a:r>
          </a:p>
          <a:p>
            <a:r>
              <a:rPr lang="en-US" altLang="zh-CN" dirty="0"/>
              <a:t>}</a:t>
            </a:r>
            <a:endParaRPr lang="zh-CN" altLang="en-US" dirty="0"/>
          </a:p>
        </p:txBody>
      </p:sp>
    </p:spTree>
    <p:extLst>
      <p:ext uri="{BB962C8B-B14F-4D97-AF65-F5344CB8AC3E}">
        <p14:creationId xmlns:p14="http://schemas.microsoft.com/office/powerpoint/2010/main" val="2708388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BBAD5F-272F-4431-B01A-94073273789C}"/>
              </a:ext>
            </a:extLst>
          </p:cNvPr>
          <p:cNvSpPr>
            <a:spLocks noGrp="1"/>
          </p:cNvSpPr>
          <p:nvPr>
            <p:ph type="title"/>
          </p:nvPr>
        </p:nvSpPr>
        <p:spPr/>
        <p:txBody>
          <a:bodyPr/>
          <a:lstStyle/>
          <a:p>
            <a:r>
              <a:rPr lang="zh-CN" altLang="en-US" dirty="0"/>
              <a:t>事件处理</a:t>
            </a:r>
            <a:r>
              <a:rPr lang="en-US" altLang="zh-CN" dirty="0"/>
              <a:t>-EventCallback</a:t>
            </a:r>
            <a:endParaRPr lang="zh-CN" altLang="en-US" dirty="0"/>
          </a:p>
        </p:txBody>
      </p:sp>
      <p:sp>
        <p:nvSpPr>
          <p:cNvPr id="3" name="文本框 2">
            <a:extLst>
              <a:ext uri="{FF2B5EF4-FFF2-40B4-BE49-F238E27FC236}">
                <a16:creationId xmlns:a16="http://schemas.microsoft.com/office/drawing/2014/main" id="{0B76671B-D712-4772-9347-FB6512BEFF0F}"/>
              </a:ext>
            </a:extLst>
          </p:cNvPr>
          <p:cNvSpPr txBox="1"/>
          <p:nvPr/>
        </p:nvSpPr>
        <p:spPr>
          <a:xfrm>
            <a:off x="838200" y="1912776"/>
            <a:ext cx="10405188" cy="4247317"/>
          </a:xfrm>
          <a:prstGeom prst="rect">
            <a:avLst/>
          </a:prstGeom>
          <a:noFill/>
        </p:spPr>
        <p:txBody>
          <a:bodyPr wrap="square" rtlCol="0">
            <a:spAutoFit/>
          </a:bodyPr>
          <a:lstStyle/>
          <a:p>
            <a:pPr marL="285750" indent="-285750">
              <a:buFont typeface="Arial" panose="020B0604020202020204" pitchFamily="34" charset="0"/>
              <a:buChar char="•"/>
            </a:pPr>
            <a:r>
              <a:rPr lang="zh-CN" altLang="en-US" dirty="0"/>
              <a:t>跨组件公开事件，可以使用 </a:t>
            </a:r>
            <a:r>
              <a:rPr lang="en-US" altLang="zh-CN" dirty="0"/>
              <a:t>EventCallback</a:t>
            </a:r>
            <a:r>
              <a:rPr lang="zh-CN" altLang="en-US" dirty="0"/>
              <a:t>。父组件可向子组件的 </a:t>
            </a:r>
            <a:r>
              <a:rPr lang="en-US" altLang="zh-CN" dirty="0"/>
              <a:t>EventCallback </a:t>
            </a:r>
            <a:r>
              <a:rPr lang="zh-CN" altLang="en-US" dirty="0"/>
              <a:t>分配回调方法，由子组件完成调用。</a:t>
            </a:r>
            <a:endParaRPr lang="en-US" altLang="zh-CN" dirty="0"/>
          </a:p>
          <a:p>
            <a:endParaRPr lang="en-US" altLang="zh-CN" dirty="0"/>
          </a:p>
          <a:p>
            <a:r>
              <a:rPr lang="zh-CN" altLang="en-US" dirty="0"/>
              <a:t>子组件</a:t>
            </a:r>
            <a:endParaRPr lang="en-US" altLang="zh-CN" dirty="0"/>
          </a:p>
          <a:p>
            <a:r>
              <a:rPr lang="en-US" altLang="zh-CN" dirty="0"/>
              <a:t>&lt;button @onclick=“OnClickCallback”&gt;</a:t>
            </a:r>
            <a:r>
              <a:rPr lang="zh-CN" altLang="en-US" dirty="0"/>
              <a:t>按钮</a:t>
            </a:r>
            <a:r>
              <a:rPr lang="en-US" altLang="zh-CN" dirty="0"/>
              <a:t>&lt;/button&gt;</a:t>
            </a:r>
          </a:p>
          <a:p>
            <a:r>
              <a:rPr lang="en-US" altLang="zh-CN" dirty="0"/>
              <a:t>@code {</a:t>
            </a:r>
          </a:p>
          <a:p>
            <a:r>
              <a:rPr lang="en-US" altLang="zh-CN" dirty="0"/>
              <a:t>    [Parameter]</a:t>
            </a:r>
          </a:p>
          <a:p>
            <a:r>
              <a:rPr lang="en-US" altLang="zh-CN" dirty="0"/>
              <a:t>    public </a:t>
            </a:r>
            <a:r>
              <a:rPr lang="en-US" altLang="zh-CN" dirty="0">
                <a:solidFill>
                  <a:schemeClr val="accent2"/>
                </a:solidFill>
              </a:rPr>
              <a:t>EventCallback</a:t>
            </a:r>
            <a:r>
              <a:rPr lang="en-US" altLang="zh-CN" dirty="0"/>
              <a:t>&lt;MouseEventArgs&gt; </a:t>
            </a:r>
            <a:r>
              <a:rPr lang="en-US" altLang="zh-CN" dirty="0">
                <a:solidFill>
                  <a:schemeClr val="accent2"/>
                </a:solidFill>
              </a:rPr>
              <a:t>OnClickCallback</a:t>
            </a:r>
            <a:r>
              <a:rPr lang="en-US" altLang="zh-CN" dirty="0"/>
              <a:t> { get; set; }</a:t>
            </a:r>
          </a:p>
          <a:p>
            <a:r>
              <a:rPr lang="en-US" altLang="zh-CN" dirty="0"/>
              <a:t>}</a:t>
            </a:r>
          </a:p>
          <a:p>
            <a:endParaRPr lang="en-US" altLang="zh-CN" dirty="0"/>
          </a:p>
          <a:p>
            <a:r>
              <a:rPr lang="zh-CN" altLang="en-US" dirty="0"/>
              <a:t>父组件</a:t>
            </a:r>
            <a:endParaRPr lang="en-US" altLang="zh-CN" dirty="0"/>
          </a:p>
          <a:p>
            <a:r>
              <a:rPr lang="en-US" altLang="zh-CN" dirty="0"/>
              <a:t>&lt;ChildComponent </a:t>
            </a:r>
            <a:r>
              <a:rPr lang="en-US" altLang="zh-CN" dirty="0">
                <a:solidFill>
                  <a:schemeClr val="accent2"/>
                </a:solidFill>
              </a:rPr>
              <a:t>OnClickCallback</a:t>
            </a:r>
            <a:r>
              <a:rPr lang="en-US" altLang="zh-CN" dirty="0"/>
              <a:t>="@ShowMessage"&gt;&lt;/ChildComponent&gt;</a:t>
            </a:r>
          </a:p>
          <a:p>
            <a:r>
              <a:rPr lang="en-US" altLang="zh-CN" dirty="0"/>
              <a:t>@code {</a:t>
            </a:r>
          </a:p>
          <a:p>
            <a:r>
              <a:rPr lang="en-US" altLang="zh-CN" dirty="0"/>
              <a:t>    private void ShowMessage(MouseEventArgs e)    {  }</a:t>
            </a:r>
          </a:p>
          <a:p>
            <a:r>
              <a:rPr lang="en-US" altLang="zh-CN" dirty="0"/>
              <a:t>}</a:t>
            </a:r>
            <a:endParaRPr lang="zh-CN" altLang="en-US" dirty="0"/>
          </a:p>
        </p:txBody>
      </p:sp>
    </p:spTree>
    <p:extLst>
      <p:ext uri="{BB962C8B-B14F-4D97-AF65-F5344CB8AC3E}">
        <p14:creationId xmlns:p14="http://schemas.microsoft.com/office/powerpoint/2010/main" val="2390342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图片 24">
            <a:extLst>
              <a:ext uri="{FF2B5EF4-FFF2-40B4-BE49-F238E27FC236}">
                <a16:creationId xmlns:a16="http://schemas.microsoft.com/office/drawing/2014/main" id="{013507FF-5A5E-4FC5-BB73-49AED91A6376}"/>
              </a:ext>
            </a:extLst>
          </p:cNvPr>
          <p:cNvPicPr>
            <a:picLocks noChangeAspect="1"/>
          </p:cNvPicPr>
          <p:nvPr/>
        </p:nvPicPr>
        <p:blipFill>
          <a:blip r:embed="rId3"/>
          <a:stretch>
            <a:fillRect/>
          </a:stretch>
        </p:blipFill>
        <p:spPr>
          <a:xfrm>
            <a:off x="1352392" y="5149264"/>
            <a:ext cx="1085850" cy="1419225"/>
          </a:xfrm>
          <a:prstGeom prst="rect">
            <a:avLst/>
          </a:prstGeom>
        </p:spPr>
      </p:pic>
      <p:sp>
        <p:nvSpPr>
          <p:cNvPr id="33" name="Title 32">
            <a:extLst>
              <a:ext uri="{FF2B5EF4-FFF2-40B4-BE49-F238E27FC236}">
                <a16:creationId xmlns:a16="http://schemas.microsoft.com/office/drawing/2014/main" id="{82AA190C-23F7-42EB-A377-9D58CA2D07D7}"/>
              </a:ext>
            </a:extLst>
          </p:cNvPr>
          <p:cNvSpPr>
            <a:spLocks noGrp="1"/>
          </p:cNvSpPr>
          <p:nvPr>
            <p:ph type="title"/>
          </p:nvPr>
        </p:nvSpPr>
        <p:spPr/>
        <p:txBody>
          <a:bodyPr/>
          <a:lstStyle/>
          <a:p>
            <a:r>
              <a:rPr lang="zh-CN" altLang="en-US" dirty="0"/>
              <a:t>前端发展历程</a:t>
            </a:r>
            <a:endParaRPr lang="en-US" dirty="0"/>
          </a:p>
        </p:txBody>
      </p:sp>
      <p:cxnSp>
        <p:nvCxnSpPr>
          <p:cNvPr id="11" name="直接连接符 10">
            <a:extLst>
              <a:ext uri="{FF2B5EF4-FFF2-40B4-BE49-F238E27FC236}">
                <a16:creationId xmlns:a16="http://schemas.microsoft.com/office/drawing/2014/main" id="{03C530BF-8E3B-4E75-8D3A-D663A0BFC898}"/>
              </a:ext>
            </a:extLst>
          </p:cNvPr>
          <p:cNvCxnSpPr>
            <a:cxnSpLocks/>
          </p:cNvCxnSpPr>
          <p:nvPr/>
        </p:nvCxnSpPr>
        <p:spPr>
          <a:xfrm flipV="1">
            <a:off x="1895317" y="1862217"/>
            <a:ext cx="10296683" cy="4835447"/>
          </a:xfrm>
          <a:prstGeom prst="line">
            <a:avLst/>
          </a:prstGeom>
          <a:ln w="47625">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sp>
        <p:nvSpPr>
          <p:cNvPr id="23" name="文本框 22">
            <a:extLst>
              <a:ext uri="{FF2B5EF4-FFF2-40B4-BE49-F238E27FC236}">
                <a16:creationId xmlns:a16="http://schemas.microsoft.com/office/drawing/2014/main" id="{8CF0FAE7-DA80-4FA8-A0B8-A591487D8D6D}"/>
              </a:ext>
            </a:extLst>
          </p:cNvPr>
          <p:cNvSpPr txBox="1"/>
          <p:nvPr/>
        </p:nvSpPr>
        <p:spPr>
          <a:xfrm>
            <a:off x="736441" y="5975147"/>
            <a:ext cx="3571063" cy="1037207"/>
          </a:xfrm>
          <a:prstGeom prst="rect">
            <a:avLst/>
          </a:prstGeom>
          <a:noFill/>
        </p:spPr>
        <p:txBody>
          <a:bodyPr wrap="square" lIns="182880" tIns="146304" rIns="182880" bIns="146304" rtlCol="0">
            <a:spAutoFit/>
          </a:bodyPr>
          <a:lstStyle/>
          <a:p>
            <a:pPr>
              <a:lnSpc>
                <a:spcPct val="90000"/>
              </a:lnSpc>
              <a:spcAft>
                <a:spcPts val="600"/>
              </a:spcAft>
            </a:pPr>
            <a:r>
              <a:rPr lang="zh-CN" altLang="en-US" sz="2400" dirty="0">
                <a:gradFill>
                  <a:gsLst>
                    <a:gs pos="2917">
                      <a:schemeClr val="tx1"/>
                    </a:gs>
                    <a:gs pos="30000">
                      <a:schemeClr val="tx1"/>
                    </a:gs>
                  </a:gsLst>
                  <a:lin ang="5400000" scaled="0"/>
                </a:gradFill>
              </a:rPr>
              <a:t>结构</a:t>
            </a:r>
            <a:r>
              <a:rPr lang="en-US" altLang="zh-CN" sz="2400" dirty="0">
                <a:gradFill>
                  <a:gsLst>
                    <a:gs pos="2917">
                      <a:schemeClr val="tx1"/>
                    </a:gs>
                    <a:gs pos="30000">
                      <a:schemeClr val="tx1"/>
                    </a:gs>
                  </a:gsLst>
                  <a:lin ang="5400000" scaled="0"/>
                </a:gradFill>
              </a:rPr>
              <a:t>+</a:t>
            </a:r>
            <a:r>
              <a:rPr lang="zh-CN" altLang="en-US" sz="2400" dirty="0">
                <a:gradFill>
                  <a:gsLst>
                    <a:gs pos="2917">
                      <a:schemeClr val="tx1"/>
                    </a:gs>
                    <a:gs pos="30000">
                      <a:schemeClr val="tx1"/>
                    </a:gs>
                  </a:gsLst>
                  <a:lin ang="5400000" scaled="0"/>
                </a:gradFill>
              </a:rPr>
              <a:t>样式</a:t>
            </a:r>
            <a:r>
              <a:rPr lang="en-US" altLang="zh-CN" sz="2400" dirty="0">
                <a:gradFill>
                  <a:gsLst>
                    <a:gs pos="2917">
                      <a:schemeClr val="tx1"/>
                    </a:gs>
                    <a:gs pos="30000">
                      <a:schemeClr val="tx1"/>
                    </a:gs>
                  </a:gsLst>
                  <a:lin ang="5400000" scaled="0"/>
                </a:gradFill>
              </a:rPr>
              <a:t>+</a:t>
            </a:r>
            <a:r>
              <a:rPr lang="zh-CN" altLang="en-US" sz="2400" dirty="0">
                <a:gradFill>
                  <a:gsLst>
                    <a:gs pos="2917">
                      <a:schemeClr val="tx1"/>
                    </a:gs>
                    <a:gs pos="30000">
                      <a:schemeClr val="tx1"/>
                    </a:gs>
                  </a:gsLst>
                  <a:lin ang="5400000" scaled="0"/>
                </a:gradFill>
              </a:rPr>
              <a:t>行为分离</a:t>
            </a:r>
            <a:endParaRPr lang="en-US" altLang="zh-CN" sz="2400" dirty="0">
              <a:gradFill>
                <a:gsLst>
                  <a:gs pos="2917">
                    <a:schemeClr val="tx1"/>
                  </a:gs>
                  <a:gs pos="30000">
                    <a:schemeClr val="tx1"/>
                  </a:gs>
                </a:gsLst>
                <a:lin ang="5400000" scaled="0"/>
              </a:gradFill>
            </a:endParaRPr>
          </a:p>
          <a:p>
            <a:pPr algn="ctr">
              <a:lnSpc>
                <a:spcPct val="90000"/>
              </a:lnSpc>
              <a:spcAft>
                <a:spcPts val="600"/>
              </a:spcAft>
            </a:pPr>
            <a:r>
              <a:rPr lang="en-US" altLang="zh-CN" sz="2400" dirty="0">
                <a:gradFill>
                  <a:gsLst>
                    <a:gs pos="2917">
                      <a:schemeClr val="tx1"/>
                    </a:gs>
                    <a:gs pos="30000">
                      <a:schemeClr val="tx1"/>
                    </a:gs>
                  </a:gsLst>
                  <a:lin ang="5400000" scaled="0"/>
                </a:gradFill>
              </a:rPr>
              <a:t>2003</a:t>
            </a:r>
            <a:r>
              <a:rPr lang="zh-CN" altLang="en-US" sz="2400" dirty="0">
                <a:gradFill>
                  <a:gsLst>
                    <a:gs pos="2917">
                      <a:schemeClr val="tx1"/>
                    </a:gs>
                    <a:gs pos="30000">
                      <a:schemeClr val="tx1"/>
                    </a:gs>
                  </a:gsLst>
                  <a:lin ang="5400000" scaled="0"/>
                </a:gradFill>
              </a:rPr>
              <a:t>年</a:t>
            </a:r>
          </a:p>
        </p:txBody>
      </p:sp>
      <p:pic>
        <p:nvPicPr>
          <p:cNvPr id="27" name="图片 26">
            <a:extLst>
              <a:ext uri="{FF2B5EF4-FFF2-40B4-BE49-F238E27FC236}">
                <a16:creationId xmlns:a16="http://schemas.microsoft.com/office/drawing/2014/main" id="{6C428FED-FCDF-4C2D-AAED-DA701CE6BB05}"/>
              </a:ext>
            </a:extLst>
          </p:cNvPr>
          <p:cNvPicPr>
            <a:picLocks noChangeAspect="1"/>
          </p:cNvPicPr>
          <p:nvPr/>
        </p:nvPicPr>
        <p:blipFill>
          <a:blip r:embed="rId4"/>
          <a:stretch>
            <a:fillRect/>
          </a:stretch>
        </p:blipFill>
        <p:spPr>
          <a:xfrm>
            <a:off x="3034210" y="3631631"/>
            <a:ext cx="1085850" cy="2028825"/>
          </a:xfrm>
          <a:prstGeom prst="rect">
            <a:avLst/>
          </a:prstGeom>
        </p:spPr>
      </p:pic>
      <p:sp>
        <p:nvSpPr>
          <p:cNvPr id="28" name="文本框 27">
            <a:extLst>
              <a:ext uri="{FF2B5EF4-FFF2-40B4-BE49-F238E27FC236}">
                <a16:creationId xmlns:a16="http://schemas.microsoft.com/office/drawing/2014/main" id="{F399E63B-CC71-47FD-96AC-AF2795064C71}"/>
              </a:ext>
            </a:extLst>
          </p:cNvPr>
          <p:cNvSpPr txBox="1"/>
          <p:nvPr/>
        </p:nvSpPr>
        <p:spPr>
          <a:xfrm>
            <a:off x="3235772" y="5149264"/>
            <a:ext cx="2215991" cy="1037207"/>
          </a:xfrm>
          <a:prstGeom prst="rect">
            <a:avLst/>
          </a:prstGeom>
          <a:noFill/>
        </p:spPr>
        <p:txBody>
          <a:bodyPr wrap="none" lIns="182880" tIns="146304" rIns="182880" bIns="146304" rtlCol="0">
            <a:spAutoFit/>
          </a:bodyPr>
          <a:lstStyle/>
          <a:p>
            <a:pPr>
              <a:lnSpc>
                <a:spcPct val="90000"/>
              </a:lnSpc>
              <a:spcAft>
                <a:spcPts val="600"/>
              </a:spcAft>
            </a:pPr>
            <a:r>
              <a:rPr lang="zh-CN" altLang="en-US" sz="2400" dirty="0">
                <a:gradFill>
                  <a:gsLst>
                    <a:gs pos="2917">
                      <a:schemeClr val="tx1"/>
                    </a:gs>
                    <a:gs pos="30000">
                      <a:schemeClr val="tx1"/>
                    </a:gs>
                  </a:gsLst>
                  <a:lin ang="5400000" scaled="0"/>
                </a:gradFill>
              </a:rPr>
              <a:t>工程化的开启</a:t>
            </a:r>
            <a:endParaRPr lang="en-US" altLang="zh-CN" sz="2400" dirty="0">
              <a:gradFill>
                <a:gsLst>
                  <a:gs pos="2917">
                    <a:schemeClr val="tx1"/>
                  </a:gs>
                  <a:gs pos="30000">
                    <a:schemeClr val="tx1"/>
                  </a:gs>
                </a:gsLst>
                <a:lin ang="5400000" scaled="0"/>
              </a:gradFill>
            </a:endParaRPr>
          </a:p>
          <a:p>
            <a:pPr algn="ctr">
              <a:lnSpc>
                <a:spcPct val="90000"/>
              </a:lnSpc>
              <a:spcAft>
                <a:spcPts val="600"/>
              </a:spcAft>
            </a:pPr>
            <a:r>
              <a:rPr lang="en-US" altLang="zh-CN" sz="2400" dirty="0">
                <a:gradFill>
                  <a:gsLst>
                    <a:gs pos="2917">
                      <a:schemeClr val="tx1"/>
                    </a:gs>
                    <a:gs pos="30000">
                      <a:schemeClr val="tx1"/>
                    </a:gs>
                  </a:gsLst>
                  <a:lin ang="5400000" scaled="0"/>
                </a:gradFill>
              </a:rPr>
              <a:t>2008</a:t>
            </a:r>
            <a:endParaRPr lang="zh-CN" altLang="en-US" sz="2400" dirty="0">
              <a:gradFill>
                <a:gsLst>
                  <a:gs pos="2917">
                    <a:schemeClr val="tx1"/>
                  </a:gs>
                  <a:gs pos="30000">
                    <a:schemeClr val="tx1"/>
                  </a:gs>
                </a:gsLst>
                <a:lin ang="5400000" scaled="0"/>
              </a:gradFill>
            </a:endParaRPr>
          </a:p>
        </p:txBody>
      </p:sp>
      <p:pic>
        <p:nvPicPr>
          <p:cNvPr id="30" name="图片 29">
            <a:extLst>
              <a:ext uri="{FF2B5EF4-FFF2-40B4-BE49-F238E27FC236}">
                <a16:creationId xmlns:a16="http://schemas.microsoft.com/office/drawing/2014/main" id="{01B45DA9-8E4F-4D90-A2D3-F609079A9DD6}"/>
              </a:ext>
            </a:extLst>
          </p:cNvPr>
          <p:cNvPicPr>
            <a:picLocks noChangeAspect="1"/>
          </p:cNvPicPr>
          <p:nvPr/>
        </p:nvPicPr>
        <p:blipFill>
          <a:blip r:embed="rId5"/>
          <a:stretch>
            <a:fillRect/>
          </a:stretch>
        </p:blipFill>
        <p:spPr>
          <a:xfrm>
            <a:off x="4796987" y="2616074"/>
            <a:ext cx="1219200" cy="2143125"/>
          </a:xfrm>
          <a:prstGeom prst="rect">
            <a:avLst/>
          </a:prstGeom>
        </p:spPr>
      </p:pic>
      <p:sp>
        <p:nvSpPr>
          <p:cNvPr id="31" name="文本框 30">
            <a:extLst>
              <a:ext uri="{FF2B5EF4-FFF2-40B4-BE49-F238E27FC236}">
                <a16:creationId xmlns:a16="http://schemas.microsoft.com/office/drawing/2014/main" id="{5AF1184A-FFB9-41A7-884A-D9303207B9E2}"/>
              </a:ext>
            </a:extLst>
          </p:cNvPr>
          <p:cNvSpPr txBox="1"/>
          <p:nvPr/>
        </p:nvSpPr>
        <p:spPr>
          <a:xfrm>
            <a:off x="4806930" y="4349856"/>
            <a:ext cx="1908215" cy="1446550"/>
          </a:xfrm>
          <a:prstGeom prst="rect">
            <a:avLst/>
          </a:prstGeom>
          <a:noFill/>
        </p:spPr>
        <p:txBody>
          <a:bodyPr wrap="none" lIns="182880" tIns="146304" rIns="182880" bIns="146304" rtlCol="0">
            <a:spAutoFit/>
          </a:bodyPr>
          <a:lstStyle/>
          <a:p>
            <a:pPr>
              <a:lnSpc>
                <a:spcPct val="90000"/>
              </a:lnSpc>
              <a:spcAft>
                <a:spcPts val="600"/>
              </a:spcAft>
            </a:pPr>
            <a:r>
              <a:rPr lang="zh-CN" altLang="en-US" sz="2400" dirty="0">
                <a:gradFill>
                  <a:gsLst>
                    <a:gs pos="2917">
                      <a:schemeClr val="tx1"/>
                    </a:gs>
                    <a:gs pos="30000">
                      <a:schemeClr val="tx1"/>
                    </a:gs>
                  </a:gsLst>
                  <a:lin ang="5400000" scaled="0"/>
                </a:gradFill>
              </a:rPr>
              <a:t>前后端分离</a:t>
            </a:r>
            <a:endParaRPr lang="en-US" altLang="zh-CN" sz="2400" dirty="0">
              <a:gradFill>
                <a:gsLst>
                  <a:gs pos="2917">
                    <a:schemeClr val="tx1"/>
                  </a:gs>
                  <a:gs pos="30000">
                    <a:schemeClr val="tx1"/>
                  </a:gs>
                </a:gsLst>
                <a:lin ang="5400000" scaled="0"/>
              </a:gradFill>
            </a:endParaRPr>
          </a:p>
          <a:p>
            <a:pPr>
              <a:lnSpc>
                <a:spcPct val="90000"/>
              </a:lnSpc>
              <a:spcAft>
                <a:spcPts val="600"/>
              </a:spcAft>
            </a:pPr>
            <a:r>
              <a:rPr lang="zh-CN" altLang="en-US" sz="2400" dirty="0">
                <a:gradFill>
                  <a:gsLst>
                    <a:gs pos="2917">
                      <a:schemeClr val="tx1"/>
                    </a:gs>
                    <a:gs pos="30000">
                      <a:schemeClr val="tx1"/>
                    </a:gs>
                  </a:gsLst>
                  <a:lin ang="5400000" scaled="0"/>
                </a:gradFill>
              </a:rPr>
              <a:t>全栈的演进</a:t>
            </a:r>
            <a:endParaRPr lang="en-US" altLang="zh-CN" sz="2400" dirty="0">
              <a:gradFill>
                <a:gsLst>
                  <a:gs pos="2917">
                    <a:schemeClr val="tx1"/>
                  </a:gs>
                  <a:gs pos="30000">
                    <a:schemeClr val="tx1"/>
                  </a:gs>
                </a:gsLst>
                <a:lin ang="5400000" scaled="0"/>
              </a:gradFill>
            </a:endParaRPr>
          </a:p>
          <a:p>
            <a:pPr algn="ctr">
              <a:lnSpc>
                <a:spcPct val="90000"/>
              </a:lnSpc>
              <a:spcAft>
                <a:spcPts val="600"/>
              </a:spcAft>
            </a:pPr>
            <a:r>
              <a:rPr lang="en-US" altLang="zh-CN" sz="2400" dirty="0">
                <a:gradFill>
                  <a:gsLst>
                    <a:gs pos="2917">
                      <a:schemeClr val="tx1"/>
                    </a:gs>
                    <a:gs pos="30000">
                      <a:schemeClr val="tx1"/>
                    </a:gs>
                  </a:gsLst>
                  <a:lin ang="5400000" scaled="0"/>
                </a:gradFill>
              </a:rPr>
              <a:t>2013</a:t>
            </a:r>
            <a:endParaRPr lang="zh-CN" altLang="en-US" sz="2400" dirty="0" err="1">
              <a:gradFill>
                <a:gsLst>
                  <a:gs pos="2917">
                    <a:schemeClr val="tx1"/>
                  </a:gs>
                  <a:gs pos="30000">
                    <a:schemeClr val="tx1"/>
                  </a:gs>
                </a:gsLst>
                <a:lin ang="5400000" scaled="0"/>
              </a:gradFill>
            </a:endParaRPr>
          </a:p>
        </p:txBody>
      </p:sp>
      <p:pic>
        <p:nvPicPr>
          <p:cNvPr id="34" name="图片 33">
            <a:extLst>
              <a:ext uri="{FF2B5EF4-FFF2-40B4-BE49-F238E27FC236}">
                <a16:creationId xmlns:a16="http://schemas.microsoft.com/office/drawing/2014/main" id="{36E14C2B-A417-497A-9131-641D30E05786}"/>
              </a:ext>
            </a:extLst>
          </p:cNvPr>
          <p:cNvPicPr>
            <a:picLocks noChangeAspect="1"/>
          </p:cNvPicPr>
          <p:nvPr/>
        </p:nvPicPr>
        <p:blipFill>
          <a:blip r:embed="rId6"/>
          <a:stretch>
            <a:fillRect/>
          </a:stretch>
        </p:blipFill>
        <p:spPr>
          <a:xfrm>
            <a:off x="6632576" y="1657591"/>
            <a:ext cx="1066800" cy="2524125"/>
          </a:xfrm>
          <a:prstGeom prst="rect">
            <a:avLst/>
          </a:prstGeom>
        </p:spPr>
      </p:pic>
      <p:sp>
        <p:nvSpPr>
          <p:cNvPr id="35" name="文本框 34">
            <a:extLst>
              <a:ext uri="{FF2B5EF4-FFF2-40B4-BE49-F238E27FC236}">
                <a16:creationId xmlns:a16="http://schemas.microsoft.com/office/drawing/2014/main" id="{FF06F6A9-FA94-4C45-BD2B-E7F494BAFDA4}"/>
              </a:ext>
            </a:extLst>
          </p:cNvPr>
          <p:cNvSpPr txBox="1"/>
          <p:nvPr/>
        </p:nvSpPr>
        <p:spPr>
          <a:xfrm>
            <a:off x="6110389" y="3710940"/>
            <a:ext cx="2523768" cy="1037207"/>
          </a:xfrm>
          <a:prstGeom prst="rect">
            <a:avLst/>
          </a:prstGeom>
          <a:noFill/>
        </p:spPr>
        <p:txBody>
          <a:bodyPr wrap="none" lIns="182880" tIns="146304" rIns="182880" bIns="146304" rtlCol="0">
            <a:spAutoFit/>
          </a:bodyPr>
          <a:lstStyle/>
          <a:p>
            <a:pPr>
              <a:lnSpc>
                <a:spcPct val="90000"/>
              </a:lnSpc>
              <a:spcAft>
                <a:spcPts val="600"/>
              </a:spcAft>
            </a:pPr>
            <a:r>
              <a:rPr lang="zh-CN" altLang="en-US" sz="2400" dirty="0">
                <a:gradFill>
                  <a:gsLst>
                    <a:gs pos="2917">
                      <a:schemeClr val="tx1"/>
                    </a:gs>
                    <a:gs pos="30000">
                      <a:schemeClr val="tx1"/>
                    </a:gs>
                  </a:gsLst>
                  <a:lin ang="5400000" scaled="0"/>
                </a:gradFill>
              </a:rPr>
              <a:t>移动化时代来临</a:t>
            </a:r>
            <a:endParaRPr lang="en-US" altLang="zh-CN" sz="2400" dirty="0">
              <a:gradFill>
                <a:gsLst>
                  <a:gs pos="2917">
                    <a:schemeClr val="tx1"/>
                  </a:gs>
                  <a:gs pos="30000">
                    <a:schemeClr val="tx1"/>
                  </a:gs>
                </a:gsLst>
                <a:lin ang="5400000" scaled="0"/>
              </a:gradFill>
            </a:endParaRPr>
          </a:p>
          <a:p>
            <a:pPr algn="ctr">
              <a:lnSpc>
                <a:spcPct val="90000"/>
              </a:lnSpc>
              <a:spcAft>
                <a:spcPts val="600"/>
              </a:spcAft>
            </a:pPr>
            <a:r>
              <a:rPr lang="en-US" altLang="zh-CN" sz="2400" dirty="0">
                <a:gradFill>
                  <a:gsLst>
                    <a:gs pos="2917">
                      <a:schemeClr val="tx1"/>
                    </a:gs>
                    <a:gs pos="30000">
                      <a:schemeClr val="tx1"/>
                    </a:gs>
                  </a:gsLst>
                  <a:lin ang="5400000" scaled="0"/>
                </a:gradFill>
              </a:rPr>
              <a:t>2014</a:t>
            </a:r>
            <a:endParaRPr lang="zh-CN" altLang="en-US" sz="2400" dirty="0">
              <a:gradFill>
                <a:gsLst>
                  <a:gs pos="2917">
                    <a:schemeClr val="tx1"/>
                  </a:gs>
                  <a:gs pos="30000">
                    <a:schemeClr val="tx1"/>
                  </a:gs>
                </a:gsLst>
                <a:lin ang="5400000" scaled="0"/>
              </a:gradFill>
            </a:endParaRPr>
          </a:p>
        </p:txBody>
      </p:sp>
      <p:pic>
        <p:nvPicPr>
          <p:cNvPr id="37" name="图片 36">
            <a:extLst>
              <a:ext uri="{FF2B5EF4-FFF2-40B4-BE49-F238E27FC236}">
                <a16:creationId xmlns:a16="http://schemas.microsoft.com/office/drawing/2014/main" id="{8F3DDCB2-470F-412A-8AA8-C69CE0F3D49A}"/>
              </a:ext>
            </a:extLst>
          </p:cNvPr>
          <p:cNvPicPr>
            <a:picLocks noChangeAspect="1"/>
          </p:cNvPicPr>
          <p:nvPr/>
        </p:nvPicPr>
        <p:blipFill>
          <a:blip r:embed="rId7"/>
          <a:stretch>
            <a:fillRect/>
          </a:stretch>
        </p:blipFill>
        <p:spPr>
          <a:xfrm>
            <a:off x="8504238" y="578882"/>
            <a:ext cx="1209675" cy="2552700"/>
          </a:xfrm>
          <a:prstGeom prst="rect">
            <a:avLst/>
          </a:prstGeom>
        </p:spPr>
      </p:pic>
      <p:sp>
        <p:nvSpPr>
          <p:cNvPr id="38" name="文本框 37">
            <a:extLst>
              <a:ext uri="{FF2B5EF4-FFF2-40B4-BE49-F238E27FC236}">
                <a16:creationId xmlns:a16="http://schemas.microsoft.com/office/drawing/2014/main" id="{6450DE47-CAB7-4C9D-839B-40716C438A10}"/>
              </a:ext>
            </a:extLst>
          </p:cNvPr>
          <p:cNvSpPr txBox="1"/>
          <p:nvPr/>
        </p:nvSpPr>
        <p:spPr>
          <a:xfrm>
            <a:off x="7560233" y="2893092"/>
            <a:ext cx="3192221" cy="1037207"/>
          </a:xfrm>
          <a:prstGeom prst="rect">
            <a:avLst/>
          </a:prstGeom>
          <a:noFill/>
        </p:spPr>
        <p:txBody>
          <a:bodyPr wrap="none" lIns="182880" tIns="146304" rIns="182880" bIns="146304" rtlCol="0">
            <a:spAutoFit/>
          </a:bodyPr>
          <a:lstStyle/>
          <a:p>
            <a:pPr>
              <a:lnSpc>
                <a:spcPct val="90000"/>
              </a:lnSpc>
              <a:spcAft>
                <a:spcPts val="600"/>
              </a:spcAft>
            </a:pPr>
            <a:r>
              <a:rPr lang="zh-CN" altLang="en-US" sz="2400" dirty="0">
                <a:gradFill>
                  <a:gsLst>
                    <a:gs pos="2917">
                      <a:schemeClr val="tx1"/>
                    </a:gs>
                    <a:gs pos="30000">
                      <a:schemeClr val="tx1"/>
                    </a:gs>
                  </a:gsLst>
                  <a:lin ang="5400000" scaled="0"/>
                </a:gradFill>
              </a:rPr>
              <a:t>低代码</a:t>
            </a:r>
            <a:r>
              <a:rPr lang="en-US" altLang="zh-CN" sz="2400" dirty="0">
                <a:gradFill>
                  <a:gsLst>
                    <a:gs pos="2917">
                      <a:schemeClr val="tx1"/>
                    </a:gs>
                    <a:gs pos="30000">
                      <a:schemeClr val="tx1"/>
                    </a:gs>
                  </a:gsLst>
                  <a:lin ang="5400000" scaled="0"/>
                </a:gradFill>
              </a:rPr>
              <a:t>/Low</a:t>
            </a:r>
            <a:r>
              <a:rPr lang="zh-CN" altLang="en-US" sz="2400" dirty="0">
                <a:gradFill>
                  <a:gsLst>
                    <a:gs pos="2917">
                      <a:schemeClr val="tx1"/>
                    </a:gs>
                    <a:gs pos="30000">
                      <a:schemeClr val="tx1"/>
                    </a:gs>
                  </a:gsLst>
                  <a:lin ang="5400000" scaled="0"/>
                </a:gradFill>
              </a:rPr>
              <a:t>代码时代</a:t>
            </a:r>
            <a:endParaRPr lang="en-US" altLang="zh-CN" sz="2400" dirty="0">
              <a:gradFill>
                <a:gsLst>
                  <a:gs pos="2917">
                    <a:schemeClr val="tx1"/>
                  </a:gs>
                  <a:gs pos="30000">
                    <a:schemeClr val="tx1"/>
                  </a:gs>
                </a:gsLst>
                <a:lin ang="5400000" scaled="0"/>
              </a:gradFill>
            </a:endParaRPr>
          </a:p>
          <a:p>
            <a:pPr algn="ctr">
              <a:lnSpc>
                <a:spcPct val="90000"/>
              </a:lnSpc>
              <a:spcAft>
                <a:spcPts val="600"/>
              </a:spcAft>
            </a:pPr>
            <a:r>
              <a:rPr lang="en-US" altLang="zh-CN" sz="2400" dirty="0">
                <a:gradFill>
                  <a:gsLst>
                    <a:gs pos="2917">
                      <a:schemeClr val="tx1"/>
                    </a:gs>
                    <a:gs pos="30000">
                      <a:schemeClr val="tx1"/>
                    </a:gs>
                  </a:gsLst>
                  <a:lin ang="5400000" scaled="0"/>
                </a:gradFill>
              </a:rPr>
              <a:t>2016</a:t>
            </a:r>
            <a:endParaRPr lang="zh-CN" altLang="en-US" sz="2400" dirty="0">
              <a:gradFill>
                <a:gsLst>
                  <a:gs pos="2917">
                    <a:schemeClr val="tx1"/>
                  </a:gs>
                  <a:gs pos="30000">
                    <a:schemeClr val="tx1"/>
                  </a:gs>
                </a:gsLst>
                <a:lin ang="5400000" scaled="0"/>
              </a:gradFill>
            </a:endParaRPr>
          </a:p>
        </p:txBody>
      </p:sp>
      <p:pic>
        <p:nvPicPr>
          <p:cNvPr id="1026" name="Picture 2">
            <a:extLst>
              <a:ext uri="{FF2B5EF4-FFF2-40B4-BE49-F238E27FC236}">
                <a16:creationId xmlns:a16="http://schemas.microsoft.com/office/drawing/2014/main" id="{AC29A1C7-CE26-4400-89EF-94501329952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081238" y="0"/>
            <a:ext cx="1227808" cy="2352164"/>
          </a:xfrm>
          <a:prstGeom prst="rect">
            <a:avLst/>
          </a:prstGeom>
          <a:noFill/>
          <a:extLst>
            <a:ext uri="{909E8E84-426E-40DD-AFC4-6F175D3DCCD1}">
              <a14:hiddenFill xmlns:a14="http://schemas.microsoft.com/office/drawing/2010/main">
                <a:solidFill>
                  <a:srgbClr val="FFFFFF"/>
                </a:solidFill>
              </a14:hiddenFill>
            </a:ext>
          </a:extLst>
        </p:spPr>
      </p:pic>
      <p:sp>
        <p:nvSpPr>
          <p:cNvPr id="41" name="文本框 40">
            <a:extLst>
              <a:ext uri="{FF2B5EF4-FFF2-40B4-BE49-F238E27FC236}">
                <a16:creationId xmlns:a16="http://schemas.microsoft.com/office/drawing/2014/main" id="{D0DDD5DD-5C67-41D0-BC6F-205D0E589E31}"/>
              </a:ext>
            </a:extLst>
          </p:cNvPr>
          <p:cNvSpPr txBox="1"/>
          <p:nvPr/>
        </p:nvSpPr>
        <p:spPr>
          <a:xfrm>
            <a:off x="9713913" y="2251720"/>
            <a:ext cx="2688685" cy="1037207"/>
          </a:xfrm>
          <a:prstGeom prst="rect">
            <a:avLst/>
          </a:prstGeom>
          <a:noFill/>
        </p:spPr>
        <p:txBody>
          <a:bodyPr wrap="none" lIns="182880" tIns="146304" rIns="182880" bIns="146304" rtlCol="0">
            <a:spAutoFit/>
          </a:bodyPr>
          <a:lstStyle/>
          <a:p>
            <a:pPr algn="ctr">
              <a:lnSpc>
                <a:spcPct val="90000"/>
              </a:lnSpc>
              <a:spcAft>
                <a:spcPts val="600"/>
              </a:spcAft>
            </a:pPr>
            <a:r>
              <a:rPr lang="en-US" altLang="zh-CN" sz="2400" dirty="0" err="1">
                <a:gradFill>
                  <a:gsLst>
                    <a:gs pos="2917">
                      <a:schemeClr val="tx1"/>
                    </a:gs>
                    <a:gs pos="30000">
                      <a:schemeClr val="tx1"/>
                    </a:gs>
                  </a:gsLst>
                  <a:lin ang="5400000" scaled="0"/>
                </a:gradFill>
              </a:rPr>
              <a:t>Webassmbly</a:t>
            </a:r>
            <a:r>
              <a:rPr lang="zh-CN" altLang="en-US" sz="2400" dirty="0">
                <a:gradFill>
                  <a:gsLst>
                    <a:gs pos="2917">
                      <a:schemeClr val="tx1"/>
                    </a:gs>
                    <a:gs pos="30000">
                      <a:schemeClr val="tx1"/>
                    </a:gs>
                  </a:gsLst>
                  <a:lin ang="5400000" scaled="0"/>
                </a:gradFill>
              </a:rPr>
              <a:t>登场</a:t>
            </a:r>
            <a:endParaRPr lang="en-US" altLang="zh-CN" sz="2400" dirty="0">
              <a:gradFill>
                <a:gsLst>
                  <a:gs pos="2917">
                    <a:schemeClr val="tx1"/>
                  </a:gs>
                  <a:gs pos="30000">
                    <a:schemeClr val="tx1"/>
                  </a:gs>
                </a:gsLst>
                <a:lin ang="5400000" scaled="0"/>
              </a:gradFill>
            </a:endParaRPr>
          </a:p>
          <a:p>
            <a:pPr algn="ctr">
              <a:lnSpc>
                <a:spcPct val="90000"/>
              </a:lnSpc>
              <a:spcAft>
                <a:spcPts val="600"/>
              </a:spcAft>
            </a:pPr>
            <a:r>
              <a:rPr lang="en-US" altLang="zh-CN" sz="2400" dirty="0">
                <a:gradFill>
                  <a:gsLst>
                    <a:gs pos="2917">
                      <a:schemeClr val="tx1"/>
                    </a:gs>
                    <a:gs pos="30000">
                      <a:schemeClr val="tx1"/>
                    </a:gs>
                  </a:gsLst>
                  <a:lin ang="5400000" scaled="0"/>
                </a:gradFill>
              </a:rPr>
              <a:t>2017</a:t>
            </a:r>
            <a:endParaRPr lang="zh-CN" alt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74331315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ppt_x"/>
                                          </p:val>
                                        </p:tav>
                                        <p:tav tm="100000">
                                          <p:val>
                                            <p:strVal val="#ppt_x"/>
                                          </p:val>
                                        </p:tav>
                                      </p:tavLst>
                                    </p:anim>
                                    <p:anim calcmode="lin" valueType="num">
                                      <p:cBhvr additive="base">
                                        <p:cTn id="8" dur="500" fill="hold"/>
                                        <p:tgtEl>
                                          <p:spTgt spid="2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anim calcmode="lin" valueType="num">
                                      <p:cBhvr additive="base">
                                        <p:cTn id="11" dur="500" fill="hold"/>
                                        <p:tgtEl>
                                          <p:spTgt spid="23"/>
                                        </p:tgtEl>
                                        <p:attrNameLst>
                                          <p:attrName>ppt_x</p:attrName>
                                        </p:attrNameLst>
                                      </p:cBhvr>
                                      <p:tavLst>
                                        <p:tav tm="0">
                                          <p:val>
                                            <p:strVal val="#ppt_x"/>
                                          </p:val>
                                        </p:tav>
                                        <p:tav tm="100000">
                                          <p:val>
                                            <p:strVal val="#ppt_x"/>
                                          </p:val>
                                        </p:tav>
                                      </p:tavLst>
                                    </p:anim>
                                    <p:anim calcmode="lin" valueType="num">
                                      <p:cBhvr additive="base">
                                        <p:cTn id="12"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27"/>
                                        </p:tgtEl>
                                        <p:attrNameLst>
                                          <p:attrName>style.visibility</p:attrName>
                                        </p:attrNameLst>
                                      </p:cBhvr>
                                      <p:to>
                                        <p:strVal val="visible"/>
                                      </p:to>
                                    </p:set>
                                    <p:anim calcmode="lin" valueType="num">
                                      <p:cBhvr additive="base">
                                        <p:cTn id="17" dur="500" fill="hold"/>
                                        <p:tgtEl>
                                          <p:spTgt spid="27"/>
                                        </p:tgtEl>
                                        <p:attrNameLst>
                                          <p:attrName>ppt_x</p:attrName>
                                        </p:attrNameLst>
                                      </p:cBhvr>
                                      <p:tavLst>
                                        <p:tav tm="0">
                                          <p:val>
                                            <p:strVal val="#ppt_x"/>
                                          </p:val>
                                        </p:tav>
                                        <p:tav tm="100000">
                                          <p:val>
                                            <p:strVal val="#ppt_x"/>
                                          </p:val>
                                        </p:tav>
                                      </p:tavLst>
                                    </p:anim>
                                    <p:anim calcmode="lin" valueType="num">
                                      <p:cBhvr additive="base">
                                        <p:cTn id="18" dur="500" fill="hold"/>
                                        <p:tgtEl>
                                          <p:spTgt spid="27"/>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28"/>
                                        </p:tgtEl>
                                        <p:attrNameLst>
                                          <p:attrName>style.visibility</p:attrName>
                                        </p:attrNameLst>
                                      </p:cBhvr>
                                      <p:to>
                                        <p:strVal val="visible"/>
                                      </p:to>
                                    </p:set>
                                    <p:anim calcmode="lin" valueType="num">
                                      <p:cBhvr additive="base">
                                        <p:cTn id="21" dur="500" fill="hold"/>
                                        <p:tgtEl>
                                          <p:spTgt spid="28"/>
                                        </p:tgtEl>
                                        <p:attrNameLst>
                                          <p:attrName>ppt_x</p:attrName>
                                        </p:attrNameLst>
                                      </p:cBhvr>
                                      <p:tavLst>
                                        <p:tav tm="0">
                                          <p:val>
                                            <p:strVal val="#ppt_x"/>
                                          </p:val>
                                        </p:tav>
                                        <p:tav tm="100000">
                                          <p:val>
                                            <p:strVal val="#ppt_x"/>
                                          </p:val>
                                        </p:tav>
                                      </p:tavLst>
                                    </p:anim>
                                    <p:anim calcmode="lin" valueType="num">
                                      <p:cBhvr additive="base">
                                        <p:cTn id="22"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30"/>
                                        </p:tgtEl>
                                        <p:attrNameLst>
                                          <p:attrName>style.visibility</p:attrName>
                                        </p:attrNameLst>
                                      </p:cBhvr>
                                      <p:to>
                                        <p:strVal val="visible"/>
                                      </p:to>
                                    </p:set>
                                    <p:anim calcmode="lin" valueType="num">
                                      <p:cBhvr additive="base">
                                        <p:cTn id="27" dur="500" fill="hold"/>
                                        <p:tgtEl>
                                          <p:spTgt spid="30"/>
                                        </p:tgtEl>
                                        <p:attrNameLst>
                                          <p:attrName>ppt_x</p:attrName>
                                        </p:attrNameLst>
                                      </p:cBhvr>
                                      <p:tavLst>
                                        <p:tav tm="0">
                                          <p:val>
                                            <p:strVal val="#ppt_x"/>
                                          </p:val>
                                        </p:tav>
                                        <p:tav tm="100000">
                                          <p:val>
                                            <p:strVal val="#ppt_x"/>
                                          </p:val>
                                        </p:tav>
                                      </p:tavLst>
                                    </p:anim>
                                    <p:anim calcmode="lin" valueType="num">
                                      <p:cBhvr additive="base">
                                        <p:cTn id="28" dur="500" fill="hold"/>
                                        <p:tgtEl>
                                          <p:spTgt spid="30"/>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31"/>
                                        </p:tgtEl>
                                        <p:attrNameLst>
                                          <p:attrName>style.visibility</p:attrName>
                                        </p:attrNameLst>
                                      </p:cBhvr>
                                      <p:to>
                                        <p:strVal val="visible"/>
                                      </p:to>
                                    </p:set>
                                    <p:anim calcmode="lin" valueType="num">
                                      <p:cBhvr additive="base">
                                        <p:cTn id="31" dur="500" fill="hold"/>
                                        <p:tgtEl>
                                          <p:spTgt spid="31"/>
                                        </p:tgtEl>
                                        <p:attrNameLst>
                                          <p:attrName>ppt_x</p:attrName>
                                        </p:attrNameLst>
                                      </p:cBhvr>
                                      <p:tavLst>
                                        <p:tav tm="0">
                                          <p:val>
                                            <p:strVal val="#ppt_x"/>
                                          </p:val>
                                        </p:tav>
                                        <p:tav tm="100000">
                                          <p:val>
                                            <p:strVal val="#ppt_x"/>
                                          </p:val>
                                        </p:tav>
                                      </p:tavLst>
                                    </p:anim>
                                    <p:anim calcmode="lin" valueType="num">
                                      <p:cBhvr additive="base">
                                        <p:cTn id="32"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4"/>
                                        </p:tgtEl>
                                        <p:attrNameLst>
                                          <p:attrName>style.visibility</p:attrName>
                                        </p:attrNameLst>
                                      </p:cBhvr>
                                      <p:to>
                                        <p:strVal val="visible"/>
                                      </p:to>
                                    </p:set>
                                    <p:anim calcmode="lin" valueType="num">
                                      <p:cBhvr additive="base">
                                        <p:cTn id="37" dur="500" fill="hold"/>
                                        <p:tgtEl>
                                          <p:spTgt spid="34"/>
                                        </p:tgtEl>
                                        <p:attrNameLst>
                                          <p:attrName>ppt_x</p:attrName>
                                        </p:attrNameLst>
                                      </p:cBhvr>
                                      <p:tavLst>
                                        <p:tav tm="0">
                                          <p:val>
                                            <p:strVal val="#ppt_x"/>
                                          </p:val>
                                        </p:tav>
                                        <p:tav tm="100000">
                                          <p:val>
                                            <p:strVal val="#ppt_x"/>
                                          </p:val>
                                        </p:tav>
                                      </p:tavLst>
                                    </p:anim>
                                    <p:anim calcmode="lin" valueType="num">
                                      <p:cBhvr additive="base">
                                        <p:cTn id="38" dur="500" fill="hold"/>
                                        <p:tgtEl>
                                          <p:spTgt spid="34"/>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35"/>
                                        </p:tgtEl>
                                        <p:attrNameLst>
                                          <p:attrName>style.visibility</p:attrName>
                                        </p:attrNameLst>
                                      </p:cBhvr>
                                      <p:to>
                                        <p:strVal val="visible"/>
                                      </p:to>
                                    </p:set>
                                    <p:anim calcmode="lin" valueType="num">
                                      <p:cBhvr additive="base">
                                        <p:cTn id="41" dur="500" fill="hold"/>
                                        <p:tgtEl>
                                          <p:spTgt spid="35"/>
                                        </p:tgtEl>
                                        <p:attrNameLst>
                                          <p:attrName>ppt_x</p:attrName>
                                        </p:attrNameLst>
                                      </p:cBhvr>
                                      <p:tavLst>
                                        <p:tav tm="0">
                                          <p:val>
                                            <p:strVal val="#ppt_x"/>
                                          </p:val>
                                        </p:tav>
                                        <p:tav tm="100000">
                                          <p:val>
                                            <p:strVal val="#ppt_x"/>
                                          </p:val>
                                        </p:tav>
                                      </p:tavLst>
                                    </p:anim>
                                    <p:anim calcmode="lin" valueType="num">
                                      <p:cBhvr additive="base">
                                        <p:cTn id="42"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37"/>
                                        </p:tgtEl>
                                        <p:attrNameLst>
                                          <p:attrName>style.visibility</p:attrName>
                                        </p:attrNameLst>
                                      </p:cBhvr>
                                      <p:to>
                                        <p:strVal val="visible"/>
                                      </p:to>
                                    </p:set>
                                    <p:anim calcmode="lin" valueType="num">
                                      <p:cBhvr additive="base">
                                        <p:cTn id="47" dur="500" fill="hold"/>
                                        <p:tgtEl>
                                          <p:spTgt spid="37"/>
                                        </p:tgtEl>
                                        <p:attrNameLst>
                                          <p:attrName>ppt_x</p:attrName>
                                        </p:attrNameLst>
                                      </p:cBhvr>
                                      <p:tavLst>
                                        <p:tav tm="0">
                                          <p:val>
                                            <p:strVal val="#ppt_x"/>
                                          </p:val>
                                        </p:tav>
                                        <p:tav tm="100000">
                                          <p:val>
                                            <p:strVal val="#ppt_x"/>
                                          </p:val>
                                        </p:tav>
                                      </p:tavLst>
                                    </p:anim>
                                    <p:anim calcmode="lin" valueType="num">
                                      <p:cBhvr additive="base">
                                        <p:cTn id="48" dur="500" fill="hold"/>
                                        <p:tgtEl>
                                          <p:spTgt spid="37"/>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38"/>
                                        </p:tgtEl>
                                        <p:attrNameLst>
                                          <p:attrName>style.visibility</p:attrName>
                                        </p:attrNameLst>
                                      </p:cBhvr>
                                      <p:to>
                                        <p:strVal val="visible"/>
                                      </p:to>
                                    </p:set>
                                    <p:anim calcmode="lin" valueType="num">
                                      <p:cBhvr additive="base">
                                        <p:cTn id="51" dur="500" fill="hold"/>
                                        <p:tgtEl>
                                          <p:spTgt spid="38"/>
                                        </p:tgtEl>
                                        <p:attrNameLst>
                                          <p:attrName>ppt_x</p:attrName>
                                        </p:attrNameLst>
                                      </p:cBhvr>
                                      <p:tavLst>
                                        <p:tav tm="0">
                                          <p:val>
                                            <p:strVal val="#ppt_x"/>
                                          </p:val>
                                        </p:tav>
                                        <p:tav tm="100000">
                                          <p:val>
                                            <p:strVal val="#ppt_x"/>
                                          </p:val>
                                        </p:tav>
                                      </p:tavLst>
                                    </p:anim>
                                    <p:anim calcmode="lin" valueType="num">
                                      <p:cBhvr additive="base">
                                        <p:cTn id="52" dur="500" fill="hold"/>
                                        <p:tgtEl>
                                          <p:spTgt spid="38"/>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4" fill="hold" nodeType="clickEffect">
                                  <p:stCondLst>
                                    <p:cond delay="0"/>
                                  </p:stCondLst>
                                  <p:childTnLst>
                                    <p:set>
                                      <p:cBhvr>
                                        <p:cTn id="56" dur="1" fill="hold">
                                          <p:stCondLst>
                                            <p:cond delay="0"/>
                                          </p:stCondLst>
                                        </p:cTn>
                                        <p:tgtEl>
                                          <p:spTgt spid="1026"/>
                                        </p:tgtEl>
                                        <p:attrNameLst>
                                          <p:attrName>style.visibility</p:attrName>
                                        </p:attrNameLst>
                                      </p:cBhvr>
                                      <p:to>
                                        <p:strVal val="visible"/>
                                      </p:to>
                                    </p:set>
                                    <p:anim calcmode="lin" valueType="num">
                                      <p:cBhvr additive="base">
                                        <p:cTn id="57" dur="500" fill="hold"/>
                                        <p:tgtEl>
                                          <p:spTgt spid="1026"/>
                                        </p:tgtEl>
                                        <p:attrNameLst>
                                          <p:attrName>ppt_x</p:attrName>
                                        </p:attrNameLst>
                                      </p:cBhvr>
                                      <p:tavLst>
                                        <p:tav tm="0">
                                          <p:val>
                                            <p:strVal val="#ppt_x"/>
                                          </p:val>
                                        </p:tav>
                                        <p:tav tm="100000">
                                          <p:val>
                                            <p:strVal val="#ppt_x"/>
                                          </p:val>
                                        </p:tav>
                                      </p:tavLst>
                                    </p:anim>
                                    <p:anim calcmode="lin" valueType="num">
                                      <p:cBhvr additive="base">
                                        <p:cTn id="58" dur="500" fill="hold"/>
                                        <p:tgtEl>
                                          <p:spTgt spid="1026"/>
                                        </p:tgtEl>
                                        <p:attrNameLst>
                                          <p:attrName>ppt_y</p:attrName>
                                        </p:attrNameLst>
                                      </p:cBhvr>
                                      <p:tavLst>
                                        <p:tav tm="0">
                                          <p:val>
                                            <p:strVal val="1+#ppt_h/2"/>
                                          </p:val>
                                        </p:tav>
                                        <p:tav tm="100000">
                                          <p:val>
                                            <p:strVal val="#ppt_y"/>
                                          </p:val>
                                        </p:tav>
                                      </p:tavLst>
                                    </p:anim>
                                  </p:childTnLst>
                                </p:cTn>
                              </p:par>
                              <p:par>
                                <p:cTn id="59" presetID="2" presetClass="entr" presetSubtype="4" fill="hold" grpId="0" nodeType="withEffect">
                                  <p:stCondLst>
                                    <p:cond delay="0"/>
                                  </p:stCondLst>
                                  <p:childTnLst>
                                    <p:set>
                                      <p:cBhvr>
                                        <p:cTn id="60" dur="1" fill="hold">
                                          <p:stCondLst>
                                            <p:cond delay="0"/>
                                          </p:stCondLst>
                                        </p:cTn>
                                        <p:tgtEl>
                                          <p:spTgt spid="41"/>
                                        </p:tgtEl>
                                        <p:attrNameLst>
                                          <p:attrName>style.visibility</p:attrName>
                                        </p:attrNameLst>
                                      </p:cBhvr>
                                      <p:to>
                                        <p:strVal val="visible"/>
                                      </p:to>
                                    </p:set>
                                    <p:anim calcmode="lin" valueType="num">
                                      <p:cBhvr additive="base">
                                        <p:cTn id="61" dur="500" fill="hold"/>
                                        <p:tgtEl>
                                          <p:spTgt spid="41"/>
                                        </p:tgtEl>
                                        <p:attrNameLst>
                                          <p:attrName>ppt_x</p:attrName>
                                        </p:attrNameLst>
                                      </p:cBhvr>
                                      <p:tavLst>
                                        <p:tav tm="0">
                                          <p:val>
                                            <p:strVal val="#ppt_x"/>
                                          </p:val>
                                        </p:tav>
                                        <p:tav tm="100000">
                                          <p:val>
                                            <p:strVal val="#ppt_x"/>
                                          </p:val>
                                        </p:tav>
                                      </p:tavLst>
                                    </p:anim>
                                    <p:anim calcmode="lin" valueType="num">
                                      <p:cBhvr additive="base">
                                        <p:cTn id="62" dur="500" fill="hold"/>
                                        <p:tgtEl>
                                          <p:spTgt spid="4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8" grpId="0"/>
      <p:bldP spid="31" grpId="0"/>
      <p:bldP spid="35" grpId="0"/>
      <p:bldP spid="38" grpId="0"/>
      <p:bldP spid="41"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BBAD5F-272F-4431-B01A-94073273789C}"/>
              </a:ext>
            </a:extLst>
          </p:cNvPr>
          <p:cNvSpPr>
            <a:spLocks noGrp="1"/>
          </p:cNvSpPr>
          <p:nvPr>
            <p:ph type="title"/>
          </p:nvPr>
        </p:nvSpPr>
        <p:spPr/>
        <p:txBody>
          <a:bodyPr/>
          <a:lstStyle/>
          <a:p>
            <a:r>
              <a:rPr lang="zh-CN" altLang="en-US" dirty="0"/>
              <a:t>模板化组件</a:t>
            </a:r>
          </a:p>
        </p:txBody>
      </p:sp>
      <p:sp>
        <p:nvSpPr>
          <p:cNvPr id="3" name="文本框 2">
            <a:extLst>
              <a:ext uri="{FF2B5EF4-FFF2-40B4-BE49-F238E27FC236}">
                <a16:creationId xmlns:a16="http://schemas.microsoft.com/office/drawing/2014/main" id="{0B76671B-D712-4772-9347-FB6512BEFF0F}"/>
              </a:ext>
            </a:extLst>
          </p:cNvPr>
          <p:cNvSpPr txBox="1"/>
          <p:nvPr/>
        </p:nvSpPr>
        <p:spPr>
          <a:xfrm>
            <a:off x="768997" y="1504962"/>
            <a:ext cx="10880077" cy="369332"/>
          </a:xfrm>
          <a:prstGeom prst="rect">
            <a:avLst/>
          </a:prstGeom>
          <a:noFill/>
        </p:spPr>
        <p:txBody>
          <a:bodyPr wrap="square" rtlCol="0">
            <a:spAutoFit/>
          </a:bodyPr>
          <a:lstStyle/>
          <a:p>
            <a:pPr marL="285750" indent="-285750">
              <a:buFont typeface="Arial" panose="020B0604020202020204" pitchFamily="34" charset="0"/>
              <a:buChar char="•"/>
            </a:pPr>
            <a:r>
              <a:rPr lang="zh-CN" altLang="en-US" dirty="0"/>
              <a:t>通过指定一个或多个 </a:t>
            </a:r>
            <a:r>
              <a:rPr lang="en-US" altLang="zh-CN" dirty="0"/>
              <a:t>RenderFragment </a:t>
            </a:r>
            <a:r>
              <a:rPr lang="zh-CN" altLang="en-US" dirty="0"/>
              <a:t>或 </a:t>
            </a:r>
            <a:r>
              <a:rPr lang="en-US" altLang="zh-CN" dirty="0"/>
              <a:t>RenderFragment&lt;TValue&gt; </a:t>
            </a:r>
            <a:r>
              <a:rPr lang="zh-CN" altLang="en-US" dirty="0"/>
              <a:t>类型的组件参数来定义模板化组件。</a:t>
            </a:r>
            <a:endParaRPr lang="en-US" altLang="zh-CN" dirty="0"/>
          </a:p>
        </p:txBody>
      </p:sp>
      <p:sp>
        <p:nvSpPr>
          <p:cNvPr id="5" name="文本框 4">
            <a:extLst>
              <a:ext uri="{FF2B5EF4-FFF2-40B4-BE49-F238E27FC236}">
                <a16:creationId xmlns:a16="http://schemas.microsoft.com/office/drawing/2014/main" id="{C0394103-9246-4283-A0BC-B1EEECB918A4}"/>
              </a:ext>
            </a:extLst>
          </p:cNvPr>
          <p:cNvSpPr txBox="1"/>
          <p:nvPr/>
        </p:nvSpPr>
        <p:spPr>
          <a:xfrm>
            <a:off x="299953" y="1779687"/>
            <a:ext cx="8029575" cy="5078313"/>
          </a:xfrm>
          <a:prstGeom prst="rect">
            <a:avLst/>
          </a:prstGeom>
          <a:noFill/>
        </p:spPr>
        <p:txBody>
          <a:bodyPr wrap="square" rtlCol="0">
            <a:spAutoFit/>
          </a:bodyPr>
          <a:lstStyle/>
          <a:p>
            <a:r>
              <a:rPr lang="zh-CN" altLang="en-US" dirty="0"/>
              <a:t>子组件</a:t>
            </a:r>
            <a:endParaRPr lang="en-US" altLang="zh-CN" dirty="0"/>
          </a:p>
          <a:p>
            <a:r>
              <a:rPr lang="en-US" altLang="zh-CN" dirty="0"/>
              <a:t>@typeparam TItem</a:t>
            </a:r>
          </a:p>
          <a:p>
            <a:r>
              <a:rPr lang="en-US" altLang="zh-CN" dirty="0"/>
              <a:t>&lt;table class="table"&gt;</a:t>
            </a:r>
          </a:p>
          <a:p>
            <a:r>
              <a:rPr lang="en-US" altLang="zh-CN" dirty="0"/>
              <a:t>    &lt;thead&gt;</a:t>
            </a:r>
          </a:p>
          <a:p>
            <a:r>
              <a:rPr lang="en-US" altLang="zh-CN" dirty="0"/>
              <a:t>        &lt;tr&gt;@</a:t>
            </a:r>
            <a:r>
              <a:rPr lang="en-US" altLang="zh-CN" dirty="0">
                <a:solidFill>
                  <a:schemeClr val="accent2"/>
                </a:solidFill>
              </a:rPr>
              <a:t>TableHeader</a:t>
            </a:r>
            <a:r>
              <a:rPr lang="en-US" altLang="zh-CN" dirty="0"/>
              <a:t>&lt;/tr&gt;</a:t>
            </a:r>
          </a:p>
          <a:p>
            <a:r>
              <a:rPr lang="en-US" altLang="zh-CN" dirty="0"/>
              <a:t>    &lt;/thead&gt;</a:t>
            </a:r>
          </a:p>
          <a:p>
            <a:r>
              <a:rPr lang="en-US" altLang="zh-CN" dirty="0"/>
              <a:t>    &lt;tbody&gt;</a:t>
            </a:r>
          </a:p>
          <a:p>
            <a:r>
              <a:rPr lang="en-US" altLang="zh-CN" dirty="0"/>
              <a:t>        @foreach (var item in Items)</a:t>
            </a:r>
          </a:p>
          <a:p>
            <a:r>
              <a:rPr lang="en-US" altLang="zh-CN" dirty="0"/>
              <a:t>        {</a:t>
            </a:r>
          </a:p>
          <a:p>
            <a:r>
              <a:rPr lang="en-US" altLang="zh-CN" dirty="0"/>
              <a:t>            &lt;tr&gt;@</a:t>
            </a:r>
            <a:r>
              <a:rPr lang="en-US" altLang="zh-CN" dirty="0">
                <a:solidFill>
                  <a:schemeClr val="accent2"/>
                </a:solidFill>
              </a:rPr>
              <a:t>RowTemplate(item)</a:t>
            </a:r>
            <a:r>
              <a:rPr lang="en-US" altLang="zh-CN" dirty="0"/>
              <a:t>&lt;/tr&gt;</a:t>
            </a:r>
          </a:p>
          <a:p>
            <a:r>
              <a:rPr lang="en-US" altLang="zh-CN" dirty="0"/>
              <a:t>        }</a:t>
            </a:r>
          </a:p>
          <a:p>
            <a:r>
              <a:rPr lang="en-US" altLang="zh-CN" dirty="0"/>
              <a:t>    &lt;/tbody&gt;</a:t>
            </a:r>
          </a:p>
          <a:p>
            <a:r>
              <a:rPr lang="en-US" altLang="zh-CN" dirty="0"/>
              <a:t>&lt;/table&gt;</a:t>
            </a:r>
          </a:p>
          <a:p>
            <a:r>
              <a:rPr lang="en-US" altLang="zh-CN" dirty="0"/>
              <a:t>@code {</a:t>
            </a:r>
          </a:p>
          <a:p>
            <a:r>
              <a:rPr lang="en-US" altLang="zh-CN" dirty="0"/>
              <a:t>    [Parameter] public </a:t>
            </a:r>
            <a:r>
              <a:rPr lang="en-US" altLang="zh-CN" dirty="0">
                <a:solidFill>
                  <a:schemeClr val="accent2"/>
                </a:solidFill>
              </a:rPr>
              <a:t>RenderFragment</a:t>
            </a:r>
            <a:r>
              <a:rPr lang="en-US" altLang="zh-CN" dirty="0"/>
              <a:t> </a:t>
            </a:r>
            <a:r>
              <a:rPr lang="en-US" altLang="zh-CN" dirty="0">
                <a:solidFill>
                  <a:schemeClr val="accent2"/>
                </a:solidFill>
              </a:rPr>
              <a:t>TableHeader</a:t>
            </a:r>
            <a:r>
              <a:rPr lang="en-US" altLang="zh-CN" dirty="0"/>
              <a:t> { get; set; }</a:t>
            </a:r>
          </a:p>
          <a:p>
            <a:r>
              <a:rPr lang="en-US" altLang="zh-CN" dirty="0"/>
              <a:t>    [Parameter] public </a:t>
            </a:r>
            <a:r>
              <a:rPr lang="en-US" altLang="zh-CN" dirty="0">
                <a:solidFill>
                  <a:schemeClr val="accent2"/>
                </a:solidFill>
              </a:rPr>
              <a:t>RenderFragment</a:t>
            </a:r>
            <a:r>
              <a:rPr lang="en-US" altLang="zh-CN" dirty="0"/>
              <a:t>&lt;TItem&gt; </a:t>
            </a:r>
            <a:r>
              <a:rPr lang="en-US" altLang="zh-CN" dirty="0">
                <a:solidFill>
                  <a:schemeClr val="accent2"/>
                </a:solidFill>
              </a:rPr>
              <a:t>RowTemplate</a:t>
            </a:r>
            <a:r>
              <a:rPr lang="en-US" altLang="zh-CN" dirty="0"/>
              <a:t> { get; set; }</a:t>
            </a:r>
          </a:p>
          <a:p>
            <a:r>
              <a:rPr lang="en-US" altLang="zh-CN" dirty="0"/>
              <a:t>    [Parameter] public IReadOnlyList&lt;TItem&gt; Items { get; set; }</a:t>
            </a:r>
          </a:p>
          <a:p>
            <a:r>
              <a:rPr lang="en-US" altLang="zh-CN" dirty="0"/>
              <a:t>}</a:t>
            </a:r>
            <a:endParaRPr lang="zh-CN" altLang="en-US" dirty="0"/>
          </a:p>
        </p:txBody>
      </p:sp>
      <p:sp>
        <p:nvSpPr>
          <p:cNvPr id="6" name="文本框 5">
            <a:extLst>
              <a:ext uri="{FF2B5EF4-FFF2-40B4-BE49-F238E27FC236}">
                <a16:creationId xmlns:a16="http://schemas.microsoft.com/office/drawing/2014/main" id="{EC3FE0C5-6B40-48D0-87D6-4D45ED4E170D}"/>
              </a:ext>
            </a:extLst>
          </p:cNvPr>
          <p:cNvSpPr txBox="1"/>
          <p:nvPr/>
        </p:nvSpPr>
        <p:spPr>
          <a:xfrm>
            <a:off x="8329528" y="1874294"/>
            <a:ext cx="5271796" cy="3139321"/>
          </a:xfrm>
          <a:prstGeom prst="rect">
            <a:avLst/>
          </a:prstGeom>
          <a:noFill/>
        </p:spPr>
        <p:txBody>
          <a:bodyPr wrap="square" rtlCol="0">
            <a:spAutoFit/>
          </a:bodyPr>
          <a:lstStyle/>
          <a:p>
            <a:r>
              <a:rPr lang="zh-CN" altLang="en-US" dirty="0"/>
              <a:t>父组件</a:t>
            </a:r>
            <a:endParaRPr lang="en-US" altLang="zh-CN" dirty="0"/>
          </a:p>
          <a:p>
            <a:r>
              <a:rPr lang="en-US" altLang="zh-CN" dirty="0"/>
              <a:t>&lt;TableTemplate Items="pets"&gt;</a:t>
            </a:r>
          </a:p>
          <a:p>
            <a:r>
              <a:rPr lang="en-US" altLang="zh-CN" dirty="0">
                <a:solidFill>
                  <a:schemeClr val="accent2"/>
                </a:solidFill>
              </a:rPr>
              <a:t>    &lt;TableHeader&gt;</a:t>
            </a:r>
          </a:p>
          <a:p>
            <a:r>
              <a:rPr lang="en-US" altLang="zh-CN" dirty="0"/>
              <a:t>        &lt;th&gt;ID&lt;/th&gt;</a:t>
            </a:r>
          </a:p>
          <a:p>
            <a:r>
              <a:rPr lang="en-US" altLang="zh-CN" dirty="0"/>
              <a:t>        &lt;th&gt;Name&lt;/th&gt;</a:t>
            </a:r>
          </a:p>
          <a:p>
            <a:r>
              <a:rPr lang="en-US" altLang="zh-CN" dirty="0"/>
              <a:t>    </a:t>
            </a:r>
            <a:r>
              <a:rPr lang="en-US" altLang="zh-CN" dirty="0">
                <a:solidFill>
                  <a:schemeClr val="accent2"/>
                </a:solidFill>
              </a:rPr>
              <a:t>&lt;/TableHeader&gt;</a:t>
            </a:r>
          </a:p>
          <a:p>
            <a:r>
              <a:rPr lang="en-US" altLang="zh-CN" dirty="0">
                <a:solidFill>
                  <a:schemeClr val="accent2"/>
                </a:solidFill>
              </a:rPr>
              <a:t>    &lt;RowTemplate&gt;</a:t>
            </a:r>
          </a:p>
          <a:p>
            <a:r>
              <a:rPr lang="en-US" altLang="zh-CN" dirty="0"/>
              <a:t>        &lt;td&gt;@</a:t>
            </a:r>
            <a:r>
              <a:rPr lang="en-US" altLang="zh-CN" dirty="0">
                <a:solidFill>
                  <a:schemeClr val="accent2"/>
                </a:solidFill>
              </a:rPr>
              <a:t>context</a:t>
            </a:r>
            <a:r>
              <a:rPr lang="en-US" altLang="zh-CN" dirty="0"/>
              <a:t>.PetId&lt;/td&gt;</a:t>
            </a:r>
          </a:p>
          <a:p>
            <a:r>
              <a:rPr lang="en-US" altLang="zh-CN" dirty="0"/>
              <a:t>        &lt;td&gt;@</a:t>
            </a:r>
            <a:r>
              <a:rPr lang="en-US" altLang="zh-CN" dirty="0">
                <a:solidFill>
                  <a:schemeClr val="accent2"/>
                </a:solidFill>
              </a:rPr>
              <a:t>context</a:t>
            </a:r>
            <a:r>
              <a:rPr lang="en-US" altLang="zh-CN" dirty="0"/>
              <a:t>.Name&lt;/td&gt;</a:t>
            </a:r>
          </a:p>
          <a:p>
            <a:r>
              <a:rPr lang="en-US" altLang="zh-CN" dirty="0">
                <a:solidFill>
                  <a:schemeClr val="accent2"/>
                </a:solidFill>
              </a:rPr>
              <a:t>    &lt;/RowTemplate&gt;</a:t>
            </a:r>
          </a:p>
          <a:p>
            <a:r>
              <a:rPr lang="en-US" altLang="zh-CN" dirty="0"/>
              <a:t>&lt;/TableTemplate&gt;</a:t>
            </a:r>
            <a:endParaRPr lang="zh-CN" altLang="en-US" dirty="0"/>
          </a:p>
        </p:txBody>
      </p:sp>
    </p:spTree>
    <p:extLst>
      <p:ext uri="{BB962C8B-B14F-4D97-AF65-F5344CB8AC3E}">
        <p14:creationId xmlns:p14="http://schemas.microsoft.com/office/powerpoint/2010/main" val="7053207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BBAD5F-272F-4431-B01A-94073273789C}"/>
              </a:ext>
            </a:extLst>
          </p:cNvPr>
          <p:cNvSpPr>
            <a:spLocks noGrp="1"/>
          </p:cNvSpPr>
          <p:nvPr>
            <p:ph type="title"/>
          </p:nvPr>
        </p:nvSpPr>
        <p:spPr/>
        <p:txBody>
          <a:bodyPr/>
          <a:lstStyle/>
          <a:p>
            <a:r>
              <a:rPr lang="zh-CN" altLang="en-US" dirty="0"/>
              <a:t>生命周期</a:t>
            </a:r>
          </a:p>
        </p:txBody>
      </p:sp>
      <p:grpSp>
        <p:nvGrpSpPr>
          <p:cNvPr id="101" name="组合 100">
            <a:extLst>
              <a:ext uri="{FF2B5EF4-FFF2-40B4-BE49-F238E27FC236}">
                <a16:creationId xmlns:a16="http://schemas.microsoft.com/office/drawing/2014/main" id="{839A59E4-BA00-4AD8-B7E9-476EF052CF1E}"/>
              </a:ext>
            </a:extLst>
          </p:cNvPr>
          <p:cNvGrpSpPr/>
          <p:nvPr/>
        </p:nvGrpSpPr>
        <p:grpSpPr>
          <a:xfrm>
            <a:off x="-1" y="1444298"/>
            <a:ext cx="12192001" cy="321329"/>
            <a:chOff x="-1" y="1444298"/>
            <a:chExt cx="12192001" cy="321329"/>
          </a:xfrm>
        </p:grpSpPr>
        <p:sp>
          <p:nvSpPr>
            <p:cNvPr id="19" name="矩形 18">
              <a:extLst>
                <a:ext uri="{FF2B5EF4-FFF2-40B4-BE49-F238E27FC236}">
                  <a16:creationId xmlns:a16="http://schemas.microsoft.com/office/drawing/2014/main" id="{294F85BE-85C6-49AC-B2B1-7209284197ED}"/>
                </a:ext>
              </a:extLst>
            </p:cNvPr>
            <p:cNvSpPr/>
            <p:nvPr/>
          </p:nvSpPr>
          <p:spPr>
            <a:xfrm>
              <a:off x="0" y="1444298"/>
              <a:ext cx="12192000" cy="3213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组件初始化</a:t>
              </a:r>
            </a:p>
          </p:txBody>
        </p:sp>
        <p:cxnSp>
          <p:nvCxnSpPr>
            <p:cNvPr id="32" name="直接连接符 31">
              <a:extLst>
                <a:ext uri="{FF2B5EF4-FFF2-40B4-BE49-F238E27FC236}">
                  <a16:creationId xmlns:a16="http://schemas.microsoft.com/office/drawing/2014/main" id="{348ED375-6F43-483B-AC81-0EEA9616A771}"/>
                </a:ext>
              </a:extLst>
            </p:cNvPr>
            <p:cNvCxnSpPr/>
            <p:nvPr/>
          </p:nvCxnSpPr>
          <p:spPr>
            <a:xfrm>
              <a:off x="-1" y="1765627"/>
              <a:ext cx="12192000"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02" name="组合 101">
            <a:extLst>
              <a:ext uri="{FF2B5EF4-FFF2-40B4-BE49-F238E27FC236}">
                <a16:creationId xmlns:a16="http://schemas.microsoft.com/office/drawing/2014/main" id="{ADFCDBA1-EA71-4E41-AC7B-753FB3681015}"/>
              </a:ext>
            </a:extLst>
          </p:cNvPr>
          <p:cNvGrpSpPr/>
          <p:nvPr/>
        </p:nvGrpSpPr>
        <p:grpSpPr>
          <a:xfrm>
            <a:off x="-1" y="2868071"/>
            <a:ext cx="12192002" cy="334356"/>
            <a:chOff x="-1" y="2868071"/>
            <a:chExt cx="12192002" cy="334356"/>
          </a:xfrm>
        </p:grpSpPr>
        <p:sp>
          <p:nvSpPr>
            <p:cNvPr id="22" name="矩形 21">
              <a:extLst>
                <a:ext uri="{FF2B5EF4-FFF2-40B4-BE49-F238E27FC236}">
                  <a16:creationId xmlns:a16="http://schemas.microsoft.com/office/drawing/2014/main" id="{3846FD6A-61BC-4CB8-AEE4-547C1A87F5C0}"/>
                </a:ext>
              </a:extLst>
            </p:cNvPr>
            <p:cNvSpPr/>
            <p:nvPr/>
          </p:nvSpPr>
          <p:spPr>
            <a:xfrm>
              <a:off x="0" y="2868071"/>
              <a:ext cx="12192001" cy="3213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组件状态改变</a:t>
              </a:r>
            </a:p>
          </p:txBody>
        </p:sp>
        <p:cxnSp>
          <p:nvCxnSpPr>
            <p:cNvPr id="33" name="直接连接符 32">
              <a:extLst>
                <a:ext uri="{FF2B5EF4-FFF2-40B4-BE49-F238E27FC236}">
                  <a16:creationId xmlns:a16="http://schemas.microsoft.com/office/drawing/2014/main" id="{AB701DC6-1563-470A-9A34-25CD9ACFDB83}"/>
                </a:ext>
              </a:extLst>
            </p:cNvPr>
            <p:cNvCxnSpPr/>
            <p:nvPr/>
          </p:nvCxnSpPr>
          <p:spPr>
            <a:xfrm>
              <a:off x="-1" y="3202427"/>
              <a:ext cx="12192000"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03" name="组合 102">
            <a:extLst>
              <a:ext uri="{FF2B5EF4-FFF2-40B4-BE49-F238E27FC236}">
                <a16:creationId xmlns:a16="http://schemas.microsoft.com/office/drawing/2014/main" id="{8E191EBF-4DC6-44E2-B76D-3610E5679C8B}"/>
              </a:ext>
            </a:extLst>
          </p:cNvPr>
          <p:cNvGrpSpPr/>
          <p:nvPr/>
        </p:nvGrpSpPr>
        <p:grpSpPr>
          <a:xfrm>
            <a:off x="-1" y="5716990"/>
            <a:ext cx="12192002" cy="334356"/>
            <a:chOff x="-1" y="5716990"/>
            <a:chExt cx="12192002" cy="334356"/>
          </a:xfrm>
        </p:grpSpPr>
        <p:sp>
          <p:nvSpPr>
            <p:cNvPr id="34" name="矩形 33">
              <a:extLst>
                <a:ext uri="{FF2B5EF4-FFF2-40B4-BE49-F238E27FC236}">
                  <a16:creationId xmlns:a16="http://schemas.microsoft.com/office/drawing/2014/main" id="{A15C268D-9145-42C2-BB1E-B14C2E202256}"/>
                </a:ext>
              </a:extLst>
            </p:cNvPr>
            <p:cNvSpPr/>
            <p:nvPr/>
          </p:nvSpPr>
          <p:spPr>
            <a:xfrm>
              <a:off x="0" y="5716990"/>
              <a:ext cx="12192001" cy="3213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组件销毁</a:t>
              </a:r>
            </a:p>
          </p:txBody>
        </p:sp>
        <p:cxnSp>
          <p:nvCxnSpPr>
            <p:cNvPr id="35" name="直接连接符 34">
              <a:extLst>
                <a:ext uri="{FF2B5EF4-FFF2-40B4-BE49-F238E27FC236}">
                  <a16:creationId xmlns:a16="http://schemas.microsoft.com/office/drawing/2014/main" id="{48370FA5-BE97-436A-B77A-EAB6F6D25DAD}"/>
                </a:ext>
              </a:extLst>
            </p:cNvPr>
            <p:cNvCxnSpPr/>
            <p:nvPr/>
          </p:nvCxnSpPr>
          <p:spPr>
            <a:xfrm>
              <a:off x="-1" y="6051346"/>
              <a:ext cx="12192000"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95" name="组合 94">
            <a:extLst>
              <a:ext uri="{FF2B5EF4-FFF2-40B4-BE49-F238E27FC236}">
                <a16:creationId xmlns:a16="http://schemas.microsoft.com/office/drawing/2014/main" id="{92512842-1943-41CF-8797-F9082E973E6B}"/>
              </a:ext>
            </a:extLst>
          </p:cNvPr>
          <p:cNvGrpSpPr/>
          <p:nvPr/>
        </p:nvGrpSpPr>
        <p:grpSpPr>
          <a:xfrm>
            <a:off x="313212" y="1945253"/>
            <a:ext cx="11546524" cy="544603"/>
            <a:chOff x="313212" y="1945253"/>
            <a:chExt cx="11546524" cy="544603"/>
          </a:xfrm>
        </p:grpSpPr>
        <p:sp>
          <p:nvSpPr>
            <p:cNvPr id="5" name="矩形 4">
              <a:extLst>
                <a:ext uri="{FF2B5EF4-FFF2-40B4-BE49-F238E27FC236}">
                  <a16:creationId xmlns:a16="http://schemas.microsoft.com/office/drawing/2014/main" id="{10340C5B-B6DF-4EF0-8717-54DD22443A68}"/>
                </a:ext>
              </a:extLst>
            </p:cNvPr>
            <p:cNvSpPr>
              <a:spLocks/>
            </p:cNvSpPr>
            <p:nvPr/>
          </p:nvSpPr>
          <p:spPr>
            <a:xfrm>
              <a:off x="2305658" y="1945253"/>
              <a:ext cx="1584292" cy="5446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dirty="0"/>
                <a:t>设置参数前</a:t>
              </a:r>
              <a:endParaRPr lang="en-US" altLang="zh-CN" sz="1100" dirty="0"/>
            </a:p>
            <a:p>
              <a:pPr algn="ctr"/>
              <a:r>
                <a:rPr lang="en-US" altLang="zh-CN" sz="1100" dirty="0"/>
                <a:t>SetParametersAsync</a:t>
              </a:r>
              <a:endParaRPr lang="zh-CN" altLang="en-US" sz="1100" dirty="0"/>
            </a:p>
          </p:txBody>
        </p:sp>
        <p:sp>
          <p:nvSpPr>
            <p:cNvPr id="6" name="矩形 5">
              <a:extLst>
                <a:ext uri="{FF2B5EF4-FFF2-40B4-BE49-F238E27FC236}">
                  <a16:creationId xmlns:a16="http://schemas.microsoft.com/office/drawing/2014/main" id="{7B9E0AAD-E850-4AB8-9782-9CE82B9D25E1}"/>
                </a:ext>
              </a:extLst>
            </p:cNvPr>
            <p:cNvSpPr>
              <a:spLocks/>
            </p:cNvSpPr>
            <p:nvPr/>
          </p:nvSpPr>
          <p:spPr>
            <a:xfrm>
              <a:off x="4298104" y="1945253"/>
              <a:ext cx="1584292" cy="5446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dirty="0"/>
                <a:t>初始化</a:t>
              </a:r>
              <a:endParaRPr lang="en-US" altLang="zh-CN" sz="1100" dirty="0"/>
            </a:p>
            <a:p>
              <a:pPr algn="ctr"/>
              <a:r>
                <a:rPr lang="en-US" altLang="zh-CN" sz="1100" dirty="0"/>
                <a:t>OnInitialized</a:t>
              </a:r>
            </a:p>
            <a:p>
              <a:pPr algn="ctr"/>
              <a:r>
                <a:rPr lang="en-US" altLang="zh-CN" sz="1100" dirty="0"/>
                <a:t>OnInitializedAsync</a:t>
              </a:r>
              <a:endParaRPr lang="zh-CN" altLang="en-US" sz="1100" dirty="0"/>
            </a:p>
          </p:txBody>
        </p:sp>
        <p:sp>
          <p:nvSpPr>
            <p:cNvPr id="7" name="矩形 6">
              <a:extLst>
                <a:ext uri="{FF2B5EF4-FFF2-40B4-BE49-F238E27FC236}">
                  <a16:creationId xmlns:a16="http://schemas.microsoft.com/office/drawing/2014/main" id="{732A0B5D-8424-48F5-AD08-007F731C8111}"/>
                </a:ext>
              </a:extLst>
            </p:cNvPr>
            <p:cNvSpPr>
              <a:spLocks/>
            </p:cNvSpPr>
            <p:nvPr/>
          </p:nvSpPr>
          <p:spPr>
            <a:xfrm>
              <a:off x="6290550" y="1945253"/>
              <a:ext cx="1584292" cy="5446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dirty="0"/>
                <a:t>设置参数后</a:t>
              </a:r>
              <a:endParaRPr lang="en-US" altLang="zh-CN" sz="1100" dirty="0"/>
            </a:p>
            <a:p>
              <a:pPr algn="ctr"/>
              <a:r>
                <a:rPr lang="en-US" altLang="zh-CN" sz="1100" dirty="0"/>
                <a:t>OnParametersSet</a:t>
              </a:r>
            </a:p>
            <a:p>
              <a:pPr algn="ctr"/>
              <a:r>
                <a:rPr lang="en-US" altLang="zh-CN" sz="1100" dirty="0"/>
                <a:t>OnParametersSetAsync</a:t>
              </a:r>
              <a:endParaRPr lang="zh-CN" altLang="en-US" sz="1100" dirty="0"/>
            </a:p>
          </p:txBody>
        </p:sp>
        <p:sp>
          <p:nvSpPr>
            <p:cNvPr id="8" name="矩形 7">
              <a:extLst>
                <a:ext uri="{FF2B5EF4-FFF2-40B4-BE49-F238E27FC236}">
                  <a16:creationId xmlns:a16="http://schemas.microsoft.com/office/drawing/2014/main" id="{3E75C1DB-F68D-45B9-9703-3993F9AB4874}"/>
                </a:ext>
              </a:extLst>
            </p:cNvPr>
            <p:cNvSpPr>
              <a:spLocks/>
            </p:cNvSpPr>
            <p:nvPr/>
          </p:nvSpPr>
          <p:spPr>
            <a:xfrm>
              <a:off x="8282996" y="1945253"/>
              <a:ext cx="1584292" cy="5446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dirty="0"/>
                <a:t>渲染呈现后</a:t>
              </a:r>
              <a:endParaRPr lang="en-US" altLang="zh-CN" sz="1100" dirty="0"/>
            </a:p>
            <a:p>
              <a:pPr algn="ctr"/>
              <a:r>
                <a:rPr lang="en-US" altLang="zh-CN" sz="1100" dirty="0"/>
                <a:t>OnAfterRender</a:t>
              </a:r>
            </a:p>
            <a:p>
              <a:pPr algn="ctr"/>
              <a:r>
                <a:rPr lang="en-US" altLang="zh-CN" sz="1100" dirty="0"/>
                <a:t>OnAfterRenderAsync</a:t>
              </a:r>
              <a:endParaRPr lang="zh-CN" altLang="en-US" sz="1100" dirty="0"/>
            </a:p>
          </p:txBody>
        </p:sp>
        <p:sp>
          <p:nvSpPr>
            <p:cNvPr id="9" name="矩形 8">
              <a:extLst>
                <a:ext uri="{FF2B5EF4-FFF2-40B4-BE49-F238E27FC236}">
                  <a16:creationId xmlns:a16="http://schemas.microsoft.com/office/drawing/2014/main" id="{2FD52FC3-F595-491E-9BF0-C09CC53F75D3}"/>
                </a:ext>
              </a:extLst>
            </p:cNvPr>
            <p:cNvSpPr>
              <a:spLocks/>
            </p:cNvSpPr>
            <p:nvPr/>
          </p:nvSpPr>
          <p:spPr>
            <a:xfrm>
              <a:off x="10275444" y="1945253"/>
              <a:ext cx="1584292" cy="544603"/>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sz="1100" dirty="0"/>
                <a:t>运行中</a:t>
              </a:r>
            </a:p>
          </p:txBody>
        </p:sp>
        <p:sp>
          <p:nvSpPr>
            <p:cNvPr id="18" name="矩形 17">
              <a:extLst>
                <a:ext uri="{FF2B5EF4-FFF2-40B4-BE49-F238E27FC236}">
                  <a16:creationId xmlns:a16="http://schemas.microsoft.com/office/drawing/2014/main" id="{DD4BB2FC-112F-410A-A910-26C66984682B}"/>
                </a:ext>
              </a:extLst>
            </p:cNvPr>
            <p:cNvSpPr>
              <a:spLocks/>
            </p:cNvSpPr>
            <p:nvPr/>
          </p:nvSpPr>
          <p:spPr>
            <a:xfrm>
              <a:off x="313212" y="1945253"/>
              <a:ext cx="1584292" cy="544603"/>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1100" dirty="0"/>
                <a:t>开始</a:t>
              </a:r>
            </a:p>
          </p:txBody>
        </p:sp>
        <p:cxnSp>
          <p:nvCxnSpPr>
            <p:cNvPr id="37" name="直接箭头连接符 36">
              <a:extLst>
                <a:ext uri="{FF2B5EF4-FFF2-40B4-BE49-F238E27FC236}">
                  <a16:creationId xmlns:a16="http://schemas.microsoft.com/office/drawing/2014/main" id="{7F8E078A-4526-4338-A341-11EE4BC3034E}"/>
                </a:ext>
              </a:extLst>
            </p:cNvPr>
            <p:cNvCxnSpPr>
              <a:cxnSpLocks/>
              <a:stCxn id="18" idx="3"/>
              <a:endCxn id="5" idx="1"/>
            </p:cNvCxnSpPr>
            <p:nvPr/>
          </p:nvCxnSpPr>
          <p:spPr>
            <a:xfrm>
              <a:off x="1897504" y="2217555"/>
              <a:ext cx="408154" cy="0"/>
            </a:xfrm>
            <a:prstGeom prst="straightConnector1">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a:extLst>
                <a:ext uri="{FF2B5EF4-FFF2-40B4-BE49-F238E27FC236}">
                  <a16:creationId xmlns:a16="http://schemas.microsoft.com/office/drawing/2014/main" id="{DF279ABE-560A-4C94-B6EF-D78578A0E90F}"/>
                </a:ext>
              </a:extLst>
            </p:cNvPr>
            <p:cNvCxnSpPr>
              <a:cxnSpLocks/>
              <a:stCxn id="5" idx="3"/>
              <a:endCxn id="6" idx="1"/>
            </p:cNvCxnSpPr>
            <p:nvPr/>
          </p:nvCxnSpPr>
          <p:spPr>
            <a:xfrm>
              <a:off x="3889950" y="2217555"/>
              <a:ext cx="408154" cy="0"/>
            </a:xfrm>
            <a:prstGeom prst="straightConnector1">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接箭头连接符 43">
              <a:extLst>
                <a:ext uri="{FF2B5EF4-FFF2-40B4-BE49-F238E27FC236}">
                  <a16:creationId xmlns:a16="http://schemas.microsoft.com/office/drawing/2014/main" id="{E89BB561-CC5B-435E-ACE6-74F9349D4A40}"/>
                </a:ext>
              </a:extLst>
            </p:cNvPr>
            <p:cNvCxnSpPr>
              <a:cxnSpLocks/>
              <a:stCxn id="6" idx="3"/>
              <a:endCxn id="7" idx="1"/>
            </p:cNvCxnSpPr>
            <p:nvPr/>
          </p:nvCxnSpPr>
          <p:spPr>
            <a:xfrm>
              <a:off x="5882396" y="2217555"/>
              <a:ext cx="408154" cy="0"/>
            </a:xfrm>
            <a:prstGeom prst="straightConnector1">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接箭头连接符 46">
              <a:extLst>
                <a:ext uri="{FF2B5EF4-FFF2-40B4-BE49-F238E27FC236}">
                  <a16:creationId xmlns:a16="http://schemas.microsoft.com/office/drawing/2014/main" id="{A10F983A-E60F-4E91-97FA-380041E4169E}"/>
                </a:ext>
              </a:extLst>
            </p:cNvPr>
            <p:cNvCxnSpPr>
              <a:cxnSpLocks/>
              <a:stCxn id="7" idx="3"/>
              <a:endCxn id="8" idx="1"/>
            </p:cNvCxnSpPr>
            <p:nvPr/>
          </p:nvCxnSpPr>
          <p:spPr>
            <a:xfrm>
              <a:off x="7874842" y="2217555"/>
              <a:ext cx="408154" cy="0"/>
            </a:xfrm>
            <a:prstGeom prst="straightConnector1">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接箭头连接符 49">
              <a:extLst>
                <a:ext uri="{FF2B5EF4-FFF2-40B4-BE49-F238E27FC236}">
                  <a16:creationId xmlns:a16="http://schemas.microsoft.com/office/drawing/2014/main" id="{2245AB60-5174-46F0-81FD-0F92B72B75DD}"/>
                </a:ext>
              </a:extLst>
            </p:cNvPr>
            <p:cNvCxnSpPr>
              <a:cxnSpLocks/>
              <a:stCxn id="8" idx="3"/>
              <a:endCxn id="9" idx="1"/>
            </p:cNvCxnSpPr>
            <p:nvPr/>
          </p:nvCxnSpPr>
          <p:spPr>
            <a:xfrm>
              <a:off x="9867288" y="2217555"/>
              <a:ext cx="408156" cy="0"/>
            </a:xfrm>
            <a:prstGeom prst="straightConnector1">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97" name="组合 96">
            <a:extLst>
              <a:ext uri="{FF2B5EF4-FFF2-40B4-BE49-F238E27FC236}">
                <a16:creationId xmlns:a16="http://schemas.microsoft.com/office/drawing/2014/main" id="{E8DDF074-BC77-4F7A-A1CF-45C2C9F3209F}"/>
              </a:ext>
            </a:extLst>
          </p:cNvPr>
          <p:cNvGrpSpPr/>
          <p:nvPr/>
        </p:nvGrpSpPr>
        <p:grpSpPr>
          <a:xfrm>
            <a:off x="313212" y="4192419"/>
            <a:ext cx="5902404" cy="544603"/>
            <a:chOff x="313212" y="4192419"/>
            <a:chExt cx="5902404" cy="544603"/>
          </a:xfrm>
        </p:grpSpPr>
        <p:sp>
          <p:nvSpPr>
            <p:cNvPr id="14" name="矩形 13">
              <a:extLst>
                <a:ext uri="{FF2B5EF4-FFF2-40B4-BE49-F238E27FC236}">
                  <a16:creationId xmlns:a16="http://schemas.microsoft.com/office/drawing/2014/main" id="{2B734CE7-80F5-42BB-BD03-D9DA8C7B3350}"/>
                </a:ext>
              </a:extLst>
            </p:cNvPr>
            <p:cNvSpPr/>
            <p:nvPr/>
          </p:nvSpPr>
          <p:spPr>
            <a:xfrm>
              <a:off x="313212" y="4192419"/>
              <a:ext cx="1584291" cy="544603"/>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1100" dirty="0"/>
                <a:t>当前组件状态改变</a:t>
              </a:r>
            </a:p>
          </p:txBody>
        </p:sp>
        <p:cxnSp>
          <p:nvCxnSpPr>
            <p:cNvPr id="59" name="直接箭头连接符 58">
              <a:extLst>
                <a:ext uri="{FF2B5EF4-FFF2-40B4-BE49-F238E27FC236}">
                  <a16:creationId xmlns:a16="http://schemas.microsoft.com/office/drawing/2014/main" id="{FEE40695-52B3-4344-9DAD-9465358ED017}"/>
                </a:ext>
              </a:extLst>
            </p:cNvPr>
            <p:cNvCxnSpPr>
              <a:cxnSpLocks/>
              <a:stCxn id="14" idx="3"/>
              <a:endCxn id="15" idx="1"/>
            </p:cNvCxnSpPr>
            <p:nvPr/>
          </p:nvCxnSpPr>
          <p:spPr>
            <a:xfrm>
              <a:off x="1897503" y="4464721"/>
              <a:ext cx="4318113" cy="0"/>
            </a:xfrm>
            <a:prstGeom prst="straightConnector1">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00" name="组合 99">
            <a:extLst>
              <a:ext uri="{FF2B5EF4-FFF2-40B4-BE49-F238E27FC236}">
                <a16:creationId xmlns:a16="http://schemas.microsoft.com/office/drawing/2014/main" id="{A8CB74F7-850F-478C-BB8F-22517C494728}"/>
              </a:ext>
            </a:extLst>
          </p:cNvPr>
          <p:cNvGrpSpPr/>
          <p:nvPr/>
        </p:nvGrpSpPr>
        <p:grpSpPr>
          <a:xfrm>
            <a:off x="313212" y="6191998"/>
            <a:ext cx="11546525" cy="559893"/>
            <a:chOff x="313212" y="6191998"/>
            <a:chExt cx="11546525" cy="559893"/>
          </a:xfrm>
        </p:grpSpPr>
        <p:sp>
          <p:nvSpPr>
            <p:cNvPr id="23" name="矩形 22">
              <a:extLst>
                <a:ext uri="{FF2B5EF4-FFF2-40B4-BE49-F238E27FC236}">
                  <a16:creationId xmlns:a16="http://schemas.microsoft.com/office/drawing/2014/main" id="{75C9CF08-F4ED-4496-8593-807D1CD63BD9}"/>
                </a:ext>
              </a:extLst>
            </p:cNvPr>
            <p:cNvSpPr/>
            <p:nvPr/>
          </p:nvSpPr>
          <p:spPr>
            <a:xfrm>
              <a:off x="5423470" y="6207288"/>
              <a:ext cx="1584291" cy="5446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dirty="0"/>
                <a:t>销毁</a:t>
              </a:r>
              <a:endParaRPr lang="en-US" altLang="zh-CN" sz="1100" dirty="0"/>
            </a:p>
            <a:p>
              <a:pPr algn="ctr"/>
              <a:r>
                <a:rPr lang="en-US" altLang="zh-CN" sz="1100" dirty="0"/>
                <a:t>Dispose</a:t>
              </a:r>
              <a:endParaRPr lang="zh-CN" altLang="en-US" sz="1100" dirty="0"/>
            </a:p>
          </p:txBody>
        </p:sp>
        <p:sp>
          <p:nvSpPr>
            <p:cNvPr id="27" name="矩形 26">
              <a:extLst>
                <a:ext uri="{FF2B5EF4-FFF2-40B4-BE49-F238E27FC236}">
                  <a16:creationId xmlns:a16="http://schemas.microsoft.com/office/drawing/2014/main" id="{593B96F5-C5AC-4E27-8C1F-3378D598803A}"/>
                </a:ext>
              </a:extLst>
            </p:cNvPr>
            <p:cNvSpPr/>
            <p:nvPr/>
          </p:nvSpPr>
          <p:spPr>
            <a:xfrm>
              <a:off x="10275445" y="6191998"/>
              <a:ext cx="1584292" cy="544603"/>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sz="1100" dirty="0"/>
                <a:t>结束</a:t>
              </a:r>
            </a:p>
          </p:txBody>
        </p:sp>
        <p:sp>
          <p:nvSpPr>
            <p:cNvPr id="29" name="矩形 28">
              <a:extLst>
                <a:ext uri="{FF2B5EF4-FFF2-40B4-BE49-F238E27FC236}">
                  <a16:creationId xmlns:a16="http://schemas.microsoft.com/office/drawing/2014/main" id="{6E098B4C-15E1-4AAD-80B3-FEDC518FAE43}"/>
                </a:ext>
              </a:extLst>
            </p:cNvPr>
            <p:cNvSpPr/>
            <p:nvPr/>
          </p:nvSpPr>
          <p:spPr>
            <a:xfrm>
              <a:off x="313212" y="6207288"/>
              <a:ext cx="1584291" cy="544603"/>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sz="1100" dirty="0"/>
                <a:t>运行中</a:t>
              </a:r>
            </a:p>
          </p:txBody>
        </p:sp>
        <p:cxnSp>
          <p:nvCxnSpPr>
            <p:cNvPr id="62" name="直接箭头连接符 61">
              <a:extLst>
                <a:ext uri="{FF2B5EF4-FFF2-40B4-BE49-F238E27FC236}">
                  <a16:creationId xmlns:a16="http://schemas.microsoft.com/office/drawing/2014/main" id="{F59FE0E7-4549-49B0-8E91-B2DF8851EF1E}"/>
                </a:ext>
              </a:extLst>
            </p:cNvPr>
            <p:cNvCxnSpPr>
              <a:cxnSpLocks/>
              <a:stCxn id="29" idx="3"/>
              <a:endCxn id="23" idx="1"/>
            </p:cNvCxnSpPr>
            <p:nvPr/>
          </p:nvCxnSpPr>
          <p:spPr>
            <a:xfrm>
              <a:off x="1897503" y="6479590"/>
              <a:ext cx="3525967" cy="0"/>
            </a:xfrm>
            <a:prstGeom prst="straightConnector1">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4" name="直接箭头连接符 73">
              <a:extLst>
                <a:ext uri="{FF2B5EF4-FFF2-40B4-BE49-F238E27FC236}">
                  <a16:creationId xmlns:a16="http://schemas.microsoft.com/office/drawing/2014/main" id="{F870C560-E064-44D5-A54D-DAAF35A23909}"/>
                </a:ext>
              </a:extLst>
            </p:cNvPr>
            <p:cNvCxnSpPr>
              <a:cxnSpLocks/>
              <a:stCxn id="23" idx="3"/>
              <a:endCxn id="27" idx="1"/>
            </p:cNvCxnSpPr>
            <p:nvPr/>
          </p:nvCxnSpPr>
          <p:spPr>
            <a:xfrm flipV="1">
              <a:off x="7007761" y="6464300"/>
              <a:ext cx="3267684" cy="15290"/>
            </a:xfrm>
            <a:prstGeom prst="straightConnector1">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96" name="组合 95">
            <a:extLst>
              <a:ext uri="{FF2B5EF4-FFF2-40B4-BE49-F238E27FC236}">
                <a16:creationId xmlns:a16="http://schemas.microsoft.com/office/drawing/2014/main" id="{66AC790C-FEEF-4CBF-97DA-E65B9176CA25}"/>
              </a:ext>
            </a:extLst>
          </p:cNvPr>
          <p:cNvGrpSpPr/>
          <p:nvPr/>
        </p:nvGrpSpPr>
        <p:grpSpPr>
          <a:xfrm>
            <a:off x="313212" y="3425122"/>
            <a:ext cx="5902404" cy="1039599"/>
            <a:chOff x="313212" y="3425122"/>
            <a:chExt cx="5902404" cy="1039599"/>
          </a:xfrm>
        </p:grpSpPr>
        <p:sp>
          <p:nvSpPr>
            <p:cNvPr id="10" name="矩形 9">
              <a:extLst>
                <a:ext uri="{FF2B5EF4-FFF2-40B4-BE49-F238E27FC236}">
                  <a16:creationId xmlns:a16="http://schemas.microsoft.com/office/drawing/2014/main" id="{B878D046-364F-4913-87E3-4C29A0C3DDC3}"/>
                </a:ext>
              </a:extLst>
            </p:cNvPr>
            <p:cNvSpPr/>
            <p:nvPr/>
          </p:nvSpPr>
          <p:spPr>
            <a:xfrm>
              <a:off x="313212" y="3425122"/>
              <a:ext cx="1584291" cy="544603"/>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1100" dirty="0"/>
                <a:t>父组件更改属性</a:t>
              </a:r>
            </a:p>
          </p:txBody>
        </p:sp>
        <p:sp>
          <p:nvSpPr>
            <p:cNvPr id="11" name="矩形 10">
              <a:extLst>
                <a:ext uri="{FF2B5EF4-FFF2-40B4-BE49-F238E27FC236}">
                  <a16:creationId xmlns:a16="http://schemas.microsoft.com/office/drawing/2014/main" id="{31630633-A4C2-4915-ADB7-627450C801EB}"/>
                </a:ext>
              </a:extLst>
            </p:cNvPr>
            <p:cNvSpPr/>
            <p:nvPr/>
          </p:nvSpPr>
          <p:spPr>
            <a:xfrm>
              <a:off x="2269961" y="3425122"/>
              <a:ext cx="1584291" cy="5446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dirty="0"/>
                <a:t>设置参数前</a:t>
              </a:r>
              <a:endParaRPr lang="en-US" altLang="zh-CN" sz="1100" dirty="0"/>
            </a:p>
            <a:p>
              <a:pPr algn="ctr"/>
              <a:r>
                <a:rPr lang="en-US" altLang="zh-CN" sz="1100" dirty="0"/>
                <a:t>SetParametersAsync</a:t>
              </a:r>
              <a:endParaRPr lang="zh-CN" altLang="en-US" sz="1100" dirty="0"/>
            </a:p>
          </p:txBody>
        </p:sp>
        <p:sp>
          <p:nvSpPr>
            <p:cNvPr id="13" name="矩形 12">
              <a:extLst>
                <a:ext uri="{FF2B5EF4-FFF2-40B4-BE49-F238E27FC236}">
                  <a16:creationId xmlns:a16="http://schemas.microsoft.com/office/drawing/2014/main" id="{57ECE67B-6AD6-4EFB-804F-EA94CB56A9B7}"/>
                </a:ext>
              </a:extLst>
            </p:cNvPr>
            <p:cNvSpPr/>
            <p:nvPr/>
          </p:nvSpPr>
          <p:spPr>
            <a:xfrm>
              <a:off x="4177422" y="3425122"/>
              <a:ext cx="1584292" cy="5446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dirty="0"/>
                <a:t>设置参数后</a:t>
              </a:r>
              <a:endParaRPr lang="en-US" altLang="zh-CN" sz="1100" dirty="0"/>
            </a:p>
            <a:p>
              <a:pPr algn="ctr"/>
              <a:r>
                <a:rPr lang="en-US" altLang="zh-CN" sz="1100" dirty="0"/>
                <a:t>OnParametersSet</a:t>
              </a:r>
            </a:p>
            <a:p>
              <a:pPr algn="ctr"/>
              <a:r>
                <a:rPr lang="en-US" altLang="zh-CN" sz="1100" dirty="0"/>
                <a:t>OnParametersSetAsync</a:t>
              </a:r>
              <a:endParaRPr lang="zh-CN" altLang="en-US" sz="1100" dirty="0"/>
            </a:p>
          </p:txBody>
        </p:sp>
        <p:cxnSp>
          <p:nvCxnSpPr>
            <p:cNvPr id="53" name="直接箭头连接符 52">
              <a:extLst>
                <a:ext uri="{FF2B5EF4-FFF2-40B4-BE49-F238E27FC236}">
                  <a16:creationId xmlns:a16="http://schemas.microsoft.com/office/drawing/2014/main" id="{DD47729B-8860-40F5-9E29-C70C120845D7}"/>
                </a:ext>
              </a:extLst>
            </p:cNvPr>
            <p:cNvCxnSpPr>
              <a:cxnSpLocks/>
              <a:stCxn id="10" idx="3"/>
              <a:endCxn id="11" idx="1"/>
            </p:cNvCxnSpPr>
            <p:nvPr/>
          </p:nvCxnSpPr>
          <p:spPr>
            <a:xfrm>
              <a:off x="1897503" y="3697424"/>
              <a:ext cx="372458" cy="0"/>
            </a:xfrm>
            <a:prstGeom prst="straightConnector1">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6" name="直接箭头连接符 55">
              <a:extLst>
                <a:ext uri="{FF2B5EF4-FFF2-40B4-BE49-F238E27FC236}">
                  <a16:creationId xmlns:a16="http://schemas.microsoft.com/office/drawing/2014/main" id="{75D6800A-EA5F-467A-946A-24BCB0C34B58}"/>
                </a:ext>
              </a:extLst>
            </p:cNvPr>
            <p:cNvCxnSpPr>
              <a:cxnSpLocks/>
              <a:stCxn id="11" idx="3"/>
              <a:endCxn id="13" idx="1"/>
            </p:cNvCxnSpPr>
            <p:nvPr/>
          </p:nvCxnSpPr>
          <p:spPr>
            <a:xfrm>
              <a:off x="3854252" y="3697424"/>
              <a:ext cx="323170" cy="0"/>
            </a:xfrm>
            <a:prstGeom prst="straightConnector1">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4" name="连接符: 肘形 83">
              <a:extLst>
                <a:ext uri="{FF2B5EF4-FFF2-40B4-BE49-F238E27FC236}">
                  <a16:creationId xmlns:a16="http://schemas.microsoft.com/office/drawing/2014/main" id="{E5358C4A-F9B4-4824-B2B1-2CDECDAB731A}"/>
                </a:ext>
              </a:extLst>
            </p:cNvPr>
            <p:cNvCxnSpPr>
              <a:stCxn id="13" idx="3"/>
              <a:endCxn id="15" idx="1"/>
            </p:cNvCxnSpPr>
            <p:nvPr/>
          </p:nvCxnSpPr>
          <p:spPr>
            <a:xfrm>
              <a:off x="5761714" y="3697424"/>
              <a:ext cx="453902" cy="767297"/>
            </a:xfrm>
            <a:prstGeom prst="bentConnector3">
              <a:avLst>
                <a:gd name="adj1" fmla="val 39508"/>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98" name="组合 97">
            <a:extLst>
              <a:ext uri="{FF2B5EF4-FFF2-40B4-BE49-F238E27FC236}">
                <a16:creationId xmlns:a16="http://schemas.microsoft.com/office/drawing/2014/main" id="{6B78602E-6E77-49A2-B351-DB9FA13E2410}"/>
              </a:ext>
            </a:extLst>
          </p:cNvPr>
          <p:cNvGrpSpPr/>
          <p:nvPr/>
        </p:nvGrpSpPr>
        <p:grpSpPr>
          <a:xfrm>
            <a:off x="313212" y="4464721"/>
            <a:ext cx="5902404" cy="1039598"/>
            <a:chOff x="313212" y="4464721"/>
            <a:chExt cx="5902404" cy="1039598"/>
          </a:xfrm>
        </p:grpSpPr>
        <p:sp>
          <p:nvSpPr>
            <p:cNvPr id="30" name="矩形 29">
              <a:extLst>
                <a:ext uri="{FF2B5EF4-FFF2-40B4-BE49-F238E27FC236}">
                  <a16:creationId xmlns:a16="http://schemas.microsoft.com/office/drawing/2014/main" id="{EE20848C-FE87-46F0-A9D3-8E1B88E87386}"/>
                </a:ext>
              </a:extLst>
            </p:cNvPr>
            <p:cNvSpPr/>
            <p:nvPr/>
          </p:nvSpPr>
          <p:spPr>
            <a:xfrm>
              <a:off x="313212" y="4959716"/>
              <a:ext cx="1584291" cy="544603"/>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1100" dirty="0"/>
                <a:t>StateHasChanged</a:t>
              </a:r>
              <a:endParaRPr lang="zh-CN" altLang="en-US" sz="1100" dirty="0"/>
            </a:p>
          </p:txBody>
        </p:sp>
        <p:cxnSp>
          <p:nvCxnSpPr>
            <p:cNvPr id="86" name="连接符: 肘形 85">
              <a:extLst>
                <a:ext uri="{FF2B5EF4-FFF2-40B4-BE49-F238E27FC236}">
                  <a16:creationId xmlns:a16="http://schemas.microsoft.com/office/drawing/2014/main" id="{C67D7128-A516-4056-B1D6-548D5E1A4316}"/>
                </a:ext>
              </a:extLst>
            </p:cNvPr>
            <p:cNvCxnSpPr>
              <a:stCxn id="30" idx="3"/>
              <a:endCxn id="15" idx="1"/>
            </p:cNvCxnSpPr>
            <p:nvPr/>
          </p:nvCxnSpPr>
          <p:spPr>
            <a:xfrm flipV="1">
              <a:off x="1897503" y="4464721"/>
              <a:ext cx="4318113" cy="767297"/>
            </a:xfrm>
            <a:prstGeom prst="bentConnector3">
              <a:avLst>
                <a:gd name="adj1" fmla="val 93675"/>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99" name="组合 98">
            <a:extLst>
              <a:ext uri="{FF2B5EF4-FFF2-40B4-BE49-F238E27FC236}">
                <a16:creationId xmlns:a16="http://schemas.microsoft.com/office/drawing/2014/main" id="{95C2929A-0456-46EB-9941-AA4FB503CF02}"/>
              </a:ext>
            </a:extLst>
          </p:cNvPr>
          <p:cNvGrpSpPr/>
          <p:nvPr/>
        </p:nvGrpSpPr>
        <p:grpSpPr>
          <a:xfrm>
            <a:off x="6215616" y="4101297"/>
            <a:ext cx="5663172" cy="1403022"/>
            <a:chOff x="6215616" y="4101297"/>
            <a:chExt cx="5663172" cy="1403022"/>
          </a:xfrm>
        </p:grpSpPr>
        <p:sp>
          <p:nvSpPr>
            <p:cNvPr id="15" name="菱形 14">
              <a:extLst>
                <a:ext uri="{FF2B5EF4-FFF2-40B4-BE49-F238E27FC236}">
                  <a16:creationId xmlns:a16="http://schemas.microsoft.com/office/drawing/2014/main" id="{820EE19E-1230-40F5-B990-5D020B293879}"/>
                </a:ext>
              </a:extLst>
            </p:cNvPr>
            <p:cNvSpPr/>
            <p:nvPr/>
          </p:nvSpPr>
          <p:spPr>
            <a:xfrm>
              <a:off x="6215616" y="4192419"/>
              <a:ext cx="1734160" cy="544603"/>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zh-CN" altLang="en-US" sz="1100" dirty="0"/>
                <a:t>是否渲染</a:t>
              </a:r>
              <a:endParaRPr lang="en-US" altLang="zh-CN" sz="1100" dirty="0"/>
            </a:p>
            <a:p>
              <a:pPr algn="ctr"/>
              <a:r>
                <a:rPr lang="en-US" altLang="zh-CN" sz="1100" dirty="0"/>
                <a:t>ShouldRender</a:t>
              </a:r>
              <a:endParaRPr lang="zh-CN" altLang="en-US" sz="1100" dirty="0"/>
            </a:p>
          </p:txBody>
        </p:sp>
        <p:sp>
          <p:nvSpPr>
            <p:cNvPr id="16" name="矩形 15">
              <a:extLst>
                <a:ext uri="{FF2B5EF4-FFF2-40B4-BE49-F238E27FC236}">
                  <a16:creationId xmlns:a16="http://schemas.microsoft.com/office/drawing/2014/main" id="{F677B8C6-CDCE-4825-BA7E-7ADE8F4DA149}"/>
                </a:ext>
              </a:extLst>
            </p:cNvPr>
            <p:cNvSpPr/>
            <p:nvPr/>
          </p:nvSpPr>
          <p:spPr>
            <a:xfrm>
              <a:off x="8302048" y="4959716"/>
              <a:ext cx="1584292" cy="5446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dirty="0"/>
                <a:t>渲染呈现后</a:t>
              </a:r>
              <a:endParaRPr lang="en-US" altLang="zh-CN" sz="1100" dirty="0"/>
            </a:p>
            <a:p>
              <a:pPr algn="ctr"/>
              <a:r>
                <a:rPr lang="en-US" altLang="zh-CN" sz="1100" dirty="0"/>
                <a:t>OnAfterRender</a:t>
              </a:r>
            </a:p>
            <a:p>
              <a:pPr algn="ctr"/>
              <a:r>
                <a:rPr lang="en-US" altLang="zh-CN" sz="1100" dirty="0"/>
                <a:t>OnAfterRenderAsync</a:t>
              </a:r>
              <a:endParaRPr lang="zh-CN" altLang="en-US" sz="1100" dirty="0"/>
            </a:p>
          </p:txBody>
        </p:sp>
        <p:sp>
          <p:nvSpPr>
            <p:cNvPr id="17" name="矩形 16">
              <a:extLst>
                <a:ext uri="{FF2B5EF4-FFF2-40B4-BE49-F238E27FC236}">
                  <a16:creationId xmlns:a16="http://schemas.microsoft.com/office/drawing/2014/main" id="{F5EE8872-2944-4901-A17B-A238DB5EBF75}"/>
                </a:ext>
              </a:extLst>
            </p:cNvPr>
            <p:cNvSpPr/>
            <p:nvPr/>
          </p:nvSpPr>
          <p:spPr>
            <a:xfrm>
              <a:off x="10294496" y="4958297"/>
              <a:ext cx="1584292" cy="544603"/>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sz="1100" dirty="0"/>
                <a:t>运行中</a:t>
              </a:r>
            </a:p>
          </p:txBody>
        </p:sp>
        <p:cxnSp>
          <p:nvCxnSpPr>
            <p:cNvPr id="69" name="直接箭头连接符 68">
              <a:extLst>
                <a:ext uri="{FF2B5EF4-FFF2-40B4-BE49-F238E27FC236}">
                  <a16:creationId xmlns:a16="http://schemas.microsoft.com/office/drawing/2014/main" id="{AC02FFB4-DDCE-4BEE-9DED-E0FA4C758D5C}"/>
                </a:ext>
              </a:extLst>
            </p:cNvPr>
            <p:cNvCxnSpPr>
              <a:cxnSpLocks/>
              <a:stCxn id="16" idx="3"/>
              <a:endCxn id="17" idx="1"/>
            </p:cNvCxnSpPr>
            <p:nvPr/>
          </p:nvCxnSpPr>
          <p:spPr>
            <a:xfrm flipV="1">
              <a:off x="9886340" y="5230599"/>
              <a:ext cx="408156" cy="1419"/>
            </a:xfrm>
            <a:prstGeom prst="straightConnector1">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0" name="连接符: 肘形 89">
              <a:extLst>
                <a:ext uri="{FF2B5EF4-FFF2-40B4-BE49-F238E27FC236}">
                  <a16:creationId xmlns:a16="http://schemas.microsoft.com/office/drawing/2014/main" id="{EB443B29-9EB1-4191-9698-7B45126065CB}"/>
                </a:ext>
              </a:extLst>
            </p:cNvPr>
            <p:cNvCxnSpPr>
              <a:stCxn id="15" idx="2"/>
              <a:endCxn id="16" idx="1"/>
            </p:cNvCxnSpPr>
            <p:nvPr/>
          </p:nvCxnSpPr>
          <p:spPr>
            <a:xfrm rot="16200000" flipH="1">
              <a:off x="7444874" y="4374844"/>
              <a:ext cx="494996" cy="1219352"/>
            </a:xfrm>
            <a:prstGeom prst="bentConnector2">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2" name="连接符: 肘形 91">
              <a:extLst>
                <a:ext uri="{FF2B5EF4-FFF2-40B4-BE49-F238E27FC236}">
                  <a16:creationId xmlns:a16="http://schemas.microsoft.com/office/drawing/2014/main" id="{F4CE2DDD-BB09-4DF9-A613-54B40AF34A2F}"/>
                </a:ext>
              </a:extLst>
            </p:cNvPr>
            <p:cNvCxnSpPr>
              <a:stCxn id="15" idx="3"/>
              <a:endCxn id="17" idx="0"/>
            </p:cNvCxnSpPr>
            <p:nvPr/>
          </p:nvCxnSpPr>
          <p:spPr>
            <a:xfrm>
              <a:off x="7949776" y="4464721"/>
              <a:ext cx="3136866" cy="493576"/>
            </a:xfrm>
            <a:prstGeom prst="bentConnector2">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3" name="文本框 92">
              <a:extLst>
                <a:ext uri="{FF2B5EF4-FFF2-40B4-BE49-F238E27FC236}">
                  <a16:creationId xmlns:a16="http://schemas.microsoft.com/office/drawing/2014/main" id="{E62B15B5-2A2B-4ED2-8B80-352E747F301D}"/>
                </a:ext>
              </a:extLst>
            </p:cNvPr>
            <p:cNvSpPr txBox="1"/>
            <p:nvPr/>
          </p:nvSpPr>
          <p:spPr>
            <a:xfrm>
              <a:off x="7110161" y="4875713"/>
              <a:ext cx="582211" cy="369332"/>
            </a:xfrm>
            <a:prstGeom prst="rect">
              <a:avLst/>
            </a:prstGeom>
            <a:noFill/>
          </p:spPr>
          <p:txBody>
            <a:bodyPr wrap="none" rtlCol="0">
              <a:spAutoFit/>
            </a:bodyPr>
            <a:lstStyle/>
            <a:p>
              <a:r>
                <a:rPr lang="en-US" altLang="zh-CN" dirty="0"/>
                <a:t>true</a:t>
              </a:r>
              <a:endParaRPr lang="zh-CN" altLang="en-US" dirty="0"/>
            </a:p>
          </p:txBody>
        </p:sp>
        <p:sp>
          <p:nvSpPr>
            <p:cNvPr id="94" name="文本框 93">
              <a:extLst>
                <a:ext uri="{FF2B5EF4-FFF2-40B4-BE49-F238E27FC236}">
                  <a16:creationId xmlns:a16="http://schemas.microsoft.com/office/drawing/2014/main" id="{2AD386BB-06C8-471D-AF6C-2933018C1388}"/>
                </a:ext>
              </a:extLst>
            </p:cNvPr>
            <p:cNvSpPr txBox="1"/>
            <p:nvPr/>
          </p:nvSpPr>
          <p:spPr>
            <a:xfrm>
              <a:off x="7949776" y="4101297"/>
              <a:ext cx="631904" cy="369332"/>
            </a:xfrm>
            <a:prstGeom prst="rect">
              <a:avLst/>
            </a:prstGeom>
            <a:noFill/>
          </p:spPr>
          <p:txBody>
            <a:bodyPr wrap="none" rtlCol="0">
              <a:spAutoFit/>
            </a:bodyPr>
            <a:lstStyle/>
            <a:p>
              <a:r>
                <a:rPr lang="en-US" altLang="zh-CN" dirty="0"/>
                <a:t>false</a:t>
              </a:r>
              <a:endParaRPr lang="zh-CN" altLang="en-US" dirty="0"/>
            </a:p>
          </p:txBody>
        </p:sp>
      </p:grpSp>
    </p:spTree>
    <p:extLst>
      <p:ext uri="{BB962C8B-B14F-4D97-AF65-F5344CB8AC3E}">
        <p14:creationId xmlns:p14="http://schemas.microsoft.com/office/powerpoint/2010/main" val="2976380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1"/>
                                        </p:tgtEl>
                                        <p:attrNameLst>
                                          <p:attrName>style.visibility</p:attrName>
                                        </p:attrNameLst>
                                      </p:cBhvr>
                                      <p:to>
                                        <p:strVal val="visible"/>
                                      </p:to>
                                    </p:set>
                                    <p:animEffect transition="in" filter="fade">
                                      <p:cBhvr>
                                        <p:cTn id="7" dur="500"/>
                                        <p:tgtEl>
                                          <p:spTgt spid="10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95"/>
                                        </p:tgtEl>
                                        <p:attrNameLst>
                                          <p:attrName>style.visibility</p:attrName>
                                        </p:attrNameLst>
                                      </p:cBhvr>
                                      <p:to>
                                        <p:strVal val="visible"/>
                                      </p:to>
                                    </p:set>
                                    <p:animEffect transition="in" filter="wipe(left)">
                                      <p:cBhvr>
                                        <p:cTn id="12" dur="500"/>
                                        <p:tgtEl>
                                          <p:spTgt spid="9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2"/>
                                        </p:tgtEl>
                                        <p:attrNameLst>
                                          <p:attrName>style.visibility</p:attrName>
                                        </p:attrNameLst>
                                      </p:cBhvr>
                                      <p:to>
                                        <p:strVal val="visible"/>
                                      </p:to>
                                    </p:set>
                                    <p:animEffect transition="in" filter="fade">
                                      <p:cBhvr>
                                        <p:cTn id="17" dur="500"/>
                                        <p:tgtEl>
                                          <p:spTgt spid="10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96"/>
                                        </p:tgtEl>
                                        <p:attrNameLst>
                                          <p:attrName>style.visibility</p:attrName>
                                        </p:attrNameLst>
                                      </p:cBhvr>
                                      <p:to>
                                        <p:strVal val="visible"/>
                                      </p:to>
                                    </p:set>
                                    <p:animEffect transition="in" filter="wipe(left)">
                                      <p:cBhvr>
                                        <p:cTn id="22" dur="500"/>
                                        <p:tgtEl>
                                          <p:spTgt spid="96"/>
                                        </p:tgtEl>
                                      </p:cBhvr>
                                    </p:animEffect>
                                  </p:childTnLst>
                                </p:cTn>
                              </p:par>
                            </p:childTnLst>
                          </p:cTn>
                        </p:par>
                        <p:par>
                          <p:cTn id="23" fill="hold">
                            <p:stCondLst>
                              <p:cond delay="500"/>
                            </p:stCondLst>
                            <p:childTnLst>
                              <p:par>
                                <p:cTn id="24" presetID="22" presetClass="entr" presetSubtype="8" fill="hold" nodeType="afterEffect">
                                  <p:stCondLst>
                                    <p:cond delay="0"/>
                                  </p:stCondLst>
                                  <p:childTnLst>
                                    <p:set>
                                      <p:cBhvr>
                                        <p:cTn id="25" dur="1" fill="hold">
                                          <p:stCondLst>
                                            <p:cond delay="0"/>
                                          </p:stCondLst>
                                        </p:cTn>
                                        <p:tgtEl>
                                          <p:spTgt spid="99"/>
                                        </p:tgtEl>
                                        <p:attrNameLst>
                                          <p:attrName>style.visibility</p:attrName>
                                        </p:attrNameLst>
                                      </p:cBhvr>
                                      <p:to>
                                        <p:strVal val="visible"/>
                                      </p:to>
                                    </p:set>
                                    <p:animEffect transition="in" filter="wipe(left)">
                                      <p:cBhvr>
                                        <p:cTn id="26" dur="500"/>
                                        <p:tgtEl>
                                          <p:spTgt spid="99"/>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97"/>
                                        </p:tgtEl>
                                        <p:attrNameLst>
                                          <p:attrName>style.visibility</p:attrName>
                                        </p:attrNameLst>
                                      </p:cBhvr>
                                      <p:to>
                                        <p:strVal val="visible"/>
                                      </p:to>
                                    </p:set>
                                    <p:animEffect transition="in" filter="wipe(left)">
                                      <p:cBhvr>
                                        <p:cTn id="31" dur="500"/>
                                        <p:tgtEl>
                                          <p:spTgt spid="97"/>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nodeType="clickEffect">
                                  <p:stCondLst>
                                    <p:cond delay="0"/>
                                  </p:stCondLst>
                                  <p:childTnLst>
                                    <p:set>
                                      <p:cBhvr>
                                        <p:cTn id="35" dur="1" fill="hold">
                                          <p:stCondLst>
                                            <p:cond delay="0"/>
                                          </p:stCondLst>
                                        </p:cTn>
                                        <p:tgtEl>
                                          <p:spTgt spid="98"/>
                                        </p:tgtEl>
                                        <p:attrNameLst>
                                          <p:attrName>style.visibility</p:attrName>
                                        </p:attrNameLst>
                                      </p:cBhvr>
                                      <p:to>
                                        <p:strVal val="visible"/>
                                      </p:to>
                                    </p:set>
                                    <p:animEffect transition="in" filter="wipe(left)">
                                      <p:cBhvr>
                                        <p:cTn id="36" dur="500"/>
                                        <p:tgtEl>
                                          <p:spTgt spid="98"/>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103"/>
                                        </p:tgtEl>
                                        <p:attrNameLst>
                                          <p:attrName>style.visibility</p:attrName>
                                        </p:attrNameLst>
                                      </p:cBhvr>
                                      <p:to>
                                        <p:strVal val="visible"/>
                                      </p:to>
                                    </p:set>
                                    <p:animEffect transition="in" filter="fade">
                                      <p:cBhvr>
                                        <p:cTn id="41" dur="500"/>
                                        <p:tgtEl>
                                          <p:spTgt spid="103"/>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nodeType="clickEffect">
                                  <p:stCondLst>
                                    <p:cond delay="0"/>
                                  </p:stCondLst>
                                  <p:childTnLst>
                                    <p:set>
                                      <p:cBhvr>
                                        <p:cTn id="45" dur="1" fill="hold">
                                          <p:stCondLst>
                                            <p:cond delay="0"/>
                                          </p:stCondLst>
                                        </p:cTn>
                                        <p:tgtEl>
                                          <p:spTgt spid="100"/>
                                        </p:tgtEl>
                                        <p:attrNameLst>
                                          <p:attrName>style.visibility</p:attrName>
                                        </p:attrNameLst>
                                      </p:cBhvr>
                                      <p:to>
                                        <p:strVal val="visible"/>
                                      </p:to>
                                    </p:set>
                                    <p:animEffect transition="in" filter="wipe(left)">
                                      <p:cBhvr>
                                        <p:cTn id="46" dur="500"/>
                                        <p:tgtEl>
                                          <p:spTgt spid="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C4C3DB-CCE0-407C-99C0-D31E31D8B6D3}"/>
              </a:ext>
            </a:extLst>
          </p:cNvPr>
          <p:cNvSpPr>
            <a:spLocks noGrp="1"/>
          </p:cNvSpPr>
          <p:nvPr>
            <p:ph type="title"/>
          </p:nvPr>
        </p:nvSpPr>
        <p:spPr/>
        <p:txBody>
          <a:bodyPr/>
          <a:lstStyle/>
          <a:p>
            <a:r>
              <a:rPr lang="zh-CN" altLang="en-US" dirty="0"/>
              <a:t>数据交互流程</a:t>
            </a:r>
          </a:p>
        </p:txBody>
      </p:sp>
      <p:grpSp>
        <p:nvGrpSpPr>
          <p:cNvPr id="45" name="组合 44">
            <a:extLst>
              <a:ext uri="{FF2B5EF4-FFF2-40B4-BE49-F238E27FC236}">
                <a16:creationId xmlns:a16="http://schemas.microsoft.com/office/drawing/2014/main" id="{57627DF0-3668-4B9D-9A50-CD3B0D095522}"/>
              </a:ext>
            </a:extLst>
          </p:cNvPr>
          <p:cNvGrpSpPr/>
          <p:nvPr/>
        </p:nvGrpSpPr>
        <p:grpSpPr>
          <a:xfrm>
            <a:off x="481480" y="2665552"/>
            <a:ext cx="11160000" cy="2036258"/>
            <a:chOff x="660402" y="2244211"/>
            <a:chExt cx="11160000" cy="2036258"/>
          </a:xfrm>
        </p:grpSpPr>
        <p:sp>
          <p:nvSpPr>
            <p:cNvPr id="4" name="ï$ḷîḓé">
              <a:extLst>
                <a:ext uri="{FF2B5EF4-FFF2-40B4-BE49-F238E27FC236}">
                  <a16:creationId xmlns:a16="http://schemas.microsoft.com/office/drawing/2014/main" id="{D5C02796-81DC-4EB4-8CF8-19DC9F05F48C}"/>
                </a:ext>
              </a:extLst>
            </p:cNvPr>
            <p:cNvSpPr/>
            <p:nvPr/>
          </p:nvSpPr>
          <p:spPr>
            <a:xfrm rot="16200000" flipH="1">
              <a:off x="6177299" y="-2190027"/>
              <a:ext cx="126206" cy="11160000"/>
            </a:xfrm>
            <a:prstGeom prst="rect">
              <a:avLst/>
            </a:prstGeom>
            <a:gradFill>
              <a:gsLst>
                <a:gs pos="0">
                  <a:schemeClr val="bg1">
                    <a:lumMod val="85000"/>
                    <a:alpha val="25000"/>
                  </a:schemeClr>
                </a:gs>
                <a:gs pos="100000">
                  <a:schemeClr val="bg1">
                    <a:lumMod val="85000"/>
                  </a:schemeClr>
                </a:gs>
              </a:gsLst>
              <a:lin ang="5400000" scaled="0"/>
            </a:gra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zh-CN" altLang="en-US" sz="2000" b="1"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23" name="ïṧľidê">
              <a:extLst>
                <a:ext uri="{FF2B5EF4-FFF2-40B4-BE49-F238E27FC236}">
                  <a16:creationId xmlns:a16="http://schemas.microsoft.com/office/drawing/2014/main" id="{79998436-3FC7-4186-B9AB-DB9AC7001BC4}"/>
                </a:ext>
              </a:extLst>
            </p:cNvPr>
            <p:cNvSpPr txBox="1"/>
            <p:nvPr/>
          </p:nvSpPr>
          <p:spPr>
            <a:xfrm>
              <a:off x="1350761" y="3818804"/>
              <a:ext cx="1051890" cy="461665"/>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1" u="none" strike="noStrike" kern="1200" cap="none" spc="0" normalizeH="0" baseline="0" noProof="0" dirty="0" err="1">
                  <a:ln>
                    <a:noFill/>
                  </a:ln>
                  <a:solidFill>
                    <a:prstClr val="black">
                      <a:lumMod val="85000"/>
                      <a:lumOff val="15000"/>
                    </a:prstClr>
                  </a:solidFill>
                  <a:effectLst/>
                  <a:uLnTx/>
                  <a:uFillTx/>
                  <a:latin typeface="等线" panose="020F0502020204030204"/>
                  <a:ea typeface="等线" panose="02010600030101010101" pitchFamily="2" charset="-122"/>
                  <a:cs typeface="+mn-cs"/>
                </a:rPr>
                <a:t>Blazor</a:t>
              </a:r>
              <a:endParaRPr kumimoji="0" lang="zh-CN" altLang="en-US" sz="2400" b="1" i="1" u="none" strike="noStrike" kern="1200" cap="none" spc="0" normalizeH="0" baseline="0" noProof="0" dirty="0">
                <a:ln>
                  <a:noFill/>
                </a:ln>
                <a:solidFill>
                  <a:prstClr val="black">
                    <a:lumMod val="85000"/>
                    <a:lumOff val="15000"/>
                  </a:prstClr>
                </a:solidFill>
                <a:effectLst/>
                <a:uLnTx/>
                <a:uFillTx/>
                <a:latin typeface="等线" panose="020F0502020204030204"/>
                <a:ea typeface="等线" panose="02010600030101010101" pitchFamily="2" charset="-122"/>
                <a:cs typeface="+mn-cs"/>
              </a:endParaRPr>
            </a:p>
          </p:txBody>
        </p:sp>
        <p:sp>
          <p:nvSpPr>
            <p:cNvPr id="24" name="isļiďé">
              <a:extLst>
                <a:ext uri="{FF2B5EF4-FFF2-40B4-BE49-F238E27FC236}">
                  <a16:creationId xmlns:a16="http://schemas.microsoft.com/office/drawing/2014/main" id="{983C54E1-DBF8-4FDD-8592-A533BE1499D5}"/>
                </a:ext>
              </a:extLst>
            </p:cNvPr>
            <p:cNvSpPr/>
            <p:nvPr/>
          </p:nvSpPr>
          <p:spPr>
            <a:xfrm>
              <a:off x="1737007" y="3244851"/>
              <a:ext cx="279400" cy="279400"/>
            </a:xfrm>
            <a:prstGeom prst="ellipse">
              <a:avLst/>
            </a:prstGeom>
            <a:solidFill>
              <a:schemeClr val="accent1"/>
            </a:solidFill>
            <a:ln w="12700" cap="rnd">
              <a:noFill/>
              <a:prstDash val="solid"/>
              <a:round/>
              <a:headEnd/>
              <a:tailEnd/>
            </a:ln>
            <a:effectLst>
              <a:outerShdw blurRad="254000" dist="127000" algn="ctr" rotWithShape="0">
                <a:schemeClr val="tx1">
                  <a:lumMod val="85000"/>
                  <a:lumOff val="15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475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zh-CN" altLang="en-US" sz="1600" b="1"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39" name="ïşļíḋe">
              <a:extLst>
                <a:ext uri="{FF2B5EF4-FFF2-40B4-BE49-F238E27FC236}">
                  <a16:creationId xmlns:a16="http://schemas.microsoft.com/office/drawing/2014/main" id="{9EAA0513-9AB6-4599-A39D-585917CEEEBD}"/>
                </a:ext>
              </a:extLst>
            </p:cNvPr>
            <p:cNvSpPr/>
            <p:nvPr/>
          </p:nvSpPr>
          <p:spPr bwMode="auto">
            <a:xfrm>
              <a:off x="1697367" y="2271349"/>
              <a:ext cx="358678" cy="304403"/>
            </a:xfrm>
            <a:custGeom>
              <a:avLst/>
              <a:gdLst>
                <a:gd name="connsiteX0" fmla="*/ 232656 w 607639"/>
                <a:gd name="connsiteY0" fmla="*/ 243435 h 515692"/>
                <a:gd name="connsiteX1" fmla="*/ 241477 w 607639"/>
                <a:gd name="connsiteY1" fmla="*/ 251045 h 515692"/>
                <a:gd name="connsiteX2" fmla="*/ 234625 w 607639"/>
                <a:gd name="connsiteY2" fmla="*/ 271398 h 515692"/>
                <a:gd name="connsiteX3" fmla="*/ 140294 w 607639"/>
                <a:gd name="connsiteY3" fmla="*/ 318505 h 515692"/>
                <a:gd name="connsiteX4" fmla="*/ 234625 w 607639"/>
                <a:gd name="connsiteY4" fmla="*/ 365611 h 515692"/>
                <a:gd name="connsiteX5" fmla="*/ 241477 w 607639"/>
                <a:gd name="connsiteY5" fmla="*/ 385964 h 515692"/>
                <a:gd name="connsiteX6" fmla="*/ 227862 w 607639"/>
                <a:gd name="connsiteY6" fmla="*/ 394319 h 515692"/>
                <a:gd name="connsiteX7" fmla="*/ 221098 w 607639"/>
                <a:gd name="connsiteY7" fmla="*/ 392719 h 515692"/>
                <a:gd name="connsiteX8" fmla="*/ 99536 w 607639"/>
                <a:gd name="connsiteY8" fmla="*/ 332103 h 515692"/>
                <a:gd name="connsiteX9" fmla="*/ 91171 w 607639"/>
                <a:gd name="connsiteY9" fmla="*/ 318505 h 515692"/>
                <a:gd name="connsiteX10" fmla="*/ 99536 w 607639"/>
                <a:gd name="connsiteY10" fmla="*/ 304906 h 515692"/>
                <a:gd name="connsiteX11" fmla="*/ 221098 w 607639"/>
                <a:gd name="connsiteY11" fmla="*/ 244290 h 515692"/>
                <a:gd name="connsiteX12" fmla="*/ 232656 w 607639"/>
                <a:gd name="connsiteY12" fmla="*/ 243435 h 515692"/>
                <a:gd name="connsiteX13" fmla="*/ 379777 w 607639"/>
                <a:gd name="connsiteY13" fmla="*/ 242674 h 515692"/>
                <a:gd name="connsiteX14" fmla="*/ 386541 w 607639"/>
                <a:gd name="connsiteY14" fmla="*/ 244274 h 515692"/>
                <a:gd name="connsiteX15" fmla="*/ 508014 w 607639"/>
                <a:gd name="connsiteY15" fmla="*/ 304890 h 515692"/>
                <a:gd name="connsiteX16" fmla="*/ 516468 w 607639"/>
                <a:gd name="connsiteY16" fmla="*/ 318488 h 515692"/>
                <a:gd name="connsiteX17" fmla="*/ 508014 w 607639"/>
                <a:gd name="connsiteY17" fmla="*/ 332087 h 515692"/>
                <a:gd name="connsiteX18" fmla="*/ 386541 w 607639"/>
                <a:gd name="connsiteY18" fmla="*/ 392703 h 515692"/>
                <a:gd name="connsiteX19" fmla="*/ 366162 w 607639"/>
                <a:gd name="connsiteY19" fmla="*/ 385948 h 515692"/>
                <a:gd name="connsiteX20" fmla="*/ 372925 w 607639"/>
                <a:gd name="connsiteY20" fmla="*/ 365595 h 515692"/>
                <a:gd name="connsiteX21" fmla="*/ 467256 w 607639"/>
                <a:gd name="connsiteY21" fmla="*/ 318488 h 515692"/>
                <a:gd name="connsiteX22" fmla="*/ 372925 w 607639"/>
                <a:gd name="connsiteY22" fmla="*/ 271382 h 515692"/>
                <a:gd name="connsiteX23" fmla="*/ 366162 w 607639"/>
                <a:gd name="connsiteY23" fmla="*/ 251029 h 515692"/>
                <a:gd name="connsiteX24" fmla="*/ 379777 w 607639"/>
                <a:gd name="connsiteY24" fmla="*/ 242674 h 515692"/>
                <a:gd name="connsiteX25" fmla="*/ 330292 w 607639"/>
                <a:gd name="connsiteY25" fmla="*/ 212752 h 515692"/>
                <a:gd name="connsiteX26" fmla="*/ 341325 w 607639"/>
                <a:gd name="connsiteY26" fmla="*/ 231151 h 515692"/>
                <a:gd name="connsiteX27" fmla="*/ 295767 w 607639"/>
                <a:gd name="connsiteY27" fmla="*/ 413178 h 515692"/>
                <a:gd name="connsiteX28" fmla="*/ 280996 w 607639"/>
                <a:gd name="connsiteY28" fmla="*/ 424733 h 515692"/>
                <a:gd name="connsiteX29" fmla="*/ 277348 w 607639"/>
                <a:gd name="connsiteY29" fmla="*/ 424289 h 515692"/>
                <a:gd name="connsiteX30" fmla="*/ 266315 w 607639"/>
                <a:gd name="connsiteY30" fmla="*/ 405890 h 515692"/>
                <a:gd name="connsiteX31" fmla="*/ 311873 w 607639"/>
                <a:gd name="connsiteY31" fmla="*/ 223862 h 515692"/>
                <a:gd name="connsiteX32" fmla="*/ 330292 w 607639"/>
                <a:gd name="connsiteY32" fmla="*/ 212752 h 515692"/>
                <a:gd name="connsiteX33" fmla="*/ 30351 w 607639"/>
                <a:gd name="connsiteY33" fmla="*/ 151695 h 515692"/>
                <a:gd name="connsiteX34" fmla="*/ 30351 w 607639"/>
                <a:gd name="connsiteY34" fmla="*/ 485300 h 515692"/>
                <a:gd name="connsiteX35" fmla="*/ 577199 w 607639"/>
                <a:gd name="connsiteY35" fmla="*/ 485300 h 515692"/>
                <a:gd name="connsiteX36" fmla="*/ 577199 w 607639"/>
                <a:gd name="connsiteY36" fmla="*/ 151695 h 515692"/>
                <a:gd name="connsiteX37" fmla="*/ 531640 w 607639"/>
                <a:gd name="connsiteY37" fmla="*/ 60686 h 515692"/>
                <a:gd name="connsiteX38" fmla="*/ 546812 w 607639"/>
                <a:gd name="connsiteY38" fmla="*/ 75858 h 515692"/>
                <a:gd name="connsiteX39" fmla="*/ 531640 w 607639"/>
                <a:gd name="connsiteY39" fmla="*/ 91030 h 515692"/>
                <a:gd name="connsiteX40" fmla="*/ 516468 w 607639"/>
                <a:gd name="connsiteY40" fmla="*/ 75858 h 515692"/>
                <a:gd name="connsiteX41" fmla="*/ 531640 w 607639"/>
                <a:gd name="connsiteY41" fmla="*/ 60686 h 515692"/>
                <a:gd name="connsiteX42" fmla="*/ 470884 w 607639"/>
                <a:gd name="connsiteY42" fmla="*/ 60686 h 515692"/>
                <a:gd name="connsiteX43" fmla="*/ 486056 w 607639"/>
                <a:gd name="connsiteY43" fmla="*/ 75858 h 515692"/>
                <a:gd name="connsiteX44" fmla="*/ 470884 w 607639"/>
                <a:gd name="connsiteY44" fmla="*/ 91030 h 515692"/>
                <a:gd name="connsiteX45" fmla="*/ 455712 w 607639"/>
                <a:gd name="connsiteY45" fmla="*/ 75858 h 515692"/>
                <a:gd name="connsiteX46" fmla="*/ 470884 w 607639"/>
                <a:gd name="connsiteY46" fmla="*/ 60686 h 515692"/>
                <a:gd name="connsiteX47" fmla="*/ 410126 w 607639"/>
                <a:gd name="connsiteY47" fmla="*/ 60686 h 515692"/>
                <a:gd name="connsiteX48" fmla="*/ 425368 w 607639"/>
                <a:gd name="connsiteY48" fmla="*/ 75858 h 515692"/>
                <a:gd name="connsiteX49" fmla="*/ 410126 w 607639"/>
                <a:gd name="connsiteY49" fmla="*/ 91030 h 515692"/>
                <a:gd name="connsiteX50" fmla="*/ 394884 w 607639"/>
                <a:gd name="connsiteY50" fmla="*/ 75858 h 515692"/>
                <a:gd name="connsiteX51" fmla="*/ 410126 w 607639"/>
                <a:gd name="connsiteY51" fmla="*/ 60686 h 515692"/>
                <a:gd name="connsiteX52" fmla="*/ 30351 w 607639"/>
                <a:gd name="connsiteY52" fmla="*/ 30303 h 515692"/>
                <a:gd name="connsiteX53" fmla="*/ 30351 w 607639"/>
                <a:gd name="connsiteY53" fmla="*/ 121303 h 515692"/>
                <a:gd name="connsiteX54" fmla="*/ 577199 w 607639"/>
                <a:gd name="connsiteY54" fmla="*/ 121303 h 515692"/>
                <a:gd name="connsiteX55" fmla="*/ 577199 w 607639"/>
                <a:gd name="connsiteY55" fmla="*/ 30303 h 515692"/>
                <a:gd name="connsiteX56" fmla="*/ 30351 w 607639"/>
                <a:gd name="connsiteY56" fmla="*/ 0 h 515692"/>
                <a:gd name="connsiteX57" fmla="*/ 577199 w 607639"/>
                <a:gd name="connsiteY57" fmla="*/ 0 h 515692"/>
                <a:gd name="connsiteX58" fmla="*/ 607639 w 607639"/>
                <a:gd name="connsiteY58" fmla="*/ 30303 h 515692"/>
                <a:gd name="connsiteX59" fmla="*/ 607639 w 607639"/>
                <a:gd name="connsiteY59" fmla="*/ 485300 h 515692"/>
                <a:gd name="connsiteX60" fmla="*/ 577199 w 607639"/>
                <a:gd name="connsiteY60" fmla="*/ 515692 h 515692"/>
                <a:gd name="connsiteX61" fmla="*/ 30351 w 607639"/>
                <a:gd name="connsiteY61" fmla="*/ 515692 h 515692"/>
                <a:gd name="connsiteX62" fmla="*/ 0 w 607639"/>
                <a:gd name="connsiteY62" fmla="*/ 485300 h 515692"/>
                <a:gd name="connsiteX63" fmla="*/ 0 w 607639"/>
                <a:gd name="connsiteY63" fmla="*/ 30303 h 515692"/>
                <a:gd name="connsiteX64" fmla="*/ 30351 w 607639"/>
                <a:gd name="connsiteY64" fmla="*/ 0 h 515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607639" h="515692">
                  <a:moveTo>
                    <a:pt x="232656" y="243435"/>
                  </a:moveTo>
                  <a:cubicBezTo>
                    <a:pt x="236338" y="244646"/>
                    <a:pt x="239564" y="247268"/>
                    <a:pt x="241477" y="251045"/>
                  </a:cubicBezTo>
                  <a:cubicBezTo>
                    <a:pt x="245215" y="258511"/>
                    <a:pt x="242189" y="267665"/>
                    <a:pt x="234625" y="271398"/>
                  </a:cubicBezTo>
                  <a:lnTo>
                    <a:pt x="140294" y="318505"/>
                  </a:lnTo>
                  <a:lnTo>
                    <a:pt x="234625" y="365611"/>
                  </a:lnTo>
                  <a:cubicBezTo>
                    <a:pt x="242189" y="369344"/>
                    <a:pt x="245215" y="378498"/>
                    <a:pt x="241477" y="385964"/>
                  </a:cubicBezTo>
                  <a:cubicBezTo>
                    <a:pt x="238808" y="391297"/>
                    <a:pt x="233379" y="394319"/>
                    <a:pt x="227862" y="394319"/>
                  </a:cubicBezTo>
                  <a:cubicBezTo>
                    <a:pt x="225548" y="394319"/>
                    <a:pt x="223234" y="393875"/>
                    <a:pt x="221098" y="392719"/>
                  </a:cubicBezTo>
                  <a:lnTo>
                    <a:pt x="99536" y="332103"/>
                  </a:lnTo>
                  <a:cubicBezTo>
                    <a:pt x="94464" y="329526"/>
                    <a:pt x="91171" y="324282"/>
                    <a:pt x="91171" y="318505"/>
                  </a:cubicBezTo>
                  <a:cubicBezTo>
                    <a:pt x="91171" y="312727"/>
                    <a:pt x="94464" y="307483"/>
                    <a:pt x="99536" y="304906"/>
                  </a:cubicBezTo>
                  <a:lnTo>
                    <a:pt x="221098" y="244290"/>
                  </a:lnTo>
                  <a:cubicBezTo>
                    <a:pt x="224836" y="242424"/>
                    <a:pt x="228974" y="242224"/>
                    <a:pt x="232656" y="243435"/>
                  </a:cubicBezTo>
                  <a:close/>
                  <a:moveTo>
                    <a:pt x="379777" y="242674"/>
                  </a:moveTo>
                  <a:cubicBezTo>
                    <a:pt x="382002" y="242674"/>
                    <a:pt x="384316" y="243207"/>
                    <a:pt x="386541" y="244274"/>
                  </a:cubicBezTo>
                  <a:lnTo>
                    <a:pt x="508014" y="304890"/>
                  </a:lnTo>
                  <a:cubicBezTo>
                    <a:pt x="513175" y="307467"/>
                    <a:pt x="516468" y="312711"/>
                    <a:pt x="516468" y="318488"/>
                  </a:cubicBezTo>
                  <a:cubicBezTo>
                    <a:pt x="516468" y="324266"/>
                    <a:pt x="513175" y="329510"/>
                    <a:pt x="508014" y="332087"/>
                  </a:cubicBezTo>
                  <a:lnTo>
                    <a:pt x="386541" y="392703"/>
                  </a:lnTo>
                  <a:cubicBezTo>
                    <a:pt x="378976" y="396436"/>
                    <a:pt x="369899" y="393503"/>
                    <a:pt x="366162" y="385948"/>
                  </a:cubicBezTo>
                  <a:cubicBezTo>
                    <a:pt x="362424" y="378482"/>
                    <a:pt x="365450" y="369328"/>
                    <a:pt x="372925" y="365595"/>
                  </a:cubicBezTo>
                  <a:lnTo>
                    <a:pt x="467256" y="318488"/>
                  </a:lnTo>
                  <a:lnTo>
                    <a:pt x="372925" y="271382"/>
                  </a:lnTo>
                  <a:cubicBezTo>
                    <a:pt x="365450" y="267649"/>
                    <a:pt x="362424" y="258495"/>
                    <a:pt x="366162" y="251029"/>
                  </a:cubicBezTo>
                  <a:cubicBezTo>
                    <a:pt x="368831" y="245696"/>
                    <a:pt x="374171" y="242674"/>
                    <a:pt x="379777" y="242674"/>
                  </a:cubicBezTo>
                  <a:close/>
                  <a:moveTo>
                    <a:pt x="330292" y="212752"/>
                  </a:moveTo>
                  <a:cubicBezTo>
                    <a:pt x="338389" y="214797"/>
                    <a:pt x="343372" y="223062"/>
                    <a:pt x="341325" y="231151"/>
                  </a:cubicBezTo>
                  <a:lnTo>
                    <a:pt x="295767" y="413178"/>
                  </a:lnTo>
                  <a:cubicBezTo>
                    <a:pt x="294077" y="420111"/>
                    <a:pt x="287848" y="424733"/>
                    <a:pt x="280996" y="424733"/>
                  </a:cubicBezTo>
                  <a:cubicBezTo>
                    <a:pt x="279840" y="424733"/>
                    <a:pt x="278594" y="424555"/>
                    <a:pt x="277348" y="424289"/>
                  </a:cubicBezTo>
                  <a:cubicBezTo>
                    <a:pt x="269162" y="422244"/>
                    <a:pt x="264268" y="413978"/>
                    <a:pt x="266315" y="405890"/>
                  </a:cubicBezTo>
                  <a:lnTo>
                    <a:pt x="311873" y="223862"/>
                  </a:lnTo>
                  <a:cubicBezTo>
                    <a:pt x="313830" y="215685"/>
                    <a:pt x="322017" y="210708"/>
                    <a:pt x="330292" y="212752"/>
                  </a:cubicBezTo>
                  <a:close/>
                  <a:moveTo>
                    <a:pt x="30351" y="151695"/>
                  </a:moveTo>
                  <a:lnTo>
                    <a:pt x="30351" y="485300"/>
                  </a:lnTo>
                  <a:lnTo>
                    <a:pt x="577199" y="485300"/>
                  </a:lnTo>
                  <a:lnTo>
                    <a:pt x="577199" y="151695"/>
                  </a:lnTo>
                  <a:close/>
                  <a:moveTo>
                    <a:pt x="531640" y="60686"/>
                  </a:moveTo>
                  <a:cubicBezTo>
                    <a:pt x="540019" y="60686"/>
                    <a:pt x="546812" y="67479"/>
                    <a:pt x="546812" y="75858"/>
                  </a:cubicBezTo>
                  <a:cubicBezTo>
                    <a:pt x="546812" y="84237"/>
                    <a:pt x="540019" y="91030"/>
                    <a:pt x="531640" y="91030"/>
                  </a:cubicBezTo>
                  <a:cubicBezTo>
                    <a:pt x="523261" y="91030"/>
                    <a:pt x="516468" y="84237"/>
                    <a:pt x="516468" y="75858"/>
                  </a:cubicBezTo>
                  <a:cubicBezTo>
                    <a:pt x="516468" y="67479"/>
                    <a:pt x="523261" y="60686"/>
                    <a:pt x="531640" y="60686"/>
                  </a:cubicBezTo>
                  <a:close/>
                  <a:moveTo>
                    <a:pt x="470884" y="60686"/>
                  </a:moveTo>
                  <a:cubicBezTo>
                    <a:pt x="479263" y="60686"/>
                    <a:pt x="486056" y="67479"/>
                    <a:pt x="486056" y="75858"/>
                  </a:cubicBezTo>
                  <a:cubicBezTo>
                    <a:pt x="486056" y="84237"/>
                    <a:pt x="479263" y="91030"/>
                    <a:pt x="470884" y="91030"/>
                  </a:cubicBezTo>
                  <a:cubicBezTo>
                    <a:pt x="462505" y="91030"/>
                    <a:pt x="455712" y="84237"/>
                    <a:pt x="455712" y="75858"/>
                  </a:cubicBezTo>
                  <a:cubicBezTo>
                    <a:pt x="455712" y="67479"/>
                    <a:pt x="462505" y="60686"/>
                    <a:pt x="470884" y="60686"/>
                  </a:cubicBezTo>
                  <a:close/>
                  <a:moveTo>
                    <a:pt x="410126" y="60686"/>
                  </a:moveTo>
                  <a:cubicBezTo>
                    <a:pt x="418544" y="60686"/>
                    <a:pt x="425368" y="67479"/>
                    <a:pt x="425368" y="75858"/>
                  </a:cubicBezTo>
                  <a:cubicBezTo>
                    <a:pt x="425368" y="84237"/>
                    <a:pt x="418544" y="91030"/>
                    <a:pt x="410126" y="91030"/>
                  </a:cubicBezTo>
                  <a:cubicBezTo>
                    <a:pt x="401708" y="91030"/>
                    <a:pt x="394884" y="84237"/>
                    <a:pt x="394884" y="75858"/>
                  </a:cubicBezTo>
                  <a:cubicBezTo>
                    <a:pt x="394884" y="67479"/>
                    <a:pt x="401708" y="60686"/>
                    <a:pt x="410126" y="60686"/>
                  </a:cubicBezTo>
                  <a:close/>
                  <a:moveTo>
                    <a:pt x="30351" y="30303"/>
                  </a:moveTo>
                  <a:lnTo>
                    <a:pt x="30351" y="121303"/>
                  </a:lnTo>
                  <a:lnTo>
                    <a:pt x="577199" y="121303"/>
                  </a:lnTo>
                  <a:lnTo>
                    <a:pt x="577199" y="30303"/>
                  </a:lnTo>
                  <a:close/>
                  <a:moveTo>
                    <a:pt x="30351" y="0"/>
                  </a:moveTo>
                  <a:lnTo>
                    <a:pt x="577199" y="0"/>
                  </a:lnTo>
                  <a:cubicBezTo>
                    <a:pt x="594021" y="0"/>
                    <a:pt x="607639" y="13597"/>
                    <a:pt x="607639" y="30303"/>
                  </a:cubicBezTo>
                  <a:lnTo>
                    <a:pt x="607639" y="485300"/>
                  </a:lnTo>
                  <a:cubicBezTo>
                    <a:pt x="607639" y="502095"/>
                    <a:pt x="594021" y="515692"/>
                    <a:pt x="577199" y="515692"/>
                  </a:cubicBezTo>
                  <a:lnTo>
                    <a:pt x="30351" y="515692"/>
                  </a:lnTo>
                  <a:cubicBezTo>
                    <a:pt x="13618" y="515692"/>
                    <a:pt x="0" y="502095"/>
                    <a:pt x="0" y="485300"/>
                  </a:cubicBezTo>
                  <a:lnTo>
                    <a:pt x="0" y="30303"/>
                  </a:lnTo>
                  <a:cubicBezTo>
                    <a:pt x="0" y="13597"/>
                    <a:pt x="13618" y="0"/>
                    <a:pt x="30351" y="0"/>
                  </a:cubicBezTo>
                  <a:close/>
                </a:path>
              </a:pathLst>
            </a:custGeom>
            <a:solidFill>
              <a:schemeClr val="bg1">
                <a:lumMod val="50000"/>
              </a:schemeClr>
            </a:solidFill>
            <a:ln>
              <a:solidFill>
                <a:schemeClr val="bg1">
                  <a:lumMod val="50000"/>
                </a:schemeClr>
              </a:solid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26" name="íṧļíḋê">
              <a:extLst>
                <a:ext uri="{FF2B5EF4-FFF2-40B4-BE49-F238E27FC236}">
                  <a16:creationId xmlns:a16="http://schemas.microsoft.com/office/drawing/2014/main" id="{1BB7B6A2-63F3-4A89-AD99-227396C43FD1}"/>
                </a:ext>
              </a:extLst>
            </p:cNvPr>
            <p:cNvSpPr txBox="1"/>
            <p:nvPr/>
          </p:nvSpPr>
          <p:spPr>
            <a:xfrm>
              <a:off x="1061998" y="2680312"/>
              <a:ext cx="1629418" cy="338554"/>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prstClr val="black">
                      <a:lumMod val="85000"/>
                      <a:lumOff val="15000"/>
                    </a:prstClr>
                  </a:solidFill>
                  <a:effectLst/>
                  <a:uLnTx/>
                  <a:uFillTx/>
                  <a:latin typeface="等线" panose="020F0502020204030204"/>
                  <a:ea typeface="等线" panose="02010600030101010101" pitchFamily="2" charset="-122"/>
                  <a:cs typeface="+mn-cs"/>
                </a:rPr>
                <a:t>Client</a:t>
              </a:r>
              <a:endParaRPr kumimoji="0" lang="zh-CN" altLang="en-US" sz="1600" b="1" i="0" u="none" strike="noStrike" kern="1200" cap="none" spc="0" normalizeH="0" baseline="0" noProof="0" dirty="0">
                <a:ln>
                  <a:noFill/>
                </a:ln>
                <a:solidFill>
                  <a:prstClr val="black">
                    <a:lumMod val="85000"/>
                    <a:lumOff val="15000"/>
                  </a:prstClr>
                </a:solidFill>
                <a:effectLst/>
                <a:uLnTx/>
                <a:uFillTx/>
                <a:latin typeface="等线" panose="020F0502020204030204"/>
                <a:ea typeface="等线" panose="02010600030101010101" pitchFamily="2" charset="-122"/>
                <a:cs typeface="+mn-cs"/>
              </a:endParaRPr>
            </a:p>
          </p:txBody>
        </p:sp>
        <p:sp>
          <p:nvSpPr>
            <p:cNvPr id="19" name="îŝľídè">
              <a:extLst>
                <a:ext uri="{FF2B5EF4-FFF2-40B4-BE49-F238E27FC236}">
                  <a16:creationId xmlns:a16="http://schemas.microsoft.com/office/drawing/2014/main" id="{C621E609-A5B9-4ECA-A20B-B62187ED3416}"/>
                </a:ext>
              </a:extLst>
            </p:cNvPr>
            <p:cNvSpPr txBox="1"/>
            <p:nvPr/>
          </p:nvSpPr>
          <p:spPr>
            <a:xfrm>
              <a:off x="5355942" y="3818804"/>
              <a:ext cx="1975221" cy="461665"/>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1" u="none" strike="noStrike" kern="1200" cap="none" spc="0" normalizeH="0" baseline="0" noProof="0" dirty="0">
                  <a:ln>
                    <a:noFill/>
                  </a:ln>
                  <a:solidFill>
                    <a:prstClr val="black">
                      <a:lumMod val="85000"/>
                      <a:lumOff val="15000"/>
                    </a:prstClr>
                  </a:solidFill>
                  <a:effectLst/>
                  <a:uLnTx/>
                  <a:uFillTx/>
                  <a:latin typeface="等线" panose="020F0502020204030204"/>
                  <a:ea typeface="等线" panose="02010600030101010101" pitchFamily="2" charset="-122"/>
                  <a:cs typeface="+mn-cs"/>
                </a:rPr>
                <a:t>Asp.net Core</a:t>
              </a:r>
              <a:endParaRPr kumimoji="0" lang="zh-CN" altLang="en-US" sz="2400" b="1" i="1" u="none" strike="noStrike" kern="1200" cap="none" spc="0" normalizeH="0" baseline="0" noProof="0" dirty="0">
                <a:ln>
                  <a:noFill/>
                </a:ln>
                <a:solidFill>
                  <a:prstClr val="black">
                    <a:lumMod val="85000"/>
                    <a:lumOff val="15000"/>
                  </a:prstClr>
                </a:solidFill>
                <a:effectLst/>
                <a:uLnTx/>
                <a:uFillTx/>
                <a:latin typeface="等线" panose="020F0502020204030204"/>
                <a:ea typeface="等线" panose="02010600030101010101" pitchFamily="2" charset="-122"/>
                <a:cs typeface="+mn-cs"/>
              </a:endParaRPr>
            </a:p>
          </p:txBody>
        </p:sp>
        <p:sp>
          <p:nvSpPr>
            <p:cNvPr id="20" name="ïšļiďé">
              <a:extLst>
                <a:ext uri="{FF2B5EF4-FFF2-40B4-BE49-F238E27FC236}">
                  <a16:creationId xmlns:a16="http://schemas.microsoft.com/office/drawing/2014/main" id="{2F355782-3EC9-4838-BA9F-2368BC35F868}"/>
                </a:ext>
              </a:extLst>
            </p:cNvPr>
            <p:cNvSpPr/>
            <p:nvPr/>
          </p:nvSpPr>
          <p:spPr>
            <a:xfrm>
              <a:off x="6203854" y="3244851"/>
              <a:ext cx="279400" cy="279400"/>
            </a:xfrm>
            <a:prstGeom prst="ellipse">
              <a:avLst/>
            </a:prstGeom>
            <a:solidFill>
              <a:schemeClr val="accent1"/>
            </a:solidFill>
            <a:ln w="12700" cap="rnd">
              <a:noFill/>
              <a:prstDash val="solid"/>
              <a:round/>
              <a:headEnd/>
              <a:tailEnd/>
            </a:ln>
            <a:effectLst>
              <a:outerShdw blurRad="254000" dist="127000" algn="ctr" rotWithShape="0">
                <a:schemeClr val="tx1">
                  <a:lumMod val="85000"/>
                  <a:lumOff val="15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475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zh-CN" altLang="en-US" sz="1600" b="1"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41" name="i$ḻíḓè">
              <a:extLst>
                <a:ext uri="{FF2B5EF4-FFF2-40B4-BE49-F238E27FC236}">
                  <a16:creationId xmlns:a16="http://schemas.microsoft.com/office/drawing/2014/main" id="{98F89221-580C-4BB3-814E-20F8A5C54D4A}"/>
                </a:ext>
              </a:extLst>
            </p:cNvPr>
            <p:cNvSpPr/>
            <p:nvPr/>
          </p:nvSpPr>
          <p:spPr bwMode="auto">
            <a:xfrm>
              <a:off x="6164214" y="2267163"/>
              <a:ext cx="358678" cy="312775"/>
            </a:xfrm>
            <a:custGeom>
              <a:avLst/>
              <a:gdLst>
                <a:gd name="connsiteX0" fmla="*/ 275382 w 607639"/>
                <a:gd name="connsiteY0" fmla="*/ 454682 h 529876"/>
                <a:gd name="connsiteX1" fmla="*/ 262388 w 607639"/>
                <a:gd name="connsiteY1" fmla="*/ 508633 h 529876"/>
                <a:gd name="connsiteX2" fmla="*/ 345251 w 607639"/>
                <a:gd name="connsiteY2" fmla="*/ 508633 h 529876"/>
                <a:gd name="connsiteX3" fmla="*/ 332257 w 607639"/>
                <a:gd name="connsiteY3" fmla="*/ 454682 h 529876"/>
                <a:gd name="connsiteX4" fmla="*/ 46739 w 607639"/>
                <a:gd name="connsiteY4" fmla="*/ 380207 h 529876"/>
                <a:gd name="connsiteX5" fmla="*/ 560900 w 607639"/>
                <a:gd name="connsiteY5" fmla="*/ 380207 h 529876"/>
                <a:gd name="connsiteX6" fmla="*/ 571580 w 607639"/>
                <a:gd name="connsiteY6" fmla="*/ 390863 h 529876"/>
                <a:gd name="connsiteX7" fmla="*/ 560900 w 607639"/>
                <a:gd name="connsiteY7" fmla="*/ 401518 h 529876"/>
                <a:gd name="connsiteX8" fmla="*/ 46739 w 607639"/>
                <a:gd name="connsiteY8" fmla="*/ 401518 h 529876"/>
                <a:gd name="connsiteX9" fmla="*/ 36059 w 607639"/>
                <a:gd name="connsiteY9" fmla="*/ 390863 h 529876"/>
                <a:gd name="connsiteX10" fmla="*/ 46739 w 607639"/>
                <a:gd name="connsiteY10" fmla="*/ 380207 h 529876"/>
                <a:gd name="connsiteX11" fmla="*/ 302689 w 607639"/>
                <a:gd name="connsiteY11" fmla="*/ 157027 h 529876"/>
                <a:gd name="connsiteX12" fmla="*/ 302689 w 607639"/>
                <a:gd name="connsiteY12" fmla="*/ 245812 h 529876"/>
                <a:gd name="connsiteX13" fmla="*/ 327968 w 607639"/>
                <a:gd name="connsiteY13" fmla="*/ 245812 h 529876"/>
                <a:gd name="connsiteX14" fmla="*/ 345860 w 607639"/>
                <a:gd name="connsiteY14" fmla="*/ 227948 h 529876"/>
                <a:gd name="connsiteX15" fmla="*/ 345860 w 607639"/>
                <a:gd name="connsiteY15" fmla="*/ 174890 h 529876"/>
                <a:gd name="connsiteX16" fmla="*/ 327968 w 607639"/>
                <a:gd name="connsiteY16" fmla="*/ 157027 h 529876"/>
                <a:gd name="connsiteX17" fmla="*/ 401967 w 607639"/>
                <a:gd name="connsiteY17" fmla="*/ 135697 h 529876"/>
                <a:gd name="connsiteX18" fmla="*/ 460360 w 607639"/>
                <a:gd name="connsiteY18" fmla="*/ 135697 h 529876"/>
                <a:gd name="connsiteX19" fmla="*/ 470953 w 607639"/>
                <a:gd name="connsiteY19" fmla="*/ 146362 h 529876"/>
                <a:gd name="connsiteX20" fmla="*/ 460360 w 607639"/>
                <a:gd name="connsiteY20" fmla="*/ 157027 h 529876"/>
                <a:gd name="connsiteX21" fmla="*/ 441845 w 607639"/>
                <a:gd name="connsiteY21" fmla="*/ 157027 h 529876"/>
                <a:gd name="connsiteX22" fmla="*/ 441845 w 607639"/>
                <a:gd name="connsiteY22" fmla="*/ 297625 h 529876"/>
                <a:gd name="connsiteX23" fmla="*/ 460360 w 607639"/>
                <a:gd name="connsiteY23" fmla="*/ 297625 h 529876"/>
                <a:gd name="connsiteX24" fmla="*/ 470953 w 607639"/>
                <a:gd name="connsiteY24" fmla="*/ 308290 h 529876"/>
                <a:gd name="connsiteX25" fmla="*/ 460360 w 607639"/>
                <a:gd name="connsiteY25" fmla="*/ 318955 h 529876"/>
                <a:gd name="connsiteX26" fmla="*/ 401967 w 607639"/>
                <a:gd name="connsiteY26" fmla="*/ 318955 h 529876"/>
                <a:gd name="connsiteX27" fmla="*/ 391285 w 607639"/>
                <a:gd name="connsiteY27" fmla="*/ 308290 h 529876"/>
                <a:gd name="connsiteX28" fmla="*/ 401967 w 607639"/>
                <a:gd name="connsiteY28" fmla="*/ 297625 h 529876"/>
                <a:gd name="connsiteX29" fmla="*/ 420482 w 607639"/>
                <a:gd name="connsiteY29" fmla="*/ 297625 h 529876"/>
                <a:gd name="connsiteX30" fmla="*/ 420482 w 607639"/>
                <a:gd name="connsiteY30" fmla="*/ 157027 h 529876"/>
                <a:gd name="connsiteX31" fmla="*/ 401967 w 607639"/>
                <a:gd name="connsiteY31" fmla="*/ 157027 h 529876"/>
                <a:gd name="connsiteX32" fmla="*/ 391285 w 607639"/>
                <a:gd name="connsiteY32" fmla="*/ 146362 h 529876"/>
                <a:gd name="connsiteX33" fmla="*/ 401967 w 607639"/>
                <a:gd name="connsiteY33" fmla="*/ 135697 h 529876"/>
                <a:gd name="connsiteX34" fmla="*/ 292007 w 607639"/>
                <a:gd name="connsiteY34" fmla="*/ 135697 h 529876"/>
                <a:gd name="connsiteX35" fmla="*/ 327968 w 607639"/>
                <a:gd name="connsiteY35" fmla="*/ 135697 h 529876"/>
                <a:gd name="connsiteX36" fmla="*/ 367223 w 607639"/>
                <a:gd name="connsiteY36" fmla="*/ 174890 h 529876"/>
                <a:gd name="connsiteX37" fmla="*/ 367223 w 607639"/>
                <a:gd name="connsiteY37" fmla="*/ 227948 h 529876"/>
                <a:gd name="connsiteX38" fmla="*/ 327968 w 607639"/>
                <a:gd name="connsiteY38" fmla="*/ 267053 h 529876"/>
                <a:gd name="connsiteX39" fmla="*/ 302689 w 607639"/>
                <a:gd name="connsiteY39" fmla="*/ 267053 h 529876"/>
                <a:gd name="connsiteX40" fmla="*/ 302689 w 607639"/>
                <a:gd name="connsiteY40" fmla="*/ 308290 h 529876"/>
                <a:gd name="connsiteX41" fmla="*/ 292007 w 607639"/>
                <a:gd name="connsiteY41" fmla="*/ 318955 h 529876"/>
                <a:gd name="connsiteX42" fmla="*/ 281415 w 607639"/>
                <a:gd name="connsiteY42" fmla="*/ 308290 h 529876"/>
                <a:gd name="connsiteX43" fmla="*/ 281415 w 607639"/>
                <a:gd name="connsiteY43" fmla="*/ 146362 h 529876"/>
                <a:gd name="connsiteX44" fmla="*/ 292007 w 607639"/>
                <a:gd name="connsiteY44" fmla="*/ 135697 h 529876"/>
                <a:gd name="connsiteX45" fmla="*/ 188984 w 607639"/>
                <a:gd name="connsiteY45" fmla="*/ 135697 h 529876"/>
                <a:gd name="connsiteX46" fmla="*/ 199310 w 607639"/>
                <a:gd name="connsiteY46" fmla="*/ 143696 h 529876"/>
                <a:gd name="connsiteX47" fmla="*/ 219694 w 607639"/>
                <a:gd name="connsiteY47" fmla="*/ 223060 h 529876"/>
                <a:gd name="connsiteX48" fmla="*/ 212039 w 607639"/>
                <a:gd name="connsiteY48" fmla="*/ 236036 h 529876"/>
                <a:gd name="connsiteX49" fmla="*/ 199043 w 607639"/>
                <a:gd name="connsiteY49" fmla="*/ 228392 h 529876"/>
                <a:gd name="connsiteX50" fmla="*/ 188984 w 607639"/>
                <a:gd name="connsiteY50" fmla="*/ 189199 h 529876"/>
                <a:gd name="connsiteX51" fmla="*/ 169757 w 607639"/>
                <a:gd name="connsiteY51" fmla="*/ 264120 h 529876"/>
                <a:gd name="connsiteX52" fmla="*/ 208211 w 607639"/>
                <a:gd name="connsiteY52" fmla="*/ 264120 h 529876"/>
                <a:gd name="connsiteX53" fmla="*/ 207054 w 607639"/>
                <a:gd name="connsiteY53" fmla="*/ 259765 h 529876"/>
                <a:gd name="connsiteX54" fmla="*/ 214709 w 607639"/>
                <a:gd name="connsiteY54" fmla="*/ 246789 h 529876"/>
                <a:gd name="connsiteX55" fmla="*/ 227706 w 607639"/>
                <a:gd name="connsiteY55" fmla="*/ 254433 h 529876"/>
                <a:gd name="connsiteX56" fmla="*/ 240880 w 607639"/>
                <a:gd name="connsiteY56" fmla="*/ 305624 h 529876"/>
                <a:gd name="connsiteX57" fmla="*/ 233224 w 607639"/>
                <a:gd name="connsiteY57" fmla="*/ 318599 h 529876"/>
                <a:gd name="connsiteX58" fmla="*/ 230554 w 607639"/>
                <a:gd name="connsiteY58" fmla="*/ 318955 h 529876"/>
                <a:gd name="connsiteX59" fmla="*/ 220228 w 607639"/>
                <a:gd name="connsiteY59" fmla="*/ 310956 h 529876"/>
                <a:gd name="connsiteX60" fmla="*/ 213641 w 607639"/>
                <a:gd name="connsiteY60" fmla="*/ 285361 h 529876"/>
                <a:gd name="connsiteX61" fmla="*/ 164238 w 607639"/>
                <a:gd name="connsiteY61" fmla="*/ 285361 h 529876"/>
                <a:gd name="connsiteX62" fmla="*/ 157651 w 607639"/>
                <a:gd name="connsiteY62" fmla="*/ 310956 h 529876"/>
                <a:gd name="connsiteX63" fmla="*/ 147325 w 607639"/>
                <a:gd name="connsiteY63" fmla="*/ 318955 h 529876"/>
                <a:gd name="connsiteX64" fmla="*/ 144655 w 607639"/>
                <a:gd name="connsiteY64" fmla="*/ 318599 h 529876"/>
                <a:gd name="connsiteX65" fmla="*/ 136999 w 607639"/>
                <a:gd name="connsiteY65" fmla="*/ 305624 h 529876"/>
                <a:gd name="connsiteX66" fmla="*/ 178658 w 607639"/>
                <a:gd name="connsiteY66" fmla="*/ 143696 h 529876"/>
                <a:gd name="connsiteX67" fmla="*/ 188984 w 607639"/>
                <a:gd name="connsiteY67" fmla="*/ 135697 h 529876"/>
                <a:gd name="connsiteX68" fmla="*/ 10681 w 607639"/>
                <a:gd name="connsiteY68" fmla="*/ 127865 h 529876"/>
                <a:gd name="connsiteX69" fmla="*/ 21361 w 607639"/>
                <a:gd name="connsiteY69" fmla="*/ 138531 h 529876"/>
                <a:gd name="connsiteX70" fmla="*/ 21361 w 607639"/>
                <a:gd name="connsiteY70" fmla="*/ 405264 h 529876"/>
                <a:gd name="connsiteX71" fmla="*/ 49487 w 607639"/>
                <a:gd name="connsiteY71" fmla="*/ 433351 h 529876"/>
                <a:gd name="connsiteX72" fmla="*/ 558152 w 607639"/>
                <a:gd name="connsiteY72" fmla="*/ 433351 h 529876"/>
                <a:gd name="connsiteX73" fmla="*/ 586278 w 607639"/>
                <a:gd name="connsiteY73" fmla="*/ 405264 h 529876"/>
                <a:gd name="connsiteX74" fmla="*/ 596958 w 607639"/>
                <a:gd name="connsiteY74" fmla="*/ 394598 h 529876"/>
                <a:gd name="connsiteX75" fmla="*/ 607639 w 607639"/>
                <a:gd name="connsiteY75" fmla="*/ 405264 h 529876"/>
                <a:gd name="connsiteX76" fmla="*/ 558152 w 607639"/>
                <a:gd name="connsiteY76" fmla="*/ 454682 h 529876"/>
                <a:gd name="connsiteX77" fmla="*/ 354241 w 607639"/>
                <a:gd name="connsiteY77" fmla="*/ 454682 h 529876"/>
                <a:gd name="connsiteX78" fmla="*/ 367147 w 607639"/>
                <a:gd name="connsiteY78" fmla="*/ 508633 h 529876"/>
                <a:gd name="connsiteX79" fmla="*/ 417613 w 607639"/>
                <a:gd name="connsiteY79" fmla="*/ 508633 h 529876"/>
                <a:gd name="connsiteX80" fmla="*/ 428293 w 607639"/>
                <a:gd name="connsiteY80" fmla="*/ 519210 h 529876"/>
                <a:gd name="connsiteX81" fmla="*/ 417613 w 607639"/>
                <a:gd name="connsiteY81" fmla="*/ 529876 h 529876"/>
                <a:gd name="connsiteX82" fmla="*/ 358780 w 607639"/>
                <a:gd name="connsiteY82" fmla="*/ 529876 h 529876"/>
                <a:gd name="connsiteX83" fmla="*/ 248859 w 607639"/>
                <a:gd name="connsiteY83" fmla="*/ 529876 h 529876"/>
                <a:gd name="connsiteX84" fmla="*/ 190026 w 607639"/>
                <a:gd name="connsiteY84" fmla="*/ 529876 h 529876"/>
                <a:gd name="connsiteX85" fmla="*/ 179346 w 607639"/>
                <a:gd name="connsiteY85" fmla="*/ 519210 h 529876"/>
                <a:gd name="connsiteX86" fmla="*/ 190026 w 607639"/>
                <a:gd name="connsiteY86" fmla="*/ 508633 h 529876"/>
                <a:gd name="connsiteX87" fmla="*/ 240403 w 607639"/>
                <a:gd name="connsiteY87" fmla="*/ 508633 h 529876"/>
                <a:gd name="connsiteX88" fmla="*/ 253398 w 607639"/>
                <a:gd name="connsiteY88" fmla="*/ 454682 h 529876"/>
                <a:gd name="connsiteX89" fmla="*/ 49487 w 607639"/>
                <a:gd name="connsiteY89" fmla="*/ 454682 h 529876"/>
                <a:gd name="connsiteX90" fmla="*/ 0 w 607639"/>
                <a:gd name="connsiteY90" fmla="*/ 405264 h 529876"/>
                <a:gd name="connsiteX91" fmla="*/ 0 w 607639"/>
                <a:gd name="connsiteY91" fmla="*/ 138531 h 529876"/>
                <a:gd name="connsiteX92" fmla="*/ 10681 w 607639"/>
                <a:gd name="connsiteY92" fmla="*/ 127865 h 529876"/>
                <a:gd name="connsiteX93" fmla="*/ 46739 w 607639"/>
                <a:gd name="connsiteY93" fmla="*/ 53136 h 529876"/>
                <a:gd name="connsiteX94" fmla="*/ 560900 w 607639"/>
                <a:gd name="connsiteY94" fmla="*/ 53136 h 529876"/>
                <a:gd name="connsiteX95" fmla="*/ 571580 w 607639"/>
                <a:gd name="connsiteY95" fmla="*/ 63791 h 529876"/>
                <a:gd name="connsiteX96" fmla="*/ 560900 w 607639"/>
                <a:gd name="connsiteY96" fmla="*/ 74447 h 529876"/>
                <a:gd name="connsiteX97" fmla="*/ 46739 w 607639"/>
                <a:gd name="connsiteY97" fmla="*/ 74447 h 529876"/>
                <a:gd name="connsiteX98" fmla="*/ 36059 w 607639"/>
                <a:gd name="connsiteY98" fmla="*/ 63791 h 529876"/>
                <a:gd name="connsiteX99" fmla="*/ 46739 w 607639"/>
                <a:gd name="connsiteY99" fmla="*/ 53136 h 529876"/>
                <a:gd name="connsiteX100" fmla="*/ 49487 w 607639"/>
                <a:gd name="connsiteY100" fmla="*/ 0 h 529876"/>
                <a:gd name="connsiteX101" fmla="*/ 558152 w 607639"/>
                <a:gd name="connsiteY101" fmla="*/ 0 h 529876"/>
                <a:gd name="connsiteX102" fmla="*/ 607639 w 607639"/>
                <a:gd name="connsiteY102" fmla="*/ 49414 h 529876"/>
                <a:gd name="connsiteX103" fmla="*/ 607639 w 607639"/>
                <a:gd name="connsiteY103" fmla="*/ 365802 h 529876"/>
                <a:gd name="connsiteX104" fmla="*/ 596958 w 607639"/>
                <a:gd name="connsiteY104" fmla="*/ 376467 h 529876"/>
                <a:gd name="connsiteX105" fmla="*/ 586278 w 607639"/>
                <a:gd name="connsiteY105" fmla="*/ 365802 h 529876"/>
                <a:gd name="connsiteX106" fmla="*/ 586278 w 607639"/>
                <a:gd name="connsiteY106" fmla="*/ 49414 h 529876"/>
                <a:gd name="connsiteX107" fmla="*/ 558152 w 607639"/>
                <a:gd name="connsiteY107" fmla="*/ 21330 h 529876"/>
                <a:gd name="connsiteX108" fmla="*/ 49487 w 607639"/>
                <a:gd name="connsiteY108" fmla="*/ 21330 h 529876"/>
                <a:gd name="connsiteX109" fmla="*/ 21361 w 607639"/>
                <a:gd name="connsiteY109" fmla="*/ 49414 h 529876"/>
                <a:gd name="connsiteX110" fmla="*/ 21361 w 607639"/>
                <a:gd name="connsiteY110" fmla="*/ 97316 h 529876"/>
                <a:gd name="connsiteX111" fmla="*/ 10681 w 607639"/>
                <a:gd name="connsiteY111" fmla="*/ 107981 h 529876"/>
                <a:gd name="connsiteX112" fmla="*/ 0 w 607639"/>
                <a:gd name="connsiteY112" fmla="*/ 97316 h 529876"/>
                <a:gd name="connsiteX113" fmla="*/ 0 w 607639"/>
                <a:gd name="connsiteY113" fmla="*/ 49414 h 529876"/>
                <a:gd name="connsiteX114" fmla="*/ 49487 w 607639"/>
                <a:gd name="connsiteY114" fmla="*/ 0 h 529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Lst>
              <a:rect l="l" t="t" r="r" b="b"/>
              <a:pathLst>
                <a:path w="607639" h="529876">
                  <a:moveTo>
                    <a:pt x="275382" y="454682"/>
                  </a:moveTo>
                  <a:lnTo>
                    <a:pt x="262388" y="508633"/>
                  </a:lnTo>
                  <a:lnTo>
                    <a:pt x="345251" y="508633"/>
                  </a:lnTo>
                  <a:lnTo>
                    <a:pt x="332257" y="454682"/>
                  </a:lnTo>
                  <a:close/>
                  <a:moveTo>
                    <a:pt x="46739" y="380207"/>
                  </a:moveTo>
                  <a:lnTo>
                    <a:pt x="560900" y="380207"/>
                  </a:lnTo>
                  <a:cubicBezTo>
                    <a:pt x="566774" y="380207"/>
                    <a:pt x="571580" y="385002"/>
                    <a:pt x="571580" y="390863"/>
                  </a:cubicBezTo>
                  <a:cubicBezTo>
                    <a:pt x="571580" y="396723"/>
                    <a:pt x="566774" y="401518"/>
                    <a:pt x="560900" y="401518"/>
                  </a:cubicBezTo>
                  <a:lnTo>
                    <a:pt x="46739" y="401518"/>
                  </a:lnTo>
                  <a:cubicBezTo>
                    <a:pt x="40776" y="401518"/>
                    <a:pt x="36059" y="396723"/>
                    <a:pt x="36059" y="390863"/>
                  </a:cubicBezTo>
                  <a:cubicBezTo>
                    <a:pt x="36059" y="385002"/>
                    <a:pt x="40776" y="380207"/>
                    <a:pt x="46739" y="380207"/>
                  </a:cubicBezTo>
                  <a:close/>
                  <a:moveTo>
                    <a:pt x="302689" y="157027"/>
                  </a:moveTo>
                  <a:lnTo>
                    <a:pt x="302689" y="245812"/>
                  </a:lnTo>
                  <a:lnTo>
                    <a:pt x="327968" y="245812"/>
                  </a:lnTo>
                  <a:cubicBezTo>
                    <a:pt x="337849" y="245812"/>
                    <a:pt x="345860" y="237724"/>
                    <a:pt x="345860" y="227948"/>
                  </a:cubicBezTo>
                  <a:lnTo>
                    <a:pt x="345860" y="174890"/>
                  </a:lnTo>
                  <a:cubicBezTo>
                    <a:pt x="345860" y="165025"/>
                    <a:pt x="337849" y="157027"/>
                    <a:pt x="327968" y="157027"/>
                  </a:cubicBezTo>
                  <a:close/>
                  <a:moveTo>
                    <a:pt x="401967" y="135697"/>
                  </a:moveTo>
                  <a:lnTo>
                    <a:pt x="460360" y="135697"/>
                  </a:lnTo>
                  <a:cubicBezTo>
                    <a:pt x="466235" y="135697"/>
                    <a:pt x="470953" y="140496"/>
                    <a:pt x="470953" y="146362"/>
                  </a:cubicBezTo>
                  <a:cubicBezTo>
                    <a:pt x="470953" y="152228"/>
                    <a:pt x="466235" y="157027"/>
                    <a:pt x="460360" y="157027"/>
                  </a:cubicBezTo>
                  <a:lnTo>
                    <a:pt x="441845" y="157027"/>
                  </a:lnTo>
                  <a:lnTo>
                    <a:pt x="441845" y="297625"/>
                  </a:lnTo>
                  <a:lnTo>
                    <a:pt x="460360" y="297625"/>
                  </a:lnTo>
                  <a:cubicBezTo>
                    <a:pt x="466235" y="297625"/>
                    <a:pt x="470953" y="302424"/>
                    <a:pt x="470953" y="308290"/>
                  </a:cubicBezTo>
                  <a:cubicBezTo>
                    <a:pt x="470953" y="314156"/>
                    <a:pt x="466235" y="318955"/>
                    <a:pt x="460360" y="318955"/>
                  </a:cubicBezTo>
                  <a:lnTo>
                    <a:pt x="401967" y="318955"/>
                  </a:lnTo>
                  <a:cubicBezTo>
                    <a:pt x="396092" y="318955"/>
                    <a:pt x="391285" y="314156"/>
                    <a:pt x="391285" y="308290"/>
                  </a:cubicBezTo>
                  <a:cubicBezTo>
                    <a:pt x="391285" y="302424"/>
                    <a:pt x="396092" y="297625"/>
                    <a:pt x="401967" y="297625"/>
                  </a:cubicBezTo>
                  <a:lnTo>
                    <a:pt x="420482" y="297625"/>
                  </a:lnTo>
                  <a:lnTo>
                    <a:pt x="420482" y="157027"/>
                  </a:lnTo>
                  <a:lnTo>
                    <a:pt x="401967" y="157027"/>
                  </a:lnTo>
                  <a:cubicBezTo>
                    <a:pt x="396092" y="157027"/>
                    <a:pt x="391285" y="152228"/>
                    <a:pt x="391285" y="146362"/>
                  </a:cubicBezTo>
                  <a:cubicBezTo>
                    <a:pt x="391285" y="140496"/>
                    <a:pt x="396092" y="135697"/>
                    <a:pt x="401967" y="135697"/>
                  </a:cubicBezTo>
                  <a:close/>
                  <a:moveTo>
                    <a:pt x="292007" y="135697"/>
                  </a:moveTo>
                  <a:lnTo>
                    <a:pt x="327968" y="135697"/>
                  </a:lnTo>
                  <a:cubicBezTo>
                    <a:pt x="349599" y="135697"/>
                    <a:pt x="367223" y="153294"/>
                    <a:pt x="367223" y="174890"/>
                  </a:cubicBezTo>
                  <a:lnTo>
                    <a:pt x="367223" y="227948"/>
                  </a:lnTo>
                  <a:cubicBezTo>
                    <a:pt x="367223" y="249544"/>
                    <a:pt x="349599" y="267053"/>
                    <a:pt x="327968" y="267053"/>
                  </a:cubicBezTo>
                  <a:lnTo>
                    <a:pt x="302689" y="267053"/>
                  </a:lnTo>
                  <a:lnTo>
                    <a:pt x="302689" y="308290"/>
                  </a:lnTo>
                  <a:cubicBezTo>
                    <a:pt x="302689" y="314156"/>
                    <a:pt x="297971" y="318955"/>
                    <a:pt x="292007" y="318955"/>
                  </a:cubicBezTo>
                  <a:cubicBezTo>
                    <a:pt x="286133" y="318955"/>
                    <a:pt x="281415" y="314156"/>
                    <a:pt x="281415" y="308290"/>
                  </a:cubicBezTo>
                  <a:lnTo>
                    <a:pt x="281415" y="146362"/>
                  </a:lnTo>
                  <a:cubicBezTo>
                    <a:pt x="281415" y="140496"/>
                    <a:pt x="286133" y="135697"/>
                    <a:pt x="292007" y="135697"/>
                  </a:cubicBezTo>
                  <a:close/>
                  <a:moveTo>
                    <a:pt x="188984" y="135697"/>
                  </a:moveTo>
                  <a:cubicBezTo>
                    <a:pt x="193791" y="135697"/>
                    <a:pt x="198064" y="138985"/>
                    <a:pt x="199310" y="143696"/>
                  </a:cubicBezTo>
                  <a:lnTo>
                    <a:pt x="219694" y="223060"/>
                  </a:lnTo>
                  <a:cubicBezTo>
                    <a:pt x="221118" y="228748"/>
                    <a:pt x="217736" y="234525"/>
                    <a:pt x="212039" y="236036"/>
                  </a:cubicBezTo>
                  <a:cubicBezTo>
                    <a:pt x="206253" y="237458"/>
                    <a:pt x="200467" y="234080"/>
                    <a:pt x="199043" y="228392"/>
                  </a:cubicBezTo>
                  <a:lnTo>
                    <a:pt x="188984" y="189199"/>
                  </a:lnTo>
                  <a:lnTo>
                    <a:pt x="169757" y="264120"/>
                  </a:lnTo>
                  <a:lnTo>
                    <a:pt x="208211" y="264120"/>
                  </a:lnTo>
                  <a:lnTo>
                    <a:pt x="207054" y="259765"/>
                  </a:lnTo>
                  <a:cubicBezTo>
                    <a:pt x="205630" y="253988"/>
                    <a:pt x="209012" y="248211"/>
                    <a:pt x="214709" y="246789"/>
                  </a:cubicBezTo>
                  <a:cubicBezTo>
                    <a:pt x="220495" y="245279"/>
                    <a:pt x="226281" y="248745"/>
                    <a:pt x="227706" y="254433"/>
                  </a:cubicBezTo>
                  <a:lnTo>
                    <a:pt x="240880" y="305624"/>
                  </a:lnTo>
                  <a:cubicBezTo>
                    <a:pt x="242393" y="311401"/>
                    <a:pt x="238921" y="317178"/>
                    <a:pt x="233224" y="318599"/>
                  </a:cubicBezTo>
                  <a:cubicBezTo>
                    <a:pt x="232334" y="318866"/>
                    <a:pt x="231444" y="318955"/>
                    <a:pt x="230554" y="318955"/>
                  </a:cubicBezTo>
                  <a:cubicBezTo>
                    <a:pt x="225836" y="318955"/>
                    <a:pt x="221474" y="315756"/>
                    <a:pt x="220228" y="310956"/>
                  </a:cubicBezTo>
                  <a:lnTo>
                    <a:pt x="213641" y="285361"/>
                  </a:lnTo>
                  <a:lnTo>
                    <a:pt x="164238" y="285361"/>
                  </a:lnTo>
                  <a:lnTo>
                    <a:pt x="157651" y="310956"/>
                  </a:lnTo>
                  <a:cubicBezTo>
                    <a:pt x="156405" y="315756"/>
                    <a:pt x="152132" y="318955"/>
                    <a:pt x="147325" y="318955"/>
                  </a:cubicBezTo>
                  <a:cubicBezTo>
                    <a:pt x="146435" y="318955"/>
                    <a:pt x="145545" y="318866"/>
                    <a:pt x="144655" y="318599"/>
                  </a:cubicBezTo>
                  <a:cubicBezTo>
                    <a:pt x="138958" y="317178"/>
                    <a:pt x="135486" y="311401"/>
                    <a:pt x="136999" y="305624"/>
                  </a:cubicBezTo>
                  <a:lnTo>
                    <a:pt x="178658" y="143696"/>
                  </a:lnTo>
                  <a:cubicBezTo>
                    <a:pt x="179815" y="138985"/>
                    <a:pt x="184088" y="135697"/>
                    <a:pt x="188984" y="135697"/>
                  </a:cubicBezTo>
                  <a:close/>
                  <a:moveTo>
                    <a:pt x="10681" y="127865"/>
                  </a:moveTo>
                  <a:cubicBezTo>
                    <a:pt x="16555" y="127865"/>
                    <a:pt x="21361" y="132665"/>
                    <a:pt x="21361" y="138531"/>
                  </a:cubicBezTo>
                  <a:lnTo>
                    <a:pt x="21361" y="405264"/>
                  </a:lnTo>
                  <a:cubicBezTo>
                    <a:pt x="21361" y="420730"/>
                    <a:pt x="34000" y="433351"/>
                    <a:pt x="49487" y="433351"/>
                  </a:cubicBezTo>
                  <a:lnTo>
                    <a:pt x="558152" y="433351"/>
                  </a:lnTo>
                  <a:cubicBezTo>
                    <a:pt x="573639" y="433351"/>
                    <a:pt x="586278" y="420730"/>
                    <a:pt x="586278" y="405264"/>
                  </a:cubicBezTo>
                  <a:cubicBezTo>
                    <a:pt x="586278" y="399398"/>
                    <a:pt x="591084" y="394598"/>
                    <a:pt x="596958" y="394598"/>
                  </a:cubicBezTo>
                  <a:cubicBezTo>
                    <a:pt x="602833" y="394598"/>
                    <a:pt x="607639" y="399398"/>
                    <a:pt x="607639" y="405264"/>
                  </a:cubicBezTo>
                  <a:cubicBezTo>
                    <a:pt x="607639" y="432551"/>
                    <a:pt x="585388" y="454682"/>
                    <a:pt x="558152" y="454682"/>
                  </a:cubicBezTo>
                  <a:lnTo>
                    <a:pt x="354241" y="454682"/>
                  </a:lnTo>
                  <a:lnTo>
                    <a:pt x="367147" y="508633"/>
                  </a:lnTo>
                  <a:lnTo>
                    <a:pt x="417613" y="508633"/>
                  </a:lnTo>
                  <a:cubicBezTo>
                    <a:pt x="423487" y="508633"/>
                    <a:pt x="428293" y="513344"/>
                    <a:pt x="428293" y="519210"/>
                  </a:cubicBezTo>
                  <a:cubicBezTo>
                    <a:pt x="428293" y="525165"/>
                    <a:pt x="423487" y="529876"/>
                    <a:pt x="417613" y="529876"/>
                  </a:cubicBezTo>
                  <a:lnTo>
                    <a:pt x="358780" y="529876"/>
                  </a:lnTo>
                  <a:lnTo>
                    <a:pt x="248859" y="529876"/>
                  </a:lnTo>
                  <a:lnTo>
                    <a:pt x="190026" y="529876"/>
                  </a:lnTo>
                  <a:cubicBezTo>
                    <a:pt x="184063" y="529876"/>
                    <a:pt x="179346" y="525165"/>
                    <a:pt x="179346" y="519210"/>
                  </a:cubicBezTo>
                  <a:cubicBezTo>
                    <a:pt x="179346" y="513344"/>
                    <a:pt x="184063" y="508633"/>
                    <a:pt x="190026" y="508633"/>
                  </a:cubicBezTo>
                  <a:lnTo>
                    <a:pt x="240403" y="508633"/>
                  </a:lnTo>
                  <a:lnTo>
                    <a:pt x="253398" y="454682"/>
                  </a:lnTo>
                  <a:lnTo>
                    <a:pt x="49487" y="454682"/>
                  </a:lnTo>
                  <a:cubicBezTo>
                    <a:pt x="22162" y="454682"/>
                    <a:pt x="0" y="432551"/>
                    <a:pt x="0" y="405264"/>
                  </a:cubicBezTo>
                  <a:lnTo>
                    <a:pt x="0" y="138531"/>
                  </a:lnTo>
                  <a:cubicBezTo>
                    <a:pt x="0" y="132665"/>
                    <a:pt x="4806" y="127865"/>
                    <a:pt x="10681" y="127865"/>
                  </a:cubicBezTo>
                  <a:close/>
                  <a:moveTo>
                    <a:pt x="46739" y="53136"/>
                  </a:moveTo>
                  <a:lnTo>
                    <a:pt x="560900" y="53136"/>
                  </a:lnTo>
                  <a:cubicBezTo>
                    <a:pt x="566774" y="53136"/>
                    <a:pt x="571580" y="57931"/>
                    <a:pt x="571580" y="63791"/>
                  </a:cubicBezTo>
                  <a:cubicBezTo>
                    <a:pt x="571580" y="69652"/>
                    <a:pt x="566774" y="74447"/>
                    <a:pt x="560900" y="74447"/>
                  </a:cubicBezTo>
                  <a:lnTo>
                    <a:pt x="46739" y="74447"/>
                  </a:lnTo>
                  <a:cubicBezTo>
                    <a:pt x="40776" y="74447"/>
                    <a:pt x="36059" y="69652"/>
                    <a:pt x="36059" y="63791"/>
                  </a:cubicBezTo>
                  <a:cubicBezTo>
                    <a:pt x="36059" y="57931"/>
                    <a:pt x="40776" y="53136"/>
                    <a:pt x="46739" y="53136"/>
                  </a:cubicBezTo>
                  <a:close/>
                  <a:moveTo>
                    <a:pt x="49487" y="0"/>
                  </a:moveTo>
                  <a:lnTo>
                    <a:pt x="558152" y="0"/>
                  </a:lnTo>
                  <a:cubicBezTo>
                    <a:pt x="585388" y="0"/>
                    <a:pt x="607639" y="22218"/>
                    <a:pt x="607639" y="49414"/>
                  </a:cubicBezTo>
                  <a:lnTo>
                    <a:pt x="607639" y="365802"/>
                  </a:lnTo>
                  <a:cubicBezTo>
                    <a:pt x="607639" y="371668"/>
                    <a:pt x="602833" y="376467"/>
                    <a:pt x="596958" y="376467"/>
                  </a:cubicBezTo>
                  <a:cubicBezTo>
                    <a:pt x="591084" y="376467"/>
                    <a:pt x="586278" y="371668"/>
                    <a:pt x="586278" y="365802"/>
                  </a:cubicBezTo>
                  <a:lnTo>
                    <a:pt x="586278" y="49414"/>
                  </a:lnTo>
                  <a:cubicBezTo>
                    <a:pt x="586278" y="33950"/>
                    <a:pt x="573639" y="21330"/>
                    <a:pt x="558152" y="21330"/>
                  </a:cubicBezTo>
                  <a:lnTo>
                    <a:pt x="49487" y="21330"/>
                  </a:lnTo>
                  <a:cubicBezTo>
                    <a:pt x="34000" y="21330"/>
                    <a:pt x="21361" y="33950"/>
                    <a:pt x="21361" y="49414"/>
                  </a:cubicBezTo>
                  <a:lnTo>
                    <a:pt x="21361" y="97316"/>
                  </a:lnTo>
                  <a:cubicBezTo>
                    <a:pt x="21361" y="103182"/>
                    <a:pt x="16555" y="107981"/>
                    <a:pt x="10681" y="107981"/>
                  </a:cubicBezTo>
                  <a:cubicBezTo>
                    <a:pt x="4806" y="107981"/>
                    <a:pt x="0" y="103182"/>
                    <a:pt x="0" y="97316"/>
                  </a:cubicBezTo>
                  <a:lnTo>
                    <a:pt x="0" y="49414"/>
                  </a:lnTo>
                  <a:cubicBezTo>
                    <a:pt x="0" y="22218"/>
                    <a:pt x="22162" y="0"/>
                    <a:pt x="49487" y="0"/>
                  </a:cubicBezTo>
                  <a:close/>
                </a:path>
              </a:pathLst>
            </a:custGeom>
            <a:solidFill>
              <a:schemeClr val="bg1">
                <a:lumMod val="50000"/>
              </a:schemeClr>
            </a:solidFill>
            <a:ln>
              <a:solidFill>
                <a:schemeClr val="bg1">
                  <a:lumMod val="50000"/>
                </a:schemeClr>
              </a:solid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22" name="î$ḻiḓè">
              <a:extLst>
                <a:ext uri="{FF2B5EF4-FFF2-40B4-BE49-F238E27FC236}">
                  <a16:creationId xmlns:a16="http://schemas.microsoft.com/office/drawing/2014/main" id="{30BCFB4D-1BDD-4F09-B81A-6BA804580D41}"/>
                </a:ext>
              </a:extLst>
            </p:cNvPr>
            <p:cNvSpPr txBox="1"/>
            <p:nvPr/>
          </p:nvSpPr>
          <p:spPr>
            <a:xfrm>
              <a:off x="5528845" y="2680312"/>
              <a:ext cx="1629418" cy="338554"/>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err="1">
                  <a:ln>
                    <a:noFill/>
                  </a:ln>
                  <a:solidFill>
                    <a:prstClr val="black">
                      <a:lumMod val="85000"/>
                      <a:lumOff val="15000"/>
                    </a:prstClr>
                  </a:solidFill>
                  <a:effectLst/>
                  <a:uLnTx/>
                  <a:uFillTx/>
                  <a:latin typeface="等线" panose="020F0502020204030204"/>
                  <a:ea typeface="等线" panose="02010600030101010101" pitchFamily="2" charset="-122"/>
                  <a:cs typeface="+mn-cs"/>
                </a:rPr>
                <a:t>WebAPI</a:t>
              </a:r>
              <a:endParaRPr kumimoji="0" lang="zh-CN" altLang="en-US" sz="1600" b="1" i="0" u="none" strike="noStrike" kern="1200" cap="none" spc="0" normalizeH="0" baseline="0" noProof="0" dirty="0">
                <a:ln>
                  <a:noFill/>
                </a:ln>
                <a:solidFill>
                  <a:prstClr val="black">
                    <a:lumMod val="85000"/>
                    <a:lumOff val="15000"/>
                  </a:prstClr>
                </a:solidFill>
                <a:effectLst/>
                <a:uLnTx/>
                <a:uFillTx/>
                <a:latin typeface="等线" panose="020F0502020204030204"/>
                <a:ea typeface="等线" panose="02010600030101010101" pitchFamily="2" charset="-122"/>
                <a:cs typeface="+mn-cs"/>
              </a:endParaRPr>
            </a:p>
          </p:txBody>
        </p:sp>
        <p:sp>
          <p:nvSpPr>
            <p:cNvPr id="15" name="ïṥḻîďé">
              <a:extLst>
                <a:ext uri="{FF2B5EF4-FFF2-40B4-BE49-F238E27FC236}">
                  <a16:creationId xmlns:a16="http://schemas.microsoft.com/office/drawing/2014/main" id="{7B4F23B3-AEC9-4F38-9DC9-1A4F22382AB6}"/>
                </a:ext>
              </a:extLst>
            </p:cNvPr>
            <p:cNvSpPr txBox="1"/>
            <p:nvPr/>
          </p:nvSpPr>
          <p:spPr>
            <a:xfrm>
              <a:off x="7781957" y="3818804"/>
              <a:ext cx="1234632" cy="461665"/>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1" u="none" strike="noStrike" kern="1200" cap="none" spc="0" normalizeH="0" baseline="0" noProof="0" dirty="0">
                  <a:ln>
                    <a:noFill/>
                  </a:ln>
                  <a:solidFill>
                    <a:prstClr val="black">
                      <a:lumMod val="85000"/>
                      <a:lumOff val="15000"/>
                    </a:prstClr>
                  </a:solidFill>
                  <a:effectLst/>
                  <a:uLnTx/>
                  <a:uFillTx/>
                  <a:latin typeface="等线" panose="020F0502020204030204"/>
                  <a:ea typeface="等线" panose="02010600030101010101" pitchFamily="2" charset="-122"/>
                  <a:cs typeface="+mn-cs"/>
                </a:rPr>
                <a:t>EF Core</a:t>
              </a:r>
              <a:endParaRPr kumimoji="0" lang="zh-CN" altLang="en-US" sz="2400" b="1" i="1" u="none" strike="noStrike" kern="1200" cap="none" spc="0" normalizeH="0" baseline="0" noProof="0" dirty="0">
                <a:ln>
                  <a:noFill/>
                </a:ln>
                <a:solidFill>
                  <a:prstClr val="black">
                    <a:lumMod val="85000"/>
                    <a:lumOff val="15000"/>
                  </a:prstClr>
                </a:solidFill>
                <a:effectLst/>
                <a:uLnTx/>
                <a:uFillTx/>
                <a:latin typeface="等线" panose="020F0502020204030204"/>
                <a:ea typeface="等线" panose="02010600030101010101" pitchFamily="2" charset="-122"/>
                <a:cs typeface="+mn-cs"/>
              </a:endParaRPr>
            </a:p>
          </p:txBody>
        </p:sp>
        <p:sp>
          <p:nvSpPr>
            <p:cNvPr id="16" name="ïśľíḍè">
              <a:extLst>
                <a:ext uri="{FF2B5EF4-FFF2-40B4-BE49-F238E27FC236}">
                  <a16:creationId xmlns:a16="http://schemas.microsoft.com/office/drawing/2014/main" id="{C192588E-6F27-4DA0-8DF4-01059E45D98A}"/>
                </a:ext>
              </a:extLst>
            </p:cNvPr>
            <p:cNvSpPr/>
            <p:nvPr/>
          </p:nvSpPr>
          <p:spPr>
            <a:xfrm>
              <a:off x="8259574" y="3244851"/>
              <a:ext cx="279400" cy="279400"/>
            </a:xfrm>
            <a:prstGeom prst="ellipse">
              <a:avLst/>
            </a:prstGeom>
            <a:solidFill>
              <a:schemeClr val="accent1"/>
            </a:solidFill>
            <a:ln w="12700" cap="rnd">
              <a:noFill/>
              <a:prstDash val="solid"/>
              <a:round/>
              <a:headEnd/>
              <a:tailEnd/>
            </a:ln>
            <a:effectLst>
              <a:outerShdw blurRad="254000" dist="127000" algn="ctr" rotWithShape="0">
                <a:schemeClr val="tx1">
                  <a:lumMod val="85000"/>
                  <a:lumOff val="15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475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zh-CN" altLang="en-US" sz="1600" b="1"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43" name="íṧḻíḋe">
              <a:extLst>
                <a:ext uri="{FF2B5EF4-FFF2-40B4-BE49-F238E27FC236}">
                  <a16:creationId xmlns:a16="http://schemas.microsoft.com/office/drawing/2014/main" id="{34A22DD7-DF56-4784-AA56-C44279BB2402}"/>
                </a:ext>
              </a:extLst>
            </p:cNvPr>
            <p:cNvSpPr/>
            <p:nvPr/>
          </p:nvSpPr>
          <p:spPr bwMode="auto">
            <a:xfrm>
              <a:off x="8219935" y="2244211"/>
              <a:ext cx="358678" cy="358678"/>
            </a:xfrm>
            <a:custGeom>
              <a:avLst/>
              <a:gdLst>
                <a:gd name="connsiteX0" fmla="*/ 203098 w 398587"/>
                <a:gd name="connsiteY0" fmla="*/ 236249 h 398587"/>
                <a:gd name="connsiteX1" fmla="*/ 203098 w 398587"/>
                <a:gd name="connsiteY1" fmla="*/ 303574 h 398587"/>
                <a:gd name="connsiteX2" fmla="*/ 280439 w 398587"/>
                <a:gd name="connsiteY2" fmla="*/ 303574 h 398587"/>
                <a:gd name="connsiteX3" fmla="*/ 280439 w 398587"/>
                <a:gd name="connsiteY3" fmla="*/ 236249 h 398587"/>
                <a:gd name="connsiteX4" fmla="*/ 117899 w 398587"/>
                <a:gd name="connsiteY4" fmla="*/ 236249 h 398587"/>
                <a:gd name="connsiteX5" fmla="*/ 117899 w 398587"/>
                <a:gd name="connsiteY5" fmla="*/ 303574 h 398587"/>
                <a:gd name="connsiteX6" fmla="*/ 195192 w 398587"/>
                <a:gd name="connsiteY6" fmla="*/ 303574 h 398587"/>
                <a:gd name="connsiteX7" fmla="*/ 195192 w 398587"/>
                <a:gd name="connsiteY7" fmla="*/ 236249 h 398587"/>
                <a:gd name="connsiteX8" fmla="*/ 203098 w 398587"/>
                <a:gd name="connsiteY8" fmla="*/ 160783 h 398587"/>
                <a:gd name="connsiteX9" fmla="*/ 203098 w 398587"/>
                <a:gd name="connsiteY9" fmla="*/ 228108 h 398587"/>
                <a:gd name="connsiteX10" fmla="*/ 280439 w 398587"/>
                <a:gd name="connsiteY10" fmla="*/ 228108 h 398587"/>
                <a:gd name="connsiteX11" fmla="*/ 280439 w 398587"/>
                <a:gd name="connsiteY11" fmla="*/ 160783 h 398587"/>
                <a:gd name="connsiteX12" fmla="*/ 117899 w 398587"/>
                <a:gd name="connsiteY12" fmla="*/ 160783 h 398587"/>
                <a:gd name="connsiteX13" fmla="*/ 117899 w 398587"/>
                <a:gd name="connsiteY13" fmla="*/ 228108 h 398587"/>
                <a:gd name="connsiteX14" fmla="*/ 195192 w 398587"/>
                <a:gd name="connsiteY14" fmla="*/ 228108 h 398587"/>
                <a:gd name="connsiteX15" fmla="*/ 195192 w 398587"/>
                <a:gd name="connsiteY15" fmla="*/ 160783 h 398587"/>
                <a:gd name="connsiteX16" fmla="*/ 113898 w 398587"/>
                <a:gd name="connsiteY16" fmla="*/ 96125 h 398587"/>
                <a:gd name="connsiteX17" fmla="*/ 117899 w 398587"/>
                <a:gd name="connsiteY17" fmla="*/ 100077 h 398587"/>
                <a:gd name="connsiteX18" fmla="*/ 117899 w 398587"/>
                <a:gd name="connsiteY18" fmla="*/ 152641 h 398587"/>
                <a:gd name="connsiteX19" fmla="*/ 195192 w 398587"/>
                <a:gd name="connsiteY19" fmla="*/ 152641 h 398587"/>
                <a:gd name="connsiteX20" fmla="*/ 195192 w 398587"/>
                <a:gd name="connsiteY20" fmla="*/ 100077 h 398587"/>
                <a:gd name="connsiteX21" fmla="*/ 199145 w 398587"/>
                <a:gd name="connsiteY21" fmla="*/ 96125 h 398587"/>
                <a:gd name="connsiteX22" fmla="*/ 203098 w 398587"/>
                <a:gd name="connsiteY22" fmla="*/ 100077 h 398587"/>
                <a:gd name="connsiteX23" fmla="*/ 203098 w 398587"/>
                <a:gd name="connsiteY23" fmla="*/ 152641 h 398587"/>
                <a:gd name="connsiteX24" fmla="*/ 280439 w 398587"/>
                <a:gd name="connsiteY24" fmla="*/ 152641 h 398587"/>
                <a:gd name="connsiteX25" fmla="*/ 280439 w 398587"/>
                <a:gd name="connsiteY25" fmla="*/ 100077 h 398587"/>
                <a:gd name="connsiteX26" fmla="*/ 284392 w 398587"/>
                <a:gd name="connsiteY26" fmla="*/ 96125 h 398587"/>
                <a:gd name="connsiteX27" fmla="*/ 288344 w 398587"/>
                <a:gd name="connsiteY27" fmla="*/ 100077 h 398587"/>
                <a:gd name="connsiteX28" fmla="*/ 288344 w 398587"/>
                <a:gd name="connsiteY28" fmla="*/ 152641 h 398587"/>
                <a:gd name="connsiteX29" fmla="*/ 357589 w 398587"/>
                <a:gd name="connsiteY29" fmla="*/ 152641 h 398587"/>
                <a:gd name="connsiteX30" fmla="*/ 361685 w 398587"/>
                <a:gd name="connsiteY30" fmla="*/ 156736 h 398587"/>
                <a:gd name="connsiteX31" fmla="*/ 357589 w 398587"/>
                <a:gd name="connsiteY31" fmla="*/ 160783 h 398587"/>
                <a:gd name="connsiteX32" fmla="*/ 288344 w 398587"/>
                <a:gd name="connsiteY32" fmla="*/ 160783 h 398587"/>
                <a:gd name="connsiteX33" fmla="*/ 288344 w 398587"/>
                <a:gd name="connsiteY33" fmla="*/ 228108 h 398587"/>
                <a:gd name="connsiteX34" fmla="*/ 357589 w 398587"/>
                <a:gd name="connsiteY34" fmla="*/ 228108 h 398587"/>
                <a:gd name="connsiteX35" fmla="*/ 361685 w 398587"/>
                <a:gd name="connsiteY35" fmla="*/ 232202 h 398587"/>
                <a:gd name="connsiteX36" fmla="*/ 357589 w 398587"/>
                <a:gd name="connsiteY36" fmla="*/ 236249 h 398587"/>
                <a:gd name="connsiteX37" fmla="*/ 288344 w 398587"/>
                <a:gd name="connsiteY37" fmla="*/ 236249 h 398587"/>
                <a:gd name="connsiteX38" fmla="*/ 288344 w 398587"/>
                <a:gd name="connsiteY38" fmla="*/ 303574 h 398587"/>
                <a:gd name="connsiteX39" fmla="*/ 357589 w 398587"/>
                <a:gd name="connsiteY39" fmla="*/ 303574 h 398587"/>
                <a:gd name="connsiteX40" fmla="*/ 361685 w 398587"/>
                <a:gd name="connsiteY40" fmla="*/ 307669 h 398587"/>
                <a:gd name="connsiteX41" fmla="*/ 357589 w 398587"/>
                <a:gd name="connsiteY41" fmla="*/ 311716 h 398587"/>
                <a:gd name="connsiteX42" fmla="*/ 288344 w 398587"/>
                <a:gd name="connsiteY42" fmla="*/ 311716 h 398587"/>
                <a:gd name="connsiteX43" fmla="*/ 288344 w 398587"/>
                <a:gd name="connsiteY43" fmla="*/ 364280 h 398587"/>
                <a:gd name="connsiteX44" fmla="*/ 284392 w 398587"/>
                <a:gd name="connsiteY44" fmla="*/ 368232 h 398587"/>
                <a:gd name="connsiteX45" fmla="*/ 280439 w 398587"/>
                <a:gd name="connsiteY45" fmla="*/ 364280 h 398587"/>
                <a:gd name="connsiteX46" fmla="*/ 280439 w 398587"/>
                <a:gd name="connsiteY46" fmla="*/ 311716 h 398587"/>
                <a:gd name="connsiteX47" fmla="*/ 203098 w 398587"/>
                <a:gd name="connsiteY47" fmla="*/ 311716 h 398587"/>
                <a:gd name="connsiteX48" fmla="*/ 203098 w 398587"/>
                <a:gd name="connsiteY48" fmla="*/ 364280 h 398587"/>
                <a:gd name="connsiteX49" fmla="*/ 199145 w 398587"/>
                <a:gd name="connsiteY49" fmla="*/ 368232 h 398587"/>
                <a:gd name="connsiteX50" fmla="*/ 195192 w 398587"/>
                <a:gd name="connsiteY50" fmla="*/ 364280 h 398587"/>
                <a:gd name="connsiteX51" fmla="*/ 195192 w 398587"/>
                <a:gd name="connsiteY51" fmla="*/ 311716 h 398587"/>
                <a:gd name="connsiteX52" fmla="*/ 117899 w 398587"/>
                <a:gd name="connsiteY52" fmla="*/ 311716 h 398587"/>
                <a:gd name="connsiteX53" fmla="*/ 117899 w 398587"/>
                <a:gd name="connsiteY53" fmla="*/ 364280 h 398587"/>
                <a:gd name="connsiteX54" fmla="*/ 113898 w 398587"/>
                <a:gd name="connsiteY54" fmla="*/ 368232 h 398587"/>
                <a:gd name="connsiteX55" fmla="*/ 109946 w 398587"/>
                <a:gd name="connsiteY55" fmla="*/ 364280 h 398587"/>
                <a:gd name="connsiteX56" fmla="*/ 109946 w 398587"/>
                <a:gd name="connsiteY56" fmla="*/ 311716 h 398587"/>
                <a:gd name="connsiteX57" fmla="*/ 40701 w 398587"/>
                <a:gd name="connsiteY57" fmla="*/ 311716 h 398587"/>
                <a:gd name="connsiteX58" fmla="*/ 36605 w 398587"/>
                <a:gd name="connsiteY58" fmla="*/ 307669 h 398587"/>
                <a:gd name="connsiteX59" fmla="*/ 40701 w 398587"/>
                <a:gd name="connsiteY59" fmla="*/ 303574 h 398587"/>
                <a:gd name="connsiteX60" fmla="*/ 109946 w 398587"/>
                <a:gd name="connsiteY60" fmla="*/ 303574 h 398587"/>
                <a:gd name="connsiteX61" fmla="*/ 109946 w 398587"/>
                <a:gd name="connsiteY61" fmla="*/ 236249 h 398587"/>
                <a:gd name="connsiteX62" fmla="*/ 40701 w 398587"/>
                <a:gd name="connsiteY62" fmla="*/ 236249 h 398587"/>
                <a:gd name="connsiteX63" fmla="*/ 36605 w 398587"/>
                <a:gd name="connsiteY63" fmla="*/ 232202 h 398587"/>
                <a:gd name="connsiteX64" fmla="*/ 40701 w 398587"/>
                <a:gd name="connsiteY64" fmla="*/ 228108 h 398587"/>
                <a:gd name="connsiteX65" fmla="*/ 109946 w 398587"/>
                <a:gd name="connsiteY65" fmla="*/ 228108 h 398587"/>
                <a:gd name="connsiteX66" fmla="*/ 109946 w 398587"/>
                <a:gd name="connsiteY66" fmla="*/ 160783 h 398587"/>
                <a:gd name="connsiteX67" fmla="*/ 40701 w 398587"/>
                <a:gd name="connsiteY67" fmla="*/ 160783 h 398587"/>
                <a:gd name="connsiteX68" fmla="*/ 36605 w 398587"/>
                <a:gd name="connsiteY68" fmla="*/ 156736 h 398587"/>
                <a:gd name="connsiteX69" fmla="*/ 40701 w 398587"/>
                <a:gd name="connsiteY69" fmla="*/ 152641 h 398587"/>
                <a:gd name="connsiteX70" fmla="*/ 109946 w 398587"/>
                <a:gd name="connsiteY70" fmla="*/ 152641 h 398587"/>
                <a:gd name="connsiteX71" fmla="*/ 109946 w 398587"/>
                <a:gd name="connsiteY71" fmla="*/ 100077 h 398587"/>
                <a:gd name="connsiteX72" fmla="*/ 113898 w 398587"/>
                <a:gd name="connsiteY72" fmla="*/ 96125 h 398587"/>
                <a:gd name="connsiteX73" fmla="*/ 16570 w 398587"/>
                <a:gd name="connsiteY73" fmla="*/ 82422 h 398587"/>
                <a:gd name="connsiteX74" fmla="*/ 16570 w 398587"/>
                <a:gd name="connsiteY74" fmla="*/ 345925 h 398587"/>
                <a:gd name="connsiteX75" fmla="*/ 52662 w 398587"/>
                <a:gd name="connsiteY75" fmla="*/ 382017 h 398587"/>
                <a:gd name="connsiteX76" fmla="*/ 345782 w 398587"/>
                <a:gd name="connsiteY76" fmla="*/ 382017 h 398587"/>
                <a:gd name="connsiteX77" fmla="*/ 381874 w 398587"/>
                <a:gd name="connsiteY77" fmla="*/ 345925 h 398587"/>
                <a:gd name="connsiteX78" fmla="*/ 381874 w 398587"/>
                <a:gd name="connsiteY78" fmla="*/ 82422 h 398587"/>
                <a:gd name="connsiteX79" fmla="*/ 52662 w 398587"/>
                <a:gd name="connsiteY79" fmla="*/ 0 h 398587"/>
                <a:gd name="connsiteX80" fmla="*/ 345782 w 398587"/>
                <a:gd name="connsiteY80" fmla="*/ 0 h 398587"/>
                <a:gd name="connsiteX81" fmla="*/ 398587 w 398587"/>
                <a:gd name="connsiteY81" fmla="*/ 52662 h 398587"/>
                <a:gd name="connsiteX82" fmla="*/ 398587 w 398587"/>
                <a:gd name="connsiteY82" fmla="*/ 345925 h 398587"/>
                <a:gd name="connsiteX83" fmla="*/ 345925 w 398587"/>
                <a:gd name="connsiteY83" fmla="*/ 398587 h 398587"/>
                <a:gd name="connsiteX84" fmla="*/ 52662 w 398587"/>
                <a:gd name="connsiteY84" fmla="*/ 398587 h 398587"/>
                <a:gd name="connsiteX85" fmla="*/ 0 w 398587"/>
                <a:gd name="connsiteY85" fmla="*/ 345925 h 398587"/>
                <a:gd name="connsiteX86" fmla="*/ 0 w 398587"/>
                <a:gd name="connsiteY86" fmla="*/ 52662 h 398587"/>
                <a:gd name="connsiteX87" fmla="*/ 52662 w 398587"/>
                <a:gd name="connsiteY87" fmla="*/ 0 h 398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398587" h="398587">
                  <a:moveTo>
                    <a:pt x="203098" y="236249"/>
                  </a:moveTo>
                  <a:lnTo>
                    <a:pt x="203098" y="303574"/>
                  </a:lnTo>
                  <a:lnTo>
                    <a:pt x="280439" y="303574"/>
                  </a:lnTo>
                  <a:lnTo>
                    <a:pt x="280439" y="236249"/>
                  </a:lnTo>
                  <a:close/>
                  <a:moveTo>
                    <a:pt x="117899" y="236249"/>
                  </a:moveTo>
                  <a:lnTo>
                    <a:pt x="117899" y="303574"/>
                  </a:lnTo>
                  <a:lnTo>
                    <a:pt x="195192" y="303574"/>
                  </a:lnTo>
                  <a:lnTo>
                    <a:pt x="195192" y="236249"/>
                  </a:lnTo>
                  <a:close/>
                  <a:moveTo>
                    <a:pt x="203098" y="160783"/>
                  </a:moveTo>
                  <a:lnTo>
                    <a:pt x="203098" y="228108"/>
                  </a:lnTo>
                  <a:lnTo>
                    <a:pt x="280439" y="228108"/>
                  </a:lnTo>
                  <a:lnTo>
                    <a:pt x="280439" y="160783"/>
                  </a:lnTo>
                  <a:close/>
                  <a:moveTo>
                    <a:pt x="117899" y="160783"/>
                  </a:moveTo>
                  <a:lnTo>
                    <a:pt x="117899" y="228108"/>
                  </a:lnTo>
                  <a:lnTo>
                    <a:pt x="195192" y="228108"/>
                  </a:lnTo>
                  <a:lnTo>
                    <a:pt x="195192" y="160783"/>
                  </a:lnTo>
                  <a:close/>
                  <a:moveTo>
                    <a:pt x="113898" y="96125"/>
                  </a:moveTo>
                  <a:cubicBezTo>
                    <a:pt x="116041" y="96125"/>
                    <a:pt x="117899" y="97934"/>
                    <a:pt x="117899" y="100077"/>
                  </a:cubicBezTo>
                  <a:lnTo>
                    <a:pt x="117899" y="152641"/>
                  </a:lnTo>
                  <a:lnTo>
                    <a:pt x="195192" y="152641"/>
                  </a:lnTo>
                  <a:lnTo>
                    <a:pt x="195192" y="100077"/>
                  </a:lnTo>
                  <a:cubicBezTo>
                    <a:pt x="195192" y="97934"/>
                    <a:pt x="197002" y="96125"/>
                    <a:pt x="199145" y="96125"/>
                  </a:cubicBezTo>
                  <a:cubicBezTo>
                    <a:pt x="201288" y="96125"/>
                    <a:pt x="203098" y="97934"/>
                    <a:pt x="203098" y="100077"/>
                  </a:cubicBezTo>
                  <a:lnTo>
                    <a:pt x="203098" y="152641"/>
                  </a:lnTo>
                  <a:lnTo>
                    <a:pt x="280439" y="152641"/>
                  </a:lnTo>
                  <a:lnTo>
                    <a:pt x="280439" y="100077"/>
                  </a:lnTo>
                  <a:cubicBezTo>
                    <a:pt x="280439" y="97934"/>
                    <a:pt x="282249" y="96125"/>
                    <a:pt x="284392" y="96125"/>
                  </a:cubicBezTo>
                  <a:cubicBezTo>
                    <a:pt x="286535" y="96125"/>
                    <a:pt x="288344" y="97934"/>
                    <a:pt x="288344" y="100077"/>
                  </a:cubicBezTo>
                  <a:lnTo>
                    <a:pt x="288344" y="152641"/>
                  </a:lnTo>
                  <a:lnTo>
                    <a:pt x="357589" y="152641"/>
                  </a:lnTo>
                  <a:cubicBezTo>
                    <a:pt x="359875" y="152641"/>
                    <a:pt x="361685" y="154451"/>
                    <a:pt x="361685" y="156736"/>
                  </a:cubicBezTo>
                  <a:cubicBezTo>
                    <a:pt x="361685" y="158974"/>
                    <a:pt x="359875" y="160783"/>
                    <a:pt x="357589" y="160783"/>
                  </a:cubicBezTo>
                  <a:lnTo>
                    <a:pt x="288344" y="160783"/>
                  </a:lnTo>
                  <a:lnTo>
                    <a:pt x="288344" y="228108"/>
                  </a:lnTo>
                  <a:lnTo>
                    <a:pt x="357589" y="228108"/>
                  </a:lnTo>
                  <a:cubicBezTo>
                    <a:pt x="359875" y="228108"/>
                    <a:pt x="361685" y="229917"/>
                    <a:pt x="361685" y="232202"/>
                  </a:cubicBezTo>
                  <a:cubicBezTo>
                    <a:pt x="361685" y="234440"/>
                    <a:pt x="359875" y="236249"/>
                    <a:pt x="357589" y="236249"/>
                  </a:cubicBezTo>
                  <a:lnTo>
                    <a:pt x="288344" y="236249"/>
                  </a:lnTo>
                  <a:lnTo>
                    <a:pt x="288344" y="303574"/>
                  </a:lnTo>
                  <a:lnTo>
                    <a:pt x="357589" y="303574"/>
                  </a:lnTo>
                  <a:cubicBezTo>
                    <a:pt x="359875" y="303574"/>
                    <a:pt x="361685" y="305383"/>
                    <a:pt x="361685" y="307669"/>
                  </a:cubicBezTo>
                  <a:cubicBezTo>
                    <a:pt x="361685" y="309906"/>
                    <a:pt x="359875" y="311716"/>
                    <a:pt x="357589" y="311716"/>
                  </a:cubicBezTo>
                  <a:lnTo>
                    <a:pt x="288344" y="311716"/>
                  </a:lnTo>
                  <a:lnTo>
                    <a:pt x="288344" y="364280"/>
                  </a:lnTo>
                  <a:cubicBezTo>
                    <a:pt x="288344" y="366423"/>
                    <a:pt x="286535" y="368232"/>
                    <a:pt x="284392" y="368232"/>
                  </a:cubicBezTo>
                  <a:cubicBezTo>
                    <a:pt x="282249" y="368232"/>
                    <a:pt x="280439" y="366423"/>
                    <a:pt x="280439" y="364280"/>
                  </a:cubicBezTo>
                  <a:lnTo>
                    <a:pt x="280439" y="311716"/>
                  </a:lnTo>
                  <a:lnTo>
                    <a:pt x="203098" y="311716"/>
                  </a:lnTo>
                  <a:lnTo>
                    <a:pt x="203098" y="364280"/>
                  </a:lnTo>
                  <a:cubicBezTo>
                    <a:pt x="203098" y="366423"/>
                    <a:pt x="201288" y="368232"/>
                    <a:pt x="199145" y="368232"/>
                  </a:cubicBezTo>
                  <a:cubicBezTo>
                    <a:pt x="197002" y="368232"/>
                    <a:pt x="195192" y="366423"/>
                    <a:pt x="195192" y="364280"/>
                  </a:cubicBezTo>
                  <a:lnTo>
                    <a:pt x="195192" y="311716"/>
                  </a:lnTo>
                  <a:lnTo>
                    <a:pt x="117899" y="311716"/>
                  </a:lnTo>
                  <a:lnTo>
                    <a:pt x="117899" y="364280"/>
                  </a:lnTo>
                  <a:cubicBezTo>
                    <a:pt x="117899" y="366423"/>
                    <a:pt x="116041" y="368232"/>
                    <a:pt x="113898" y="368232"/>
                  </a:cubicBezTo>
                  <a:cubicBezTo>
                    <a:pt x="111755" y="368232"/>
                    <a:pt x="109946" y="366423"/>
                    <a:pt x="109946" y="364280"/>
                  </a:cubicBezTo>
                  <a:lnTo>
                    <a:pt x="109946" y="311716"/>
                  </a:lnTo>
                  <a:lnTo>
                    <a:pt x="40701" y="311716"/>
                  </a:lnTo>
                  <a:cubicBezTo>
                    <a:pt x="38415" y="311716"/>
                    <a:pt x="36605" y="309906"/>
                    <a:pt x="36605" y="307669"/>
                  </a:cubicBezTo>
                  <a:cubicBezTo>
                    <a:pt x="36605" y="305383"/>
                    <a:pt x="38415" y="303574"/>
                    <a:pt x="40701" y="303574"/>
                  </a:cubicBezTo>
                  <a:lnTo>
                    <a:pt x="109946" y="303574"/>
                  </a:lnTo>
                  <a:lnTo>
                    <a:pt x="109946" y="236249"/>
                  </a:lnTo>
                  <a:lnTo>
                    <a:pt x="40701" y="236249"/>
                  </a:lnTo>
                  <a:cubicBezTo>
                    <a:pt x="38415" y="236249"/>
                    <a:pt x="36605" y="234440"/>
                    <a:pt x="36605" y="232202"/>
                  </a:cubicBezTo>
                  <a:cubicBezTo>
                    <a:pt x="36605" y="229917"/>
                    <a:pt x="38415" y="228108"/>
                    <a:pt x="40701" y="228108"/>
                  </a:cubicBezTo>
                  <a:lnTo>
                    <a:pt x="109946" y="228108"/>
                  </a:lnTo>
                  <a:lnTo>
                    <a:pt x="109946" y="160783"/>
                  </a:lnTo>
                  <a:lnTo>
                    <a:pt x="40701" y="160783"/>
                  </a:lnTo>
                  <a:cubicBezTo>
                    <a:pt x="38415" y="160783"/>
                    <a:pt x="36605" y="158974"/>
                    <a:pt x="36605" y="156736"/>
                  </a:cubicBezTo>
                  <a:cubicBezTo>
                    <a:pt x="36605" y="154451"/>
                    <a:pt x="38415" y="152641"/>
                    <a:pt x="40701" y="152641"/>
                  </a:cubicBezTo>
                  <a:lnTo>
                    <a:pt x="109946" y="152641"/>
                  </a:lnTo>
                  <a:lnTo>
                    <a:pt x="109946" y="100077"/>
                  </a:lnTo>
                  <a:cubicBezTo>
                    <a:pt x="109946" y="97934"/>
                    <a:pt x="111755" y="96125"/>
                    <a:pt x="113898" y="96125"/>
                  </a:cubicBezTo>
                  <a:close/>
                  <a:moveTo>
                    <a:pt x="16570" y="82422"/>
                  </a:moveTo>
                  <a:lnTo>
                    <a:pt x="16570" y="345925"/>
                  </a:lnTo>
                  <a:cubicBezTo>
                    <a:pt x="16570" y="365780"/>
                    <a:pt x="32807" y="382017"/>
                    <a:pt x="52662" y="382017"/>
                  </a:cubicBezTo>
                  <a:lnTo>
                    <a:pt x="345782" y="382017"/>
                  </a:lnTo>
                  <a:cubicBezTo>
                    <a:pt x="365637" y="382017"/>
                    <a:pt x="381874" y="365780"/>
                    <a:pt x="381874" y="345925"/>
                  </a:cubicBezTo>
                  <a:lnTo>
                    <a:pt x="381874" y="82422"/>
                  </a:lnTo>
                  <a:close/>
                  <a:moveTo>
                    <a:pt x="52662" y="0"/>
                  </a:moveTo>
                  <a:lnTo>
                    <a:pt x="345782" y="0"/>
                  </a:lnTo>
                  <a:cubicBezTo>
                    <a:pt x="374875" y="0"/>
                    <a:pt x="398444" y="23617"/>
                    <a:pt x="398587" y="52662"/>
                  </a:cubicBezTo>
                  <a:lnTo>
                    <a:pt x="398587" y="345925"/>
                  </a:lnTo>
                  <a:cubicBezTo>
                    <a:pt x="398587" y="374970"/>
                    <a:pt x="374970" y="398587"/>
                    <a:pt x="345925" y="398587"/>
                  </a:cubicBezTo>
                  <a:lnTo>
                    <a:pt x="52662" y="398587"/>
                  </a:lnTo>
                  <a:cubicBezTo>
                    <a:pt x="23617" y="398587"/>
                    <a:pt x="0" y="374970"/>
                    <a:pt x="0" y="345925"/>
                  </a:cubicBezTo>
                  <a:lnTo>
                    <a:pt x="0" y="52662"/>
                  </a:lnTo>
                  <a:cubicBezTo>
                    <a:pt x="0" y="23617"/>
                    <a:pt x="23617" y="0"/>
                    <a:pt x="52662" y="0"/>
                  </a:cubicBezTo>
                  <a:close/>
                </a:path>
              </a:pathLst>
            </a:custGeom>
            <a:solidFill>
              <a:schemeClr val="bg1">
                <a:lumMod val="50000"/>
              </a:schemeClr>
            </a:solidFill>
            <a:ln>
              <a:solidFill>
                <a:schemeClr val="bg1">
                  <a:lumMod val="50000"/>
                </a:schemeClr>
              </a:solid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8" name="iṧ1iḋe">
              <a:extLst>
                <a:ext uri="{FF2B5EF4-FFF2-40B4-BE49-F238E27FC236}">
                  <a16:creationId xmlns:a16="http://schemas.microsoft.com/office/drawing/2014/main" id="{B21BD2FE-4F6D-4CDE-A2D6-C9EF94916969}"/>
                </a:ext>
              </a:extLst>
            </p:cNvPr>
            <p:cNvSpPr txBox="1"/>
            <p:nvPr/>
          </p:nvSpPr>
          <p:spPr>
            <a:xfrm>
              <a:off x="7584565" y="2680312"/>
              <a:ext cx="1629418" cy="338554"/>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prstClr val="black">
                      <a:lumMod val="85000"/>
                      <a:lumOff val="15000"/>
                    </a:prstClr>
                  </a:solidFill>
                  <a:effectLst/>
                  <a:uLnTx/>
                  <a:uFillTx/>
                  <a:latin typeface="等线" panose="020F0502020204030204"/>
                  <a:ea typeface="等线" panose="02010600030101010101" pitchFamily="2" charset="-122"/>
                  <a:cs typeface="+mn-cs"/>
                </a:rPr>
                <a:t>O/RM</a:t>
              </a:r>
              <a:endParaRPr kumimoji="0" lang="zh-CN" altLang="en-US" sz="1600" b="1" i="0" u="none" strike="noStrike" kern="1200" cap="none" spc="0" normalizeH="0" baseline="0" noProof="0" dirty="0">
                <a:ln>
                  <a:noFill/>
                </a:ln>
                <a:solidFill>
                  <a:prstClr val="black">
                    <a:lumMod val="85000"/>
                    <a:lumOff val="15000"/>
                  </a:prstClr>
                </a:solidFill>
                <a:effectLst/>
                <a:uLnTx/>
                <a:uFillTx/>
                <a:latin typeface="等线" panose="020F0502020204030204"/>
                <a:ea typeface="等线" panose="02010600030101010101" pitchFamily="2" charset="-122"/>
                <a:cs typeface="+mn-cs"/>
              </a:endParaRPr>
            </a:p>
          </p:txBody>
        </p:sp>
        <p:sp>
          <p:nvSpPr>
            <p:cNvPr id="11" name="íSḻiďe">
              <a:extLst>
                <a:ext uri="{FF2B5EF4-FFF2-40B4-BE49-F238E27FC236}">
                  <a16:creationId xmlns:a16="http://schemas.microsoft.com/office/drawing/2014/main" id="{B877D7DF-C97B-4333-8FFE-0322E926FB69}"/>
                </a:ext>
              </a:extLst>
            </p:cNvPr>
            <p:cNvSpPr txBox="1"/>
            <p:nvPr/>
          </p:nvSpPr>
          <p:spPr>
            <a:xfrm>
              <a:off x="9663750" y="3818804"/>
              <a:ext cx="1582484" cy="461665"/>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1" u="none" strike="noStrike" kern="1200" cap="none" spc="0" normalizeH="0" baseline="0" noProof="0" dirty="0" err="1">
                  <a:ln>
                    <a:noFill/>
                  </a:ln>
                  <a:solidFill>
                    <a:prstClr val="black">
                      <a:lumMod val="85000"/>
                      <a:lumOff val="15000"/>
                    </a:prstClr>
                  </a:solidFill>
                  <a:effectLst/>
                  <a:uLnTx/>
                  <a:uFillTx/>
                  <a:latin typeface="等线" panose="020F0502020204030204"/>
                  <a:ea typeface="等线" panose="02010600030101010101" pitchFamily="2" charset="-122"/>
                  <a:cs typeface="+mn-cs"/>
                </a:rPr>
                <a:t>Sql</a:t>
              </a:r>
              <a:r>
                <a:rPr kumimoji="0" lang="en-US" altLang="zh-CN" sz="2400" b="1" i="1" u="none" strike="noStrike" kern="1200" cap="none" spc="0" normalizeH="0" baseline="0" noProof="0" dirty="0">
                  <a:ln>
                    <a:noFill/>
                  </a:ln>
                  <a:solidFill>
                    <a:prstClr val="black">
                      <a:lumMod val="85000"/>
                      <a:lumOff val="15000"/>
                    </a:prstClr>
                  </a:solidFill>
                  <a:effectLst/>
                  <a:uLnTx/>
                  <a:uFillTx/>
                  <a:latin typeface="等线" panose="020F0502020204030204"/>
                  <a:ea typeface="等线" panose="02010600030101010101" pitchFamily="2" charset="-122"/>
                  <a:cs typeface="+mn-cs"/>
                </a:rPr>
                <a:t> Server</a:t>
              </a:r>
              <a:endParaRPr kumimoji="0" lang="zh-CN" altLang="en-US" sz="2400" b="1" i="1" u="none" strike="noStrike" kern="1200" cap="none" spc="0" normalizeH="0" baseline="0" noProof="0" dirty="0">
                <a:ln>
                  <a:noFill/>
                </a:ln>
                <a:solidFill>
                  <a:prstClr val="black">
                    <a:lumMod val="85000"/>
                    <a:lumOff val="15000"/>
                  </a:prstClr>
                </a:solidFill>
                <a:effectLst/>
                <a:uLnTx/>
                <a:uFillTx/>
                <a:latin typeface="等线" panose="020F0502020204030204"/>
                <a:ea typeface="等线" panose="02010600030101010101" pitchFamily="2" charset="-122"/>
                <a:cs typeface="+mn-cs"/>
              </a:endParaRPr>
            </a:p>
          </p:txBody>
        </p:sp>
        <p:sp>
          <p:nvSpPr>
            <p:cNvPr id="12" name="iṩḻïḑé">
              <a:extLst>
                <a:ext uri="{FF2B5EF4-FFF2-40B4-BE49-F238E27FC236}">
                  <a16:creationId xmlns:a16="http://schemas.microsoft.com/office/drawing/2014/main" id="{006DB34A-72C2-4AA3-BDAA-BC93209514ED}"/>
                </a:ext>
              </a:extLst>
            </p:cNvPr>
            <p:cNvSpPr/>
            <p:nvPr/>
          </p:nvSpPr>
          <p:spPr>
            <a:xfrm>
              <a:off x="10315293" y="3244852"/>
              <a:ext cx="279400" cy="279400"/>
            </a:xfrm>
            <a:prstGeom prst="ellipse">
              <a:avLst/>
            </a:prstGeom>
            <a:solidFill>
              <a:schemeClr val="accent1"/>
            </a:solidFill>
            <a:ln w="12700" cap="rnd">
              <a:noFill/>
              <a:prstDash val="solid"/>
              <a:round/>
              <a:headEnd/>
              <a:tailEnd/>
            </a:ln>
            <a:effectLst>
              <a:outerShdw blurRad="254000" dist="127000" algn="ctr" rotWithShape="0">
                <a:schemeClr val="tx1">
                  <a:lumMod val="85000"/>
                  <a:lumOff val="15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475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zh-CN" altLang="en-US" sz="1600" b="1"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42" name="í$ḻïdé">
              <a:extLst>
                <a:ext uri="{FF2B5EF4-FFF2-40B4-BE49-F238E27FC236}">
                  <a16:creationId xmlns:a16="http://schemas.microsoft.com/office/drawing/2014/main" id="{565A7846-646B-449F-8FD4-9722E3567AE8}"/>
                </a:ext>
              </a:extLst>
            </p:cNvPr>
            <p:cNvSpPr/>
            <p:nvPr/>
          </p:nvSpPr>
          <p:spPr bwMode="auto">
            <a:xfrm>
              <a:off x="10275653" y="2244211"/>
              <a:ext cx="358678" cy="358678"/>
            </a:xfrm>
            <a:custGeom>
              <a:avLst/>
              <a:gdLst>
                <a:gd name="T0" fmla="*/ 10880 w 12800"/>
                <a:gd name="T1" fmla="*/ 720 h 12800"/>
                <a:gd name="T2" fmla="*/ 6400 w 12800"/>
                <a:gd name="T3" fmla="*/ 0 h 12800"/>
                <a:gd name="T4" fmla="*/ 1920 w 12800"/>
                <a:gd name="T5" fmla="*/ 720 h 12800"/>
                <a:gd name="T6" fmla="*/ 0 w 12800"/>
                <a:gd name="T7" fmla="*/ 2640 h 12800"/>
                <a:gd name="T8" fmla="*/ 0 w 12800"/>
                <a:gd name="T9" fmla="*/ 10080 h 12800"/>
                <a:gd name="T10" fmla="*/ 1920 w 12800"/>
                <a:gd name="T11" fmla="*/ 12000 h 12800"/>
                <a:gd name="T12" fmla="*/ 6400 w 12800"/>
                <a:gd name="T13" fmla="*/ 12800 h 12800"/>
                <a:gd name="T14" fmla="*/ 10880 w 12800"/>
                <a:gd name="T15" fmla="*/ 12080 h 12800"/>
                <a:gd name="T16" fmla="*/ 12800 w 12800"/>
                <a:gd name="T17" fmla="*/ 10160 h 12800"/>
                <a:gd name="T18" fmla="*/ 12800 w 12800"/>
                <a:gd name="T19" fmla="*/ 2640 h 12800"/>
                <a:gd name="T20" fmla="*/ 10880 w 12800"/>
                <a:gd name="T21" fmla="*/ 720 h 12800"/>
                <a:gd name="T22" fmla="*/ 10160 w 12800"/>
                <a:gd name="T23" fmla="*/ 4000 h 12800"/>
                <a:gd name="T24" fmla="*/ 6400 w 12800"/>
                <a:gd name="T25" fmla="*/ 4560 h 12800"/>
                <a:gd name="T26" fmla="*/ 2640 w 12800"/>
                <a:gd name="T27" fmla="*/ 4000 h 12800"/>
                <a:gd name="T28" fmla="*/ 880 w 12800"/>
                <a:gd name="T29" fmla="*/ 2640 h 12800"/>
                <a:gd name="T30" fmla="*/ 2640 w 12800"/>
                <a:gd name="T31" fmla="*/ 1280 h 12800"/>
                <a:gd name="T32" fmla="*/ 6400 w 12800"/>
                <a:gd name="T33" fmla="*/ 800 h 12800"/>
                <a:gd name="T34" fmla="*/ 10160 w 12800"/>
                <a:gd name="T35" fmla="*/ 1360 h 12800"/>
                <a:gd name="T36" fmla="*/ 11920 w 12800"/>
                <a:gd name="T37" fmla="*/ 2720 h 12800"/>
                <a:gd name="T38" fmla="*/ 10160 w 12800"/>
                <a:gd name="T39" fmla="*/ 4000 h 12800"/>
                <a:gd name="T40" fmla="*/ 10240 w 12800"/>
                <a:gd name="T41" fmla="*/ 6320 h 12800"/>
                <a:gd name="T42" fmla="*/ 6400 w 12800"/>
                <a:gd name="T43" fmla="*/ 6880 h 12800"/>
                <a:gd name="T44" fmla="*/ 2560 w 12800"/>
                <a:gd name="T45" fmla="*/ 6320 h 12800"/>
                <a:gd name="T46" fmla="*/ 800 w 12800"/>
                <a:gd name="T47" fmla="*/ 4960 h 12800"/>
                <a:gd name="T48" fmla="*/ 800 w 12800"/>
                <a:gd name="T49" fmla="*/ 4080 h 12800"/>
                <a:gd name="T50" fmla="*/ 3040 w 12800"/>
                <a:gd name="T51" fmla="*/ 4960 h 12800"/>
                <a:gd name="T52" fmla="*/ 6400 w 12800"/>
                <a:gd name="T53" fmla="*/ 5360 h 12800"/>
                <a:gd name="T54" fmla="*/ 9760 w 12800"/>
                <a:gd name="T55" fmla="*/ 4960 h 12800"/>
                <a:gd name="T56" fmla="*/ 12000 w 12800"/>
                <a:gd name="T57" fmla="*/ 4080 h 12800"/>
                <a:gd name="T58" fmla="*/ 12000 w 12800"/>
                <a:gd name="T59" fmla="*/ 5040 h 12800"/>
                <a:gd name="T60" fmla="*/ 10240 w 12800"/>
                <a:gd name="T61" fmla="*/ 6320 h 12800"/>
                <a:gd name="T62" fmla="*/ 10240 w 12800"/>
                <a:gd name="T63" fmla="*/ 8880 h 12800"/>
                <a:gd name="T64" fmla="*/ 6400 w 12800"/>
                <a:gd name="T65" fmla="*/ 9440 h 12800"/>
                <a:gd name="T66" fmla="*/ 2560 w 12800"/>
                <a:gd name="T67" fmla="*/ 8880 h 12800"/>
                <a:gd name="T68" fmla="*/ 800 w 12800"/>
                <a:gd name="T69" fmla="*/ 7520 h 12800"/>
                <a:gd name="T70" fmla="*/ 800 w 12800"/>
                <a:gd name="T71" fmla="*/ 6320 h 12800"/>
                <a:gd name="T72" fmla="*/ 3040 w 12800"/>
                <a:gd name="T73" fmla="*/ 7280 h 12800"/>
                <a:gd name="T74" fmla="*/ 6400 w 12800"/>
                <a:gd name="T75" fmla="*/ 7680 h 12800"/>
                <a:gd name="T76" fmla="*/ 9760 w 12800"/>
                <a:gd name="T77" fmla="*/ 7280 h 12800"/>
                <a:gd name="T78" fmla="*/ 12000 w 12800"/>
                <a:gd name="T79" fmla="*/ 6320 h 12800"/>
                <a:gd name="T80" fmla="*/ 12000 w 12800"/>
                <a:gd name="T81" fmla="*/ 7520 h 12800"/>
                <a:gd name="T82" fmla="*/ 10240 w 12800"/>
                <a:gd name="T83" fmla="*/ 8880 h 12800"/>
                <a:gd name="T84" fmla="*/ 6400 w 12800"/>
                <a:gd name="T85" fmla="*/ 12000 h 12800"/>
                <a:gd name="T86" fmla="*/ 2560 w 12800"/>
                <a:gd name="T87" fmla="*/ 11440 h 12800"/>
                <a:gd name="T88" fmla="*/ 800 w 12800"/>
                <a:gd name="T89" fmla="*/ 10160 h 12800"/>
                <a:gd name="T90" fmla="*/ 800 w 12800"/>
                <a:gd name="T91" fmla="*/ 8960 h 12800"/>
                <a:gd name="T92" fmla="*/ 3040 w 12800"/>
                <a:gd name="T93" fmla="*/ 9920 h 12800"/>
                <a:gd name="T94" fmla="*/ 6320 w 12800"/>
                <a:gd name="T95" fmla="*/ 10320 h 12800"/>
                <a:gd name="T96" fmla="*/ 9680 w 12800"/>
                <a:gd name="T97" fmla="*/ 9920 h 12800"/>
                <a:gd name="T98" fmla="*/ 12000 w 12800"/>
                <a:gd name="T99" fmla="*/ 8960 h 12800"/>
                <a:gd name="T100" fmla="*/ 12000 w 12800"/>
                <a:gd name="T101" fmla="*/ 10160 h 12800"/>
                <a:gd name="T102" fmla="*/ 10240 w 12800"/>
                <a:gd name="T103" fmla="*/ 11520 h 12800"/>
                <a:gd name="T104" fmla="*/ 6400 w 12800"/>
                <a:gd name="T105" fmla="*/ 12000 h 12800"/>
                <a:gd name="T106" fmla="*/ 6400 w 12800"/>
                <a:gd name="T107" fmla="*/ 12000 h 12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800" h="12800">
                  <a:moveTo>
                    <a:pt x="10880" y="720"/>
                  </a:moveTo>
                  <a:cubicBezTo>
                    <a:pt x="9760" y="240"/>
                    <a:pt x="8160" y="0"/>
                    <a:pt x="6400" y="0"/>
                  </a:cubicBezTo>
                  <a:cubicBezTo>
                    <a:pt x="4640" y="0"/>
                    <a:pt x="3040" y="240"/>
                    <a:pt x="1920" y="720"/>
                  </a:cubicBezTo>
                  <a:cubicBezTo>
                    <a:pt x="640" y="1280"/>
                    <a:pt x="0" y="1920"/>
                    <a:pt x="0" y="2640"/>
                  </a:cubicBezTo>
                  <a:lnTo>
                    <a:pt x="0" y="10080"/>
                  </a:lnTo>
                  <a:cubicBezTo>
                    <a:pt x="0" y="10800"/>
                    <a:pt x="640" y="11520"/>
                    <a:pt x="1920" y="12000"/>
                  </a:cubicBezTo>
                  <a:cubicBezTo>
                    <a:pt x="3040" y="12560"/>
                    <a:pt x="4640" y="12800"/>
                    <a:pt x="6400" y="12800"/>
                  </a:cubicBezTo>
                  <a:cubicBezTo>
                    <a:pt x="8160" y="12800"/>
                    <a:pt x="9760" y="12560"/>
                    <a:pt x="10880" y="12080"/>
                  </a:cubicBezTo>
                  <a:cubicBezTo>
                    <a:pt x="12080" y="11600"/>
                    <a:pt x="12800" y="10880"/>
                    <a:pt x="12800" y="10160"/>
                  </a:cubicBezTo>
                  <a:lnTo>
                    <a:pt x="12800" y="2640"/>
                  </a:lnTo>
                  <a:cubicBezTo>
                    <a:pt x="12800" y="1920"/>
                    <a:pt x="12160" y="1280"/>
                    <a:pt x="10880" y="720"/>
                  </a:cubicBezTo>
                  <a:close/>
                  <a:moveTo>
                    <a:pt x="10160" y="4000"/>
                  </a:moveTo>
                  <a:cubicBezTo>
                    <a:pt x="9120" y="4400"/>
                    <a:pt x="7680" y="4560"/>
                    <a:pt x="6400" y="4560"/>
                  </a:cubicBezTo>
                  <a:cubicBezTo>
                    <a:pt x="5040" y="4560"/>
                    <a:pt x="3680" y="4400"/>
                    <a:pt x="2640" y="4000"/>
                  </a:cubicBezTo>
                  <a:cubicBezTo>
                    <a:pt x="1440" y="3680"/>
                    <a:pt x="880" y="3200"/>
                    <a:pt x="880" y="2640"/>
                  </a:cubicBezTo>
                  <a:cubicBezTo>
                    <a:pt x="880" y="2160"/>
                    <a:pt x="1520" y="1680"/>
                    <a:pt x="2640" y="1280"/>
                  </a:cubicBezTo>
                  <a:cubicBezTo>
                    <a:pt x="3680" y="960"/>
                    <a:pt x="5040" y="800"/>
                    <a:pt x="6400" y="800"/>
                  </a:cubicBezTo>
                  <a:cubicBezTo>
                    <a:pt x="7680" y="800"/>
                    <a:pt x="9120" y="1040"/>
                    <a:pt x="10160" y="1360"/>
                  </a:cubicBezTo>
                  <a:cubicBezTo>
                    <a:pt x="11280" y="1760"/>
                    <a:pt x="11920" y="2240"/>
                    <a:pt x="11920" y="2720"/>
                  </a:cubicBezTo>
                  <a:cubicBezTo>
                    <a:pt x="11920" y="3200"/>
                    <a:pt x="11360" y="3680"/>
                    <a:pt x="10160" y="4000"/>
                  </a:cubicBezTo>
                  <a:close/>
                  <a:moveTo>
                    <a:pt x="10240" y="6320"/>
                  </a:moveTo>
                  <a:cubicBezTo>
                    <a:pt x="9200" y="6640"/>
                    <a:pt x="7760" y="6880"/>
                    <a:pt x="6400" y="6880"/>
                  </a:cubicBezTo>
                  <a:cubicBezTo>
                    <a:pt x="5040" y="6880"/>
                    <a:pt x="3680" y="6640"/>
                    <a:pt x="2560" y="6320"/>
                  </a:cubicBezTo>
                  <a:cubicBezTo>
                    <a:pt x="1440" y="5920"/>
                    <a:pt x="800" y="5440"/>
                    <a:pt x="800" y="4960"/>
                  </a:cubicBezTo>
                  <a:lnTo>
                    <a:pt x="800" y="4080"/>
                  </a:lnTo>
                  <a:cubicBezTo>
                    <a:pt x="1600" y="4400"/>
                    <a:pt x="2160" y="4800"/>
                    <a:pt x="3040" y="4960"/>
                  </a:cubicBezTo>
                  <a:cubicBezTo>
                    <a:pt x="4080" y="5200"/>
                    <a:pt x="5200" y="5360"/>
                    <a:pt x="6400" y="5360"/>
                  </a:cubicBezTo>
                  <a:cubicBezTo>
                    <a:pt x="7600" y="5360"/>
                    <a:pt x="8720" y="5200"/>
                    <a:pt x="9760" y="4960"/>
                  </a:cubicBezTo>
                  <a:cubicBezTo>
                    <a:pt x="10640" y="4800"/>
                    <a:pt x="11200" y="4400"/>
                    <a:pt x="12000" y="4080"/>
                  </a:cubicBezTo>
                  <a:lnTo>
                    <a:pt x="12000" y="5040"/>
                  </a:lnTo>
                  <a:cubicBezTo>
                    <a:pt x="12000" y="5440"/>
                    <a:pt x="11360" y="5920"/>
                    <a:pt x="10240" y="6320"/>
                  </a:cubicBezTo>
                  <a:close/>
                  <a:moveTo>
                    <a:pt x="10240" y="8880"/>
                  </a:moveTo>
                  <a:cubicBezTo>
                    <a:pt x="9200" y="9200"/>
                    <a:pt x="7760" y="9440"/>
                    <a:pt x="6400" y="9440"/>
                  </a:cubicBezTo>
                  <a:cubicBezTo>
                    <a:pt x="5040" y="9440"/>
                    <a:pt x="3680" y="9200"/>
                    <a:pt x="2560" y="8880"/>
                  </a:cubicBezTo>
                  <a:cubicBezTo>
                    <a:pt x="1440" y="8560"/>
                    <a:pt x="800" y="8080"/>
                    <a:pt x="800" y="7520"/>
                  </a:cubicBezTo>
                  <a:lnTo>
                    <a:pt x="800" y="6320"/>
                  </a:lnTo>
                  <a:cubicBezTo>
                    <a:pt x="1600" y="6720"/>
                    <a:pt x="2160" y="7040"/>
                    <a:pt x="3040" y="7280"/>
                  </a:cubicBezTo>
                  <a:cubicBezTo>
                    <a:pt x="4080" y="7520"/>
                    <a:pt x="5200" y="7680"/>
                    <a:pt x="6400" y="7680"/>
                  </a:cubicBezTo>
                  <a:cubicBezTo>
                    <a:pt x="7600" y="7680"/>
                    <a:pt x="8720" y="7520"/>
                    <a:pt x="9760" y="7280"/>
                  </a:cubicBezTo>
                  <a:cubicBezTo>
                    <a:pt x="10640" y="7040"/>
                    <a:pt x="11200" y="6720"/>
                    <a:pt x="12000" y="6320"/>
                  </a:cubicBezTo>
                  <a:lnTo>
                    <a:pt x="12000" y="7520"/>
                  </a:lnTo>
                  <a:cubicBezTo>
                    <a:pt x="12000" y="8080"/>
                    <a:pt x="11360" y="8560"/>
                    <a:pt x="10240" y="8880"/>
                  </a:cubicBezTo>
                  <a:close/>
                  <a:moveTo>
                    <a:pt x="6400" y="12000"/>
                  </a:moveTo>
                  <a:cubicBezTo>
                    <a:pt x="5040" y="12000"/>
                    <a:pt x="3680" y="11760"/>
                    <a:pt x="2560" y="11440"/>
                  </a:cubicBezTo>
                  <a:cubicBezTo>
                    <a:pt x="1440" y="11120"/>
                    <a:pt x="800" y="10640"/>
                    <a:pt x="800" y="10160"/>
                  </a:cubicBezTo>
                  <a:lnTo>
                    <a:pt x="800" y="8960"/>
                  </a:lnTo>
                  <a:cubicBezTo>
                    <a:pt x="1600" y="9360"/>
                    <a:pt x="2160" y="9680"/>
                    <a:pt x="3040" y="9920"/>
                  </a:cubicBezTo>
                  <a:cubicBezTo>
                    <a:pt x="4000" y="10160"/>
                    <a:pt x="5200" y="10320"/>
                    <a:pt x="6320" y="10320"/>
                  </a:cubicBezTo>
                  <a:cubicBezTo>
                    <a:pt x="7520" y="10320"/>
                    <a:pt x="8640" y="10160"/>
                    <a:pt x="9680" y="9920"/>
                  </a:cubicBezTo>
                  <a:cubicBezTo>
                    <a:pt x="10640" y="9680"/>
                    <a:pt x="11200" y="9360"/>
                    <a:pt x="12000" y="8960"/>
                  </a:cubicBezTo>
                  <a:lnTo>
                    <a:pt x="12000" y="10160"/>
                  </a:lnTo>
                  <a:cubicBezTo>
                    <a:pt x="12000" y="10640"/>
                    <a:pt x="11360" y="11120"/>
                    <a:pt x="10240" y="11520"/>
                  </a:cubicBezTo>
                  <a:cubicBezTo>
                    <a:pt x="9200" y="11840"/>
                    <a:pt x="7680" y="12000"/>
                    <a:pt x="6400" y="12000"/>
                  </a:cubicBezTo>
                  <a:close/>
                  <a:moveTo>
                    <a:pt x="6400" y="12000"/>
                  </a:moveTo>
                  <a:close/>
                </a:path>
              </a:pathLst>
            </a:custGeom>
            <a:solidFill>
              <a:schemeClr val="bg1">
                <a:lumMod val="50000"/>
              </a:schemeClr>
            </a:solidFill>
            <a:ln>
              <a:solidFill>
                <a:schemeClr val="bg1">
                  <a:lumMod val="50000"/>
                </a:schemeClr>
              </a:solid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4" name="iṣḷîḓe">
              <a:extLst>
                <a:ext uri="{FF2B5EF4-FFF2-40B4-BE49-F238E27FC236}">
                  <a16:creationId xmlns:a16="http://schemas.microsoft.com/office/drawing/2014/main" id="{F55E54DF-1AD2-4130-B743-BDB37AD925EA}"/>
                </a:ext>
              </a:extLst>
            </p:cNvPr>
            <p:cNvSpPr txBox="1"/>
            <p:nvPr/>
          </p:nvSpPr>
          <p:spPr>
            <a:xfrm>
              <a:off x="9640284" y="2680313"/>
              <a:ext cx="1629418" cy="338554"/>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prstClr val="black">
                      <a:lumMod val="85000"/>
                      <a:lumOff val="15000"/>
                    </a:prstClr>
                  </a:solidFill>
                  <a:effectLst/>
                  <a:uLnTx/>
                  <a:uFillTx/>
                  <a:latin typeface="等线" panose="020F0502020204030204"/>
                  <a:ea typeface="等线" panose="02010600030101010101" pitchFamily="2" charset="-122"/>
                  <a:cs typeface="+mn-cs"/>
                </a:rPr>
                <a:t>Database</a:t>
              </a:r>
              <a:endParaRPr kumimoji="0" lang="zh-CN" altLang="en-US" sz="1600" b="1" i="0" u="none" strike="noStrike" kern="1200" cap="none" spc="0" normalizeH="0" baseline="0" noProof="0" dirty="0">
                <a:ln>
                  <a:noFill/>
                </a:ln>
                <a:solidFill>
                  <a:prstClr val="black">
                    <a:lumMod val="85000"/>
                    <a:lumOff val="15000"/>
                  </a:prstClr>
                </a:solidFill>
                <a:effectLst/>
                <a:uLnTx/>
                <a:uFillTx/>
                <a:latin typeface="等线" panose="020F0502020204030204"/>
                <a:ea typeface="等线" panose="02010600030101010101" pitchFamily="2" charset="-122"/>
                <a:cs typeface="+mn-cs"/>
              </a:endParaRPr>
            </a:p>
          </p:txBody>
        </p:sp>
        <p:sp>
          <p:nvSpPr>
            <p:cNvPr id="33" name="ïṧľidê">
              <a:extLst>
                <a:ext uri="{FF2B5EF4-FFF2-40B4-BE49-F238E27FC236}">
                  <a16:creationId xmlns:a16="http://schemas.microsoft.com/office/drawing/2014/main" id="{D0498F92-B241-432C-9C00-508D329983DA}"/>
                </a:ext>
              </a:extLst>
            </p:cNvPr>
            <p:cNvSpPr txBox="1"/>
            <p:nvPr/>
          </p:nvSpPr>
          <p:spPr>
            <a:xfrm>
              <a:off x="3282588" y="3818804"/>
              <a:ext cx="1622560" cy="461665"/>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1" u="none" strike="noStrike" kern="1200" cap="none" spc="0" normalizeH="0" baseline="0" noProof="0" dirty="0" err="1">
                  <a:ln>
                    <a:noFill/>
                  </a:ln>
                  <a:solidFill>
                    <a:prstClr val="black">
                      <a:lumMod val="85000"/>
                      <a:lumOff val="15000"/>
                    </a:prstClr>
                  </a:solidFill>
                  <a:effectLst/>
                  <a:uLnTx/>
                  <a:uFillTx/>
                  <a:latin typeface="等线" panose="020F0502020204030204"/>
                  <a:ea typeface="等线" panose="02010600030101010101" pitchFamily="2" charset="-122"/>
                  <a:cs typeface="+mn-cs"/>
                </a:rPr>
                <a:t>HttpClient</a:t>
              </a:r>
              <a:endParaRPr kumimoji="0" lang="zh-CN" altLang="en-US" sz="2400" b="1" i="1" u="none" strike="noStrike" kern="1200" cap="none" spc="0" normalizeH="0" baseline="0" noProof="0" dirty="0">
                <a:ln>
                  <a:noFill/>
                </a:ln>
                <a:solidFill>
                  <a:prstClr val="black">
                    <a:lumMod val="85000"/>
                    <a:lumOff val="15000"/>
                  </a:prstClr>
                </a:solidFill>
                <a:effectLst/>
                <a:uLnTx/>
                <a:uFillTx/>
                <a:latin typeface="等线" panose="020F0502020204030204"/>
                <a:ea typeface="等线" panose="02010600030101010101" pitchFamily="2" charset="-122"/>
                <a:cs typeface="+mn-cs"/>
              </a:endParaRPr>
            </a:p>
          </p:txBody>
        </p:sp>
        <p:sp>
          <p:nvSpPr>
            <p:cNvPr id="34" name="isļiďé">
              <a:extLst>
                <a:ext uri="{FF2B5EF4-FFF2-40B4-BE49-F238E27FC236}">
                  <a16:creationId xmlns:a16="http://schemas.microsoft.com/office/drawing/2014/main" id="{4426B02B-A4D3-4F7B-A7A1-CFCEF59501E0}"/>
                </a:ext>
              </a:extLst>
            </p:cNvPr>
            <p:cNvSpPr/>
            <p:nvPr/>
          </p:nvSpPr>
          <p:spPr>
            <a:xfrm>
              <a:off x="3969221" y="3244851"/>
              <a:ext cx="279400" cy="279400"/>
            </a:xfrm>
            <a:prstGeom prst="ellipse">
              <a:avLst/>
            </a:prstGeom>
            <a:solidFill>
              <a:schemeClr val="accent1"/>
            </a:solidFill>
            <a:ln w="12700" cap="rnd">
              <a:noFill/>
              <a:prstDash val="solid"/>
              <a:round/>
              <a:headEnd/>
              <a:tailEnd/>
            </a:ln>
            <a:effectLst>
              <a:outerShdw blurRad="254000" dist="127000" algn="ctr" rotWithShape="0">
                <a:schemeClr val="tx1">
                  <a:lumMod val="85000"/>
                  <a:lumOff val="15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475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zh-CN" altLang="en-US" sz="1600" b="1"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40" name="ïşļíḋe">
              <a:extLst>
                <a:ext uri="{FF2B5EF4-FFF2-40B4-BE49-F238E27FC236}">
                  <a16:creationId xmlns:a16="http://schemas.microsoft.com/office/drawing/2014/main" id="{672D14D1-446F-4052-A8DE-65EAD6909655}"/>
                </a:ext>
              </a:extLst>
            </p:cNvPr>
            <p:cNvSpPr/>
            <p:nvPr/>
          </p:nvSpPr>
          <p:spPr bwMode="auto">
            <a:xfrm rot="5400000">
              <a:off x="3990238" y="2244211"/>
              <a:ext cx="237364" cy="358678"/>
            </a:xfrm>
            <a:custGeom>
              <a:avLst/>
              <a:gdLst>
                <a:gd name="T0" fmla="*/ 0 w 5168"/>
                <a:gd name="T1" fmla="*/ 2807 h 7808"/>
                <a:gd name="T2" fmla="*/ 1049 w 5168"/>
                <a:gd name="T3" fmla="*/ 2807 h 7808"/>
                <a:gd name="T4" fmla="*/ 1049 w 5168"/>
                <a:gd name="T5" fmla="*/ 7808 h 7808"/>
                <a:gd name="T6" fmla="*/ 1705 w 5168"/>
                <a:gd name="T7" fmla="*/ 7808 h 7808"/>
                <a:gd name="T8" fmla="*/ 1705 w 5168"/>
                <a:gd name="T9" fmla="*/ 1 h 7808"/>
                <a:gd name="T10" fmla="*/ 1514 w 5168"/>
                <a:gd name="T11" fmla="*/ 1 h 7808"/>
                <a:gd name="T12" fmla="*/ 0 w 5168"/>
                <a:gd name="T13" fmla="*/ 2807 h 7808"/>
                <a:gd name="T14" fmla="*/ 4119 w 5168"/>
                <a:gd name="T15" fmla="*/ 5001 h 7808"/>
                <a:gd name="T16" fmla="*/ 4119 w 5168"/>
                <a:gd name="T17" fmla="*/ 0 h 7808"/>
                <a:gd name="T18" fmla="*/ 3463 w 5168"/>
                <a:gd name="T19" fmla="*/ 0 h 7808"/>
                <a:gd name="T20" fmla="*/ 3463 w 5168"/>
                <a:gd name="T21" fmla="*/ 7808 h 7808"/>
                <a:gd name="T22" fmla="*/ 3655 w 5168"/>
                <a:gd name="T23" fmla="*/ 7808 h 7808"/>
                <a:gd name="T24" fmla="*/ 5168 w 5168"/>
                <a:gd name="T25" fmla="*/ 5001 h 7808"/>
                <a:gd name="T26" fmla="*/ 4119 w 5168"/>
                <a:gd name="T27" fmla="*/ 5001 h 78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168" h="7808">
                  <a:moveTo>
                    <a:pt x="0" y="2807"/>
                  </a:moveTo>
                  <a:lnTo>
                    <a:pt x="1049" y="2807"/>
                  </a:lnTo>
                  <a:lnTo>
                    <a:pt x="1049" y="7808"/>
                  </a:lnTo>
                  <a:lnTo>
                    <a:pt x="1705" y="7808"/>
                  </a:lnTo>
                  <a:lnTo>
                    <a:pt x="1705" y="1"/>
                  </a:lnTo>
                  <a:lnTo>
                    <a:pt x="1514" y="1"/>
                  </a:lnTo>
                  <a:cubicBezTo>
                    <a:pt x="678" y="1"/>
                    <a:pt x="0" y="2807"/>
                    <a:pt x="0" y="2807"/>
                  </a:cubicBezTo>
                  <a:close/>
                  <a:moveTo>
                    <a:pt x="4119" y="5001"/>
                  </a:moveTo>
                  <a:lnTo>
                    <a:pt x="4119" y="0"/>
                  </a:lnTo>
                  <a:lnTo>
                    <a:pt x="3463" y="0"/>
                  </a:lnTo>
                  <a:lnTo>
                    <a:pt x="3463" y="7808"/>
                  </a:lnTo>
                  <a:lnTo>
                    <a:pt x="3655" y="7808"/>
                  </a:lnTo>
                  <a:cubicBezTo>
                    <a:pt x="4491" y="7808"/>
                    <a:pt x="5168" y="5001"/>
                    <a:pt x="5168" y="5001"/>
                  </a:cubicBezTo>
                  <a:lnTo>
                    <a:pt x="4119" y="5001"/>
                  </a:lnTo>
                  <a:close/>
                </a:path>
              </a:pathLst>
            </a:custGeom>
            <a:solidFill>
              <a:schemeClr val="bg1">
                <a:lumMod val="50000"/>
              </a:schemeClr>
            </a:solidFill>
            <a:ln>
              <a:solidFill>
                <a:schemeClr val="bg1">
                  <a:lumMod val="50000"/>
                </a:schemeClr>
              </a:solid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36" name="íṧļíḋê">
              <a:extLst>
                <a:ext uri="{FF2B5EF4-FFF2-40B4-BE49-F238E27FC236}">
                  <a16:creationId xmlns:a16="http://schemas.microsoft.com/office/drawing/2014/main" id="{2F97FDC2-0EC5-4BF5-B480-9145C776CE1F}"/>
                </a:ext>
              </a:extLst>
            </p:cNvPr>
            <p:cNvSpPr txBox="1"/>
            <p:nvPr/>
          </p:nvSpPr>
          <p:spPr>
            <a:xfrm>
              <a:off x="3294212" y="2680312"/>
              <a:ext cx="1629418" cy="338554"/>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prstClr val="black">
                      <a:lumMod val="85000"/>
                      <a:lumOff val="15000"/>
                    </a:prstClr>
                  </a:solidFill>
                  <a:effectLst/>
                  <a:uLnTx/>
                  <a:uFillTx/>
                  <a:latin typeface="等线" panose="020F0502020204030204"/>
                  <a:ea typeface="等线" panose="02010600030101010101" pitchFamily="2" charset="-122"/>
                  <a:cs typeface="+mn-cs"/>
                </a:rPr>
                <a:t>Http</a:t>
              </a:r>
              <a:endParaRPr kumimoji="0" lang="zh-CN" altLang="en-US" sz="1600" b="1" i="0" u="none" strike="noStrike" kern="1200" cap="none" spc="0" normalizeH="0" baseline="0" noProof="0" dirty="0">
                <a:ln>
                  <a:noFill/>
                </a:ln>
                <a:solidFill>
                  <a:prstClr val="black">
                    <a:lumMod val="85000"/>
                    <a:lumOff val="15000"/>
                  </a:prstClr>
                </a:solidFill>
                <a:effectLst/>
                <a:uLnTx/>
                <a:uFillTx/>
                <a:latin typeface="等线" panose="020F0502020204030204"/>
                <a:ea typeface="等线" panose="02010600030101010101" pitchFamily="2" charset="-122"/>
                <a:cs typeface="+mn-cs"/>
              </a:endParaRPr>
            </a:p>
          </p:txBody>
        </p:sp>
      </p:grpSp>
    </p:spTree>
    <p:custDataLst>
      <p:tags r:id="rId1"/>
    </p:custDataLst>
    <p:extLst>
      <p:ext uri="{BB962C8B-B14F-4D97-AF65-F5344CB8AC3E}">
        <p14:creationId xmlns:p14="http://schemas.microsoft.com/office/powerpoint/2010/main" val="10684845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B9DC2B-EA7D-41B5-BD1B-8B3F6CC84195}"/>
              </a:ext>
            </a:extLst>
          </p:cNvPr>
          <p:cNvSpPr>
            <a:spLocks noGrp="1"/>
          </p:cNvSpPr>
          <p:nvPr>
            <p:ph type="title"/>
          </p:nvPr>
        </p:nvSpPr>
        <p:spPr/>
        <p:txBody>
          <a:bodyPr/>
          <a:lstStyle/>
          <a:p>
            <a:r>
              <a:rPr lang="zh-CN" altLang="zh-CN" dirty="0"/>
              <a:t>依赖关系注入</a:t>
            </a:r>
            <a:r>
              <a:rPr lang="zh-CN" altLang="en-US" dirty="0"/>
              <a:t>（</a:t>
            </a:r>
            <a:r>
              <a:rPr lang="en-US" altLang="zh-CN" dirty="0"/>
              <a:t>DI</a:t>
            </a:r>
            <a:r>
              <a:rPr lang="zh-CN" altLang="en-US" dirty="0"/>
              <a:t>）</a:t>
            </a:r>
          </a:p>
        </p:txBody>
      </p:sp>
      <p:grpSp>
        <p:nvGrpSpPr>
          <p:cNvPr id="52" name="组合 51">
            <a:extLst>
              <a:ext uri="{FF2B5EF4-FFF2-40B4-BE49-F238E27FC236}">
                <a16:creationId xmlns:a16="http://schemas.microsoft.com/office/drawing/2014/main" id="{E0C2EDF3-F3EE-4381-9398-80C183A0D158}"/>
              </a:ext>
            </a:extLst>
          </p:cNvPr>
          <p:cNvGrpSpPr/>
          <p:nvPr/>
        </p:nvGrpSpPr>
        <p:grpSpPr>
          <a:xfrm>
            <a:off x="6991858" y="3381592"/>
            <a:ext cx="4045845" cy="2753852"/>
            <a:chOff x="6823991" y="3649786"/>
            <a:chExt cx="4045845" cy="2753852"/>
          </a:xfrm>
        </p:grpSpPr>
        <p:sp>
          <p:nvSpPr>
            <p:cNvPr id="43" name="íṧlïḑé">
              <a:extLst>
                <a:ext uri="{FF2B5EF4-FFF2-40B4-BE49-F238E27FC236}">
                  <a16:creationId xmlns:a16="http://schemas.microsoft.com/office/drawing/2014/main" id="{83CAEBA4-0EFD-4B9A-9898-C5DF4DFD359E}"/>
                </a:ext>
              </a:extLst>
            </p:cNvPr>
            <p:cNvSpPr/>
            <p:nvPr/>
          </p:nvSpPr>
          <p:spPr>
            <a:xfrm>
              <a:off x="8362946" y="3649786"/>
              <a:ext cx="967933" cy="967933"/>
            </a:xfrm>
            <a:prstGeom prst="roundRect">
              <a:avLst>
                <a:gd name="adj" fmla="val 50000"/>
              </a:avLst>
            </a:prstGeom>
            <a:solidFill>
              <a:schemeClr val="accent1"/>
            </a:solidFill>
            <a:ln w="28575">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rPr>
                <a:t>接口</a:t>
              </a:r>
              <a:endParaRPr kumimoji="0" lang="en-US" sz="1800" b="0" i="0" u="none" strike="noStrike" kern="1200" cap="none" spc="0" normalizeH="0" baseline="0" noProof="0" dirty="0">
                <a:ln>
                  <a:noFill/>
                </a:ln>
                <a:solidFill>
                  <a:prstClr val="white"/>
                </a:solidFill>
                <a:effectLst/>
                <a:uLnTx/>
                <a:uFillTx/>
                <a:latin typeface="等线" panose="020F0502020204030204"/>
                <a:ea typeface="+mn-ea"/>
                <a:cs typeface="+mn-cs"/>
              </a:endParaRPr>
            </a:p>
          </p:txBody>
        </p:sp>
        <p:sp>
          <p:nvSpPr>
            <p:cNvPr id="44" name="ï$ľïḓé">
              <a:extLst>
                <a:ext uri="{FF2B5EF4-FFF2-40B4-BE49-F238E27FC236}">
                  <a16:creationId xmlns:a16="http://schemas.microsoft.com/office/drawing/2014/main" id="{F4F608C2-DCFB-4B79-A056-46BF5D09A2DA}"/>
                </a:ext>
              </a:extLst>
            </p:cNvPr>
            <p:cNvSpPr>
              <a:spLocks/>
            </p:cNvSpPr>
            <p:nvPr/>
          </p:nvSpPr>
          <p:spPr>
            <a:xfrm>
              <a:off x="6823991" y="5731512"/>
              <a:ext cx="1889109" cy="672125"/>
            </a:xfrm>
            <a:prstGeom prst="hexagon">
              <a:avLst/>
            </a:prstGeom>
            <a:solidFill>
              <a:schemeClr val="accent1"/>
            </a:solidFill>
            <a:ln w="28575">
              <a:noFill/>
            </a:ln>
            <a:effectLst/>
          </p:spPr>
          <p:style>
            <a:lnRef idx="1">
              <a:schemeClr val="accent1"/>
            </a:lnRef>
            <a:fillRef idx="3">
              <a:schemeClr val="accent1"/>
            </a:fillRef>
            <a:effectRef idx="2">
              <a:schemeClr val="accent1"/>
            </a:effectRef>
            <a:fontRef idx="minor">
              <a:schemeClr val="lt1"/>
            </a:fontRef>
          </p:style>
          <p:txBody>
            <a:bodyPr wrap="square" lIns="91440" tIns="45720" rIns="91440" bIns="45720" rtlCol="0" anchor="ctr">
              <a:norm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zh-CN" altLang="en-US" sz="1800" b="1"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ea"/>
                  <a:sym typeface="+mn-lt"/>
                </a:rPr>
                <a:t>模块</a:t>
              </a:r>
              <a:r>
                <a:rPr kumimoji="0" lang="en-US" altLang="zh-CN" sz="1800" b="1"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ea"/>
                  <a:sym typeface="+mn-lt"/>
                </a:rPr>
                <a:t>A</a:t>
              </a:r>
            </a:p>
          </p:txBody>
        </p:sp>
        <p:sp>
          <p:nvSpPr>
            <p:cNvPr id="45" name="išľîḑé">
              <a:extLst>
                <a:ext uri="{FF2B5EF4-FFF2-40B4-BE49-F238E27FC236}">
                  <a16:creationId xmlns:a16="http://schemas.microsoft.com/office/drawing/2014/main" id="{04BDB060-E53C-4C9C-87A3-028D7B8DBC40}"/>
                </a:ext>
              </a:extLst>
            </p:cNvPr>
            <p:cNvSpPr>
              <a:spLocks/>
            </p:cNvSpPr>
            <p:nvPr/>
          </p:nvSpPr>
          <p:spPr>
            <a:xfrm>
              <a:off x="8980727" y="5731513"/>
              <a:ext cx="1889109" cy="672125"/>
            </a:xfrm>
            <a:prstGeom prst="hexagon">
              <a:avLst/>
            </a:prstGeom>
            <a:solidFill>
              <a:schemeClr val="accent2"/>
            </a:solidFill>
            <a:ln w="28575">
              <a:noFill/>
            </a:ln>
            <a:effectLst/>
          </p:spPr>
          <p:style>
            <a:lnRef idx="1">
              <a:schemeClr val="accent1"/>
            </a:lnRef>
            <a:fillRef idx="3">
              <a:schemeClr val="accent1"/>
            </a:fillRef>
            <a:effectRef idx="2">
              <a:schemeClr val="accent1"/>
            </a:effectRef>
            <a:fontRef idx="minor">
              <a:schemeClr val="lt1"/>
            </a:fontRef>
          </p:style>
          <p:txBody>
            <a:bodyPr wrap="square" lIns="91440" tIns="45720" rIns="91440" bIns="45720" rtlCol="0" anchor="ctr">
              <a:norm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zh-CN" altLang="en-US" sz="1800" b="1"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ea"/>
                  <a:sym typeface="+mn-lt"/>
                </a:rPr>
                <a:t>服务</a:t>
              </a:r>
              <a:r>
                <a:rPr kumimoji="0" lang="en-US" altLang="zh-CN" sz="1800" b="1"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ea"/>
                  <a:sym typeface="+mn-lt"/>
                </a:rPr>
                <a:t>B</a:t>
              </a:r>
            </a:p>
          </p:txBody>
        </p:sp>
        <p:sp>
          <p:nvSpPr>
            <p:cNvPr id="46" name="îSḻídê">
              <a:extLst>
                <a:ext uri="{FF2B5EF4-FFF2-40B4-BE49-F238E27FC236}">
                  <a16:creationId xmlns:a16="http://schemas.microsoft.com/office/drawing/2014/main" id="{A0EEAFC4-70B8-4DE0-9482-D8408F7952ED}"/>
                </a:ext>
              </a:extLst>
            </p:cNvPr>
            <p:cNvSpPr/>
            <p:nvPr/>
          </p:nvSpPr>
          <p:spPr bwMode="auto">
            <a:xfrm rot="7200000">
              <a:off x="7597554" y="5008724"/>
              <a:ext cx="1260000" cy="236261"/>
            </a:xfrm>
            <a:custGeom>
              <a:avLst/>
              <a:gdLst>
                <a:gd name="T0" fmla="*/ 881 w 881"/>
                <a:gd name="T1" fmla="*/ 129 h 257"/>
                <a:gd name="T2" fmla="*/ 831 w 881"/>
                <a:gd name="T3" fmla="*/ 79 h 257"/>
                <a:gd name="T4" fmla="*/ 170 w 881"/>
                <a:gd name="T5" fmla="*/ 79 h 257"/>
                <a:gd name="T6" fmla="*/ 170 w 881"/>
                <a:gd name="T7" fmla="*/ 0 h 257"/>
                <a:gd name="T8" fmla="*/ 0 w 881"/>
                <a:gd name="T9" fmla="*/ 129 h 257"/>
                <a:gd name="T10" fmla="*/ 170 w 881"/>
                <a:gd name="T11" fmla="*/ 257 h 257"/>
                <a:gd name="T12" fmla="*/ 170 w 881"/>
                <a:gd name="T13" fmla="*/ 178 h 257"/>
                <a:gd name="T14" fmla="*/ 831 w 881"/>
                <a:gd name="T15" fmla="*/ 178 h 257"/>
                <a:gd name="T16" fmla="*/ 881 w 881"/>
                <a:gd name="T17" fmla="*/ 129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1" h="257">
                  <a:moveTo>
                    <a:pt x="881" y="129"/>
                  </a:moveTo>
                  <a:cubicBezTo>
                    <a:pt x="881" y="100"/>
                    <a:pt x="860" y="79"/>
                    <a:pt x="831" y="79"/>
                  </a:cubicBezTo>
                  <a:cubicBezTo>
                    <a:pt x="170" y="79"/>
                    <a:pt x="170" y="79"/>
                    <a:pt x="170" y="79"/>
                  </a:cubicBezTo>
                  <a:cubicBezTo>
                    <a:pt x="170" y="0"/>
                    <a:pt x="170" y="0"/>
                    <a:pt x="170" y="0"/>
                  </a:cubicBezTo>
                  <a:cubicBezTo>
                    <a:pt x="0" y="129"/>
                    <a:pt x="0" y="129"/>
                    <a:pt x="0" y="129"/>
                  </a:cubicBezTo>
                  <a:cubicBezTo>
                    <a:pt x="170" y="257"/>
                    <a:pt x="170" y="257"/>
                    <a:pt x="170" y="257"/>
                  </a:cubicBezTo>
                  <a:cubicBezTo>
                    <a:pt x="170" y="178"/>
                    <a:pt x="170" y="178"/>
                    <a:pt x="170" y="178"/>
                  </a:cubicBezTo>
                  <a:cubicBezTo>
                    <a:pt x="831" y="178"/>
                    <a:pt x="831" y="178"/>
                    <a:pt x="831" y="178"/>
                  </a:cubicBezTo>
                  <a:cubicBezTo>
                    <a:pt x="861" y="178"/>
                    <a:pt x="881" y="153"/>
                    <a:pt x="881" y="129"/>
                  </a:cubicBezTo>
                  <a:close/>
                </a:path>
              </a:pathLst>
            </a:custGeom>
            <a:solidFill>
              <a:schemeClr val="accent1"/>
            </a:solidFill>
            <a:ln w="38100">
              <a:solidFill>
                <a:schemeClr val="bg1"/>
              </a:solidFill>
              <a:round/>
              <a:headEnd/>
              <a:tailEnd/>
            </a:ln>
          </p:spPr>
          <p:txBody>
            <a:bodyPr vert="horz" wrap="square" lIns="68562" tIns="34281" rIns="68562" bIns="34281" numCol="1" anchor="t" anchorCtr="0" compatLnSpc="1">
              <a:prstTxWarp prst="textNoShape">
                <a:avLst/>
              </a:prstTxWarp>
              <a:normAutofit fontScale="85000" lnSpcReduction="200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575" b="0" i="0" u="none" strike="noStrike" kern="1200" cap="none" spc="0" normalizeH="0" baseline="0" noProof="0" dirty="0">
                <a:ln>
                  <a:noFill/>
                </a:ln>
                <a:solidFill>
                  <a:prstClr val="black"/>
                </a:solidFill>
                <a:effectLst/>
                <a:uLnTx/>
                <a:uFillTx/>
                <a:latin typeface="等线" panose="020F0502020204030204"/>
                <a:ea typeface="+mn-ea"/>
                <a:cs typeface="+mn-cs"/>
              </a:endParaRPr>
            </a:p>
          </p:txBody>
        </p:sp>
        <p:sp>
          <p:nvSpPr>
            <p:cNvPr id="47" name="îSḻídê">
              <a:extLst>
                <a:ext uri="{FF2B5EF4-FFF2-40B4-BE49-F238E27FC236}">
                  <a16:creationId xmlns:a16="http://schemas.microsoft.com/office/drawing/2014/main" id="{20E9F2F6-1B56-413C-8F47-FDCB27043A06}"/>
                </a:ext>
              </a:extLst>
            </p:cNvPr>
            <p:cNvSpPr/>
            <p:nvPr/>
          </p:nvSpPr>
          <p:spPr bwMode="auto">
            <a:xfrm rot="14400000" flipH="1">
              <a:off x="8836270" y="5008723"/>
              <a:ext cx="1260000" cy="236261"/>
            </a:xfrm>
            <a:custGeom>
              <a:avLst/>
              <a:gdLst>
                <a:gd name="T0" fmla="*/ 881 w 881"/>
                <a:gd name="T1" fmla="*/ 129 h 257"/>
                <a:gd name="T2" fmla="*/ 831 w 881"/>
                <a:gd name="T3" fmla="*/ 79 h 257"/>
                <a:gd name="T4" fmla="*/ 170 w 881"/>
                <a:gd name="T5" fmla="*/ 79 h 257"/>
                <a:gd name="T6" fmla="*/ 170 w 881"/>
                <a:gd name="T7" fmla="*/ 0 h 257"/>
                <a:gd name="T8" fmla="*/ 0 w 881"/>
                <a:gd name="T9" fmla="*/ 129 h 257"/>
                <a:gd name="T10" fmla="*/ 170 w 881"/>
                <a:gd name="T11" fmla="*/ 257 h 257"/>
                <a:gd name="T12" fmla="*/ 170 w 881"/>
                <a:gd name="T13" fmla="*/ 178 h 257"/>
                <a:gd name="T14" fmla="*/ 831 w 881"/>
                <a:gd name="T15" fmla="*/ 178 h 257"/>
                <a:gd name="T16" fmla="*/ 881 w 881"/>
                <a:gd name="T17" fmla="*/ 129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1" h="257">
                  <a:moveTo>
                    <a:pt x="881" y="129"/>
                  </a:moveTo>
                  <a:cubicBezTo>
                    <a:pt x="881" y="100"/>
                    <a:pt x="860" y="79"/>
                    <a:pt x="831" y="79"/>
                  </a:cubicBezTo>
                  <a:cubicBezTo>
                    <a:pt x="170" y="79"/>
                    <a:pt x="170" y="79"/>
                    <a:pt x="170" y="79"/>
                  </a:cubicBezTo>
                  <a:cubicBezTo>
                    <a:pt x="170" y="0"/>
                    <a:pt x="170" y="0"/>
                    <a:pt x="170" y="0"/>
                  </a:cubicBezTo>
                  <a:cubicBezTo>
                    <a:pt x="0" y="129"/>
                    <a:pt x="0" y="129"/>
                    <a:pt x="0" y="129"/>
                  </a:cubicBezTo>
                  <a:cubicBezTo>
                    <a:pt x="170" y="257"/>
                    <a:pt x="170" y="257"/>
                    <a:pt x="170" y="257"/>
                  </a:cubicBezTo>
                  <a:cubicBezTo>
                    <a:pt x="170" y="178"/>
                    <a:pt x="170" y="178"/>
                    <a:pt x="170" y="178"/>
                  </a:cubicBezTo>
                  <a:cubicBezTo>
                    <a:pt x="831" y="178"/>
                    <a:pt x="831" y="178"/>
                    <a:pt x="831" y="178"/>
                  </a:cubicBezTo>
                  <a:cubicBezTo>
                    <a:pt x="861" y="178"/>
                    <a:pt x="881" y="153"/>
                    <a:pt x="881" y="129"/>
                  </a:cubicBezTo>
                  <a:close/>
                </a:path>
              </a:pathLst>
            </a:custGeom>
            <a:solidFill>
              <a:schemeClr val="accent1"/>
            </a:solidFill>
            <a:ln w="38100">
              <a:solidFill>
                <a:schemeClr val="bg1"/>
              </a:solidFill>
              <a:round/>
              <a:headEnd/>
              <a:tailEnd/>
            </a:ln>
          </p:spPr>
          <p:txBody>
            <a:bodyPr vert="horz" wrap="square" lIns="68562" tIns="34281" rIns="68562" bIns="34281" numCol="1" anchor="t" anchorCtr="0" compatLnSpc="1">
              <a:prstTxWarp prst="textNoShape">
                <a:avLst/>
              </a:prstTxWarp>
              <a:normAutofit fontScale="85000" lnSpcReduction="200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575" b="0" i="0" u="none" strike="noStrike" kern="1200" cap="none" spc="0" normalizeH="0" baseline="0" noProof="0" dirty="0">
                <a:ln>
                  <a:noFill/>
                </a:ln>
                <a:solidFill>
                  <a:prstClr val="black"/>
                </a:solidFill>
                <a:effectLst/>
                <a:uLnTx/>
                <a:uFillTx/>
                <a:latin typeface="等线" panose="020F0502020204030204"/>
                <a:ea typeface="+mn-ea"/>
                <a:cs typeface="+mn-cs"/>
              </a:endParaRPr>
            </a:p>
          </p:txBody>
        </p:sp>
        <p:sp>
          <p:nvSpPr>
            <p:cNvPr id="41" name="文本框 40">
              <a:extLst>
                <a:ext uri="{FF2B5EF4-FFF2-40B4-BE49-F238E27FC236}">
                  <a16:creationId xmlns:a16="http://schemas.microsoft.com/office/drawing/2014/main" id="{57BBA130-979E-47C4-AAAF-BA526D42F9AB}"/>
                </a:ext>
              </a:extLst>
            </p:cNvPr>
            <p:cNvSpPr txBox="1"/>
            <p:nvPr/>
          </p:nvSpPr>
          <p:spPr>
            <a:xfrm>
              <a:off x="9466270" y="4874724"/>
              <a:ext cx="6463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实现</a:t>
              </a:r>
            </a:p>
          </p:txBody>
        </p:sp>
        <p:sp>
          <p:nvSpPr>
            <p:cNvPr id="49" name="文本框 48">
              <a:extLst>
                <a:ext uri="{FF2B5EF4-FFF2-40B4-BE49-F238E27FC236}">
                  <a16:creationId xmlns:a16="http://schemas.microsoft.com/office/drawing/2014/main" id="{383A2CFB-C9B9-402A-88A5-4B87FB0F0E3E}"/>
                </a:ext>
              </a:extLst>
            </p:cNvPr>
            <p:cNvSpPr txBox="1"/>
            <p:nvPr/>
          </p:nvSpPr>
          <p:spPr>
            <a:xfrm>
              <a:off x="7566076" y="4874724"/>
              <a:ext cx="6463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依赖</a:t>
              </a:r>
            </a:p>
          </p:txBody>
        </p:sp>
      </p:grpSp>
      <p:grpSp>
        <p:nvGrpSpPr>
          <p:cNvPr id="53" name="组合 52">
            <a:extLst>
              <a:ext uri="{FF2B5EF4-FFF2-40B4-BE49-F238E27FC236}">
                <a16:creationId xmlns:a16="http://schemas.microsoft.com/office/drawing/2014/main" id="{B0AC8EC9-9199-4F1C-82F5-088617B3F350}"/>
              </a:ext>
            </a:extLst>
          </p:cNvPr>
          <p:cNvGrpSpPr/>
          <p:nvPr/>
        </p:nvGrpSpPr>
        <p:grpSpPr>
          <a:xfrm>
            <a:off x="1154299" y="3381593"/>
            <a:ext cx="4045845" cy="2753852"/>
            <a:chOff x="838200" y="3649787"/>
            <a:chExt cx="4045845" cy="2753852"/>
          </a:xfrm>
        </p:grpSpPr>
        <p:sp>
          <p:nvSpPr>
            <p:cNvPr id="7" name="íṧlïḑé">
              <a:extLst>
                <a:ext uri="{FF2B5EF4-FFF2-40B4-BE49-F238E27FC236}">
                  <a16:creationId xmlns:a16="http://schemas.microsoft.com/office/drawing/2014/main" id="{F0503440-21B3-4B1B-9D26-32DFF1600CDD}"/>
                </a:ext>
              </a:extLst>
            </p:cNvPr>
            <p:cNvSpPr/>
            <p:nvPr/>
          </p:nvSpPr>
          <p:spPr>
            <a:xfrm>
              <a:off x="2377155" y="3649787"/>
              <a:ext cx="967933" cy="967933"/>
            </a:xfrm>
            <a:prstGeom prst="roundRect">
              <a:avLst>
                <a:gd name="adj" fmla="val 50000"/>
              </a:avLst>
            </a:prstGeom>
            <a:solidFill>
              <a:schemeClr val="accent1"/>
            </a:solidFill>
            <a:ln w="28575">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rPr>
                <a:t>服务</a:t>
              </a:r>
              <a:endParaRPr kumimoji="0" lang="en-US" sz="1800" b="0" i="0" u="none" strike="noStrike" kern="1200" cap="none" spc="0" normalizeH="0" baseline="0" noProof="0" dirty="0">
                <a:ln>
                  <a:noFill/>
                </a:ln>
                <a:solidFill>
                  <a:prstClr val="white"/>
                </a:solidFill>
                <a:effectLst/>
                <a:uLnTx/>
                <a:uFillTx/>
                <a:latin typeface="等线" panose="020F0502020204030204"/>
                <a:ea typeface="+mn-ea"/>
                <a:cs typeface="+mn-cs"/>
              </a:endParaRPr>
            </a:p>
          </p:txBody>
        </p:sp>
        <p:sp>
          <p:nvSpPr>
            <p:cNvPr id="11" name="ï$ľïḓé">
              <a:extLst>
                <a:ext uri="{FF2B5EF4-FFF2-40B4-BE49-F238E27FC236}">
                  <a16:creationId xmlns:a16="http://schemas.microsoft.com/office/drawing/2014/main" id="{82870F5C-A01F-463A-9856-B4B8B7078A86}"/>
                </a:ext>
              </a:extLst>
            </p:cNvPr>
            <p:cNvSpPr>
              <a:spLocks/>
            </p:cNvSpPr>
            <p:nvPr/>
          </p:nvSpPr>
          <p:spPr>
            <a:xfrm>
              <a:off x="838200" y="5731513"/>
              <a:ext cx="1889109" cy="672125"/>
            </a:xfrm>
            <a:prstGeom prst="hexagon">
              <a:avLst/>
            </a:prstGeom>
            <a:solidFill>
              <a:schemeClr val="accent1"/>
            </a:solidFill>
            <a:ln w="28575">
              <a:noFill/>
            </a:ln>
            <a:effectLst/>
          </p:spPr>
          <p:style>
            <a:lnRef idx="1">
              <a:schemeClr val="accent1"/>
            </a:lnRef>
            <a:fillRef idx="3">
              <a:schemeClr val="accent1"/>
            </a:fillRef>
            <a:effectRef idx="2">
              <a:schemeClr val="accent1"/>
            </a:effectRef>
            <a:fontRef idx="minor">
              <a:schemeClr val="lt1"/>
            </a:fontRef>
          </p:style>
          <p:txBody>
            <a:bodyPr wrap="square" lIns="91440" tIns="45720" rIns="91440" bIns="45720" rtlCol="0" anchor="ctr">
              <a:norm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zh-CN" altLang="en-US" sz="1800" b="1"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ea"/>
                  <a:sym typeface="+mn-lt"/>
                </a:rPr>
                <a:t>组件</a:t>
              </a:r>
              <a:r>
                <a:rPr kumimoji="0" lang="en-US" altLang="zh-CN" sz="1800" b="1"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ea"/>
                  <a:sym typeface="+mn-lt"/>
                </a:rPr>
                <a:t>A</a:t>
              </a:r>
            </a:p>
          </p:txBody>
        </p:sp>
        <p:sp>
          <p:nvSpPr>
            <p:cNvPr id="12" name="išľîḑé">
              <a:extLst>
                <a:ext uri="{FF2B5EF4-FFF2-40B4-BE49-F238E27FC236}">
                  <a16:creationId xmlns:a16="http://schemas.microsoft.com/office/drawing/2014/main" id="{59B635BC-2DAD-4F4F-B29B-C206371F680B}"/>
                </a:ext>
              </a:extLst>
            </p:cNvPr>
            <p:cNvSpPr>
              <a:spLocks/>
            </p:cNvSpPr>
            <p:nvPr/>
          </p:nvSpPr>
          <p:spPr>
            <a:xfrm>
              <a:off x="2994936" y="5731514"/>
              <a:ext cx="1889109" cy="672125"/>
            </a:xfrm>
            <a:prstGeom prst="hexagon">
              <a:avLst/>
            </a:prstGeom>
            <a:solidFill>
              <a:schemeClr val="accent2"/>
            </a:solidFill>
            <a:ln w="28575">
              <a:noFill/>
            </a:ln>
            <a:effectLst/>
          </p:spPr>
          <p:style>
            <a:lnRef idx="1">
              <a:schemeClr val="accent1"/>
            </a:lnRef>
            <a:fillRef idx="3">
              <a:schemeClr val="accent1"/>
            </a:fillRef>
            <a:effectRef idx="2">
              <a:schemeClr val="accent1"/>
            </a:effectRef>
            <a:fontRef idx="minor">
              <a:schemeClr val="lt1"/>
            </a:fontRef>
          </p:style>
          <p:txBody>
            <a:bodyPr wrap="square" lIns="91440" tIns="45720" rIns="91440" bIns="45720" rtlCol="0" anchor="ctr">
              <a:norm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zh-CN" altLang="en-US" sz="1800" b="1"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ea"/>
                  <a:sym typeface="+mn-lt"/>
                </a:rPr>
                <a:t>组件</a:t>
              </a:r>
              <a:r>
                <a:rPr kumimoji="0" lang="en-US" altLang="zh-CN" sz="1800" b="1"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ea"/>
                  <a:sym typeface="+mn-lt"/>
                </a:rPr>
                <a:t>B</a:t>
              </a:r>
            </a:p>
          </p:txBody>
        </p:sp>
        <p:sp>
          <p:nvSpPr>
            <p:cNvPr id="37" name="îSḻídê">
              <a:extLst>
                <a:ext uri="{FF2B5EF4-FFF2-40B4-BE49-F238E27FC236}">
                  <a16:creationId xmlns:a16="http://schemas.microsoft.com/office/drawing/2014/main" id="{8841DEFB-DF21-4970-A9AD-693431202B2B}"/>
                </a:ext>
              </a:extLst>
            </p:cNvPr>
            <p:cNvSpPr/>
            <p:nvPr/>
          </p:nvSpPr>
          <p:spPr bwMode="auto">
            <a:xfrm rot="7200000">
              <a:off x="1611763" y="5008725"/>
              <a:ext cx="1260000" cy="236261"/>
            </a:xfrm>
            <a:custGeom>
              <a:avLst/>
              <a:gdLst>
                <a:gd name="T0" fmla="*/ 881 w 881"/>
                <a:gd name="T1" fmla="*/ 129 h 257"/>
                <a:gd name="T2" fmla="*/ 831 w 881"/>
                <a:gd name="T3" fmla="*/ 79 h 257"/>
                <a:gd name="T4" fmla="*/ 170 w 881"/>
                <a:gd name="T5" fmla="*/ 79 h 257"/>
                <a:gd name="T6" fmla="*/ 170 w 881"/>
                <a:gd name="T7" fmla="*/ 0 h 257"/>
                <a:gd name="T8" fmla="*/ 0 w 881"/>
                <a:gd name="T9" fmla="*/ 129 h 257"/>
                <a:gd name="T10" fmla="*/ 170 w 881"/>
                <a:gd name="T11" fmla="*/ 257 h 257"/>
                <a:gd name="T12" fmla="*/ 170 w 881"/>
                <a:gd name="T13" fmla="*/ 178 h 257"/>
                <a:gd name="T14" fmla="*/ 831 w 881"/>
                <a:gd name="T15" fmla="*/ 178 h 257"/>
                <a:gd name="T16" fmla="*/ 881 w 881"/>
                <a:gd name="T17" fmla="*/ 129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1" h="257">
                  <a:moveTo>
                    <a:pt x="881" y="129"/>
                  </a:moveTo>
                  <a:cubicBezTo>
                    <a:pt x="881" y="100"/>
                    <a:pt x="860" y="79"/>
                    <a:pt x="831" y="79"/>
                  </a:cubicBezTo>
                  <a:cubicBezTo>
                    <a:pt x="170" y="79"/>
                    <a:pt x="170" y="79"/>
                    <a:pt x="170" y="79"/>
                  </a:cubicBezTo>
                  <a:cubicBezTo>
                    <a:pt x="170" y="0"/>
                    <a:pt x="170" y="0"/>
                    <a:pt x="170" y="0"/>
                  </a:cubicBezTo>
                  <a:cubicBezTo>
                    <a:pt x="0" y="129"/>
                    <a:pt x="0" y="129"/>
                    <a:pt x="0" y="129"/>
                  </a:cubicBezTo>
                  <a:cubicBezTo>
                    <a:pt x="170" y="257"/>
                    <a:pt x="170" y="257"/>
                    <a:pt x="170" y="257"/>
                  </a:cubicBezTo>
                  <a:cubicBezTo>
                    <a:pt x="170" y="178"/>
                    <a:pt x="170" y="178"/>
                    <a:pt x="170" y="178"/>
                  </a:cubicBezTo>
                  <a:cubicBezTo>
                    <a:pt x="831" y="178"/>
                    <a:pt x="831" y="178"/>
                    <a:pt x="831" y="178"/>
                  </a:cubicBezTo>
                  <a:cubicBezTo>
                    <a:pt x="861" y="178"/>
                    <a:pt x="881" y="153"/>
                    <a:pt x="881" y="129"/>
                  </a:cubicBezTo>
                  <a:close/>
                </a:path>
              </a:pathLst>
            </a:custGeom>
            <a:solidFill>
              <a:schemeClr val="accent1"/>
            </a:solidFill>
            <a:ln w="38100">
              <a:solidFill>
                <a:schemeClr val="bg1"/>
              </a:solidFill>
              <a:round/>
              <a:headEnd/>
              <a:tailEnd/>
            </a:ln>
          </p:spPr>
          <p:txBody>
            <a:bodyPr vert="horz" wrap="square" lIns="68562" tIns="34281" rIns="68562" bIns="34281" numCol="1" anchor="t" anchorCtr="0" compatLnSpc="1">
              <a:prstTxWarp prst="textNoShape">
                <a:avLst/>
              </a:prstTxWarp>
              <a:normAutofit fontScale="85000" lnSpcReduction="200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575" b="0" i="0" u="none" strike="noStrike" kern="1200" cap="none" spc="0" normalizeH="0" baseline="0" noProof="0" dirty="0">
                <a:ln>
                  <a:noFill/>
                </a:ln>
                <a:solidFill>
                  <a:prstClr val="black"/>
                </a:solidFill>
                <a:effectLst/>
                <a:uLnTx/>
                <a:uFillTx/>
                <a:latin typeface="等线" panose="020F0502020204030204"/>
                <a:ea typeface="+mn-ea"/>
                <a:cs typeface="+mn-cs"/>
              </a:endParaRPr>
            </a:p>
          </p:txBody>
        </p:sp>
        <p:sp>
          <p:nvSpPr>
            <p:cNvPr id="38" name="îSḻídê">
              <a:extLst>
                <a:ext uri="{FF2B5EF4-FFF2-40B4-BE49-F238E27FC236}">
                  <a16:creationId xmlns:a16="http://schemas.microsoft.com/office/drawing/2014/main" id="{BEAE522C-98C0-4A96-B9B5-C139900FA3F4}"/>
                </a:ext>
              </a:extLst>
            </p:cNvPr>
            <p:cNvSpPr/>
            <p:nvPr/>
          </p:nvSpPr>
          <p:spPr bwMode="auto">
            <a:xfrm rot="14400000" flipH="1">
              <a:off x="2850479" y="5008724"/>
              <a:ext cx="1260000" cy="236261"/>
            </a:xfrm>
            <a:custGeom>
              <a:avLst/>
              <a:gdLst>
                <a:gd name="T0" fmla="*/ 881 w 881"/>
                <a:gd name="T1" fmla="*/ 129 h 257"/>
                <a:gd name="T2" fmla="*/ 831 w 881"/>
                <a:gd name="T3" fmla="*/ 79 h 257"/>
                <a:gd name="T4" fmla="*/ 170 w 881"/>
                <a:gd name="T5" fmla="*/ 79 h 257"/>
                <a:gd name="T6" fmla="*/ 170 w 881"/>
                <a:gd name="T7" fmla="*/ 0 h 257"/>
                <a:gd name="T8" fmla="*/ 0 w 881"/>
                <a:gd name="T9" fmla="*/ 129 h 257"/>
                <a:gd name="T10" fmla="*/ 170 w 881"/>
                <a:gd name="T11" fmla="*/ 257 h 257"/>
                <a:gd name="T12" fmla="*/ 170 w 881"/>
                <a:gd name="T13" fmla="*/ 178 h 257"/>
                <a:gd name="T14" fmla="*/ 831 w 881"/>
                <a:gd name="T15" fmla="*/ 178 h 257"/>
                <a:gd name="T16" fmla="*/ 881 w 881"/>
                <a:gd name="T17" fmla="*/ 129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1" h="257">
                  <a:moveTo>
                    <a:pt x="881" y="129"/>
                  </a:moveTo>
                  <a:cubicBezTo>
                    <a:pt x="881" y="100"/>
                    <a:pt x="860" y="79"/>
                    <a:pt x="831" y="79"/>
                  </a:cubicBezTo>
                  <a:cubicBezTo>
                    <a:pt x="170" y="79"/>
                    <a:pt x="170" y="79"/>
                    <a:pt x="170" y="79"/>
                  </a:cubicBezTo>
                  <a:cubicBezTo>
                    <a:pt x="170" y="0"/>
                    <a:pt x="170" y="0"/>
                    <a:pt x="170" y="0"/>
                  </a:cubicBezTo>
                  <a:cubicBezTo>
                    <a:pt x="0" y="129"/>
                    <a:pt x="0" y="129"/>
                    <a:pt x="0" y="129"/>
                  </a:cubicBezTo>
                  <a:cubicBezTo>
                    <a:pt x="170" y="257"/>
                    <a:pt x="170" y="257"/>
                    <a:pt x="170" y="257"/>
                  </a:cubicBezTo>
                  <a:cubicBezTo>
                    <a:pt x="170" y="178"/>
                    <a:pt x="170" y="178"/>
                    <a:pt x="170" y="178"/>
                  </a:cubicBezTo>
                  <a:cubicBezTo>
                    <a:pt x="831" y="178"/>
                    <a:pt x="831" y="178"/>
                    <a:pt x="831" y="178"/>
                  </a:cubicBezTo>
                  <a:cubicBezTo>
                    <a:pt x="861" y="178"/>
                    <a:pt x="881" y="153"/>
                    <a:pt x="881" y="129"/>
                  </a:cubicBezTo>
                  <a:close/>
                </a:path>
              </a:pathLst>
            </a:custGeom>
            <a:solidFill>
              <a:schemeClr val="accent1"/>
            </a:solidFill>
            <a:ln w="38100">
              <a:solidFill>
                <a:schemeClr val="bg1"/>
              </a:solidFill>
              <a:round/>
              <a:headEnd/>
              <a:tailEnd/>
            </a:ln>
          </p:spPr>
          <p:txBody>
            <a:bodyPr vert="horz" wrap="square" lIns="68562" tIns="34281" rIns="68562" bIns="34281" numCol="1" anchor="t" anchorCtr="0" compatLnSpc="1">
              <a:prstTxWarp prst="textNoShape">
                <a:avLst/>
              </a:prstTxWarp>
              <a:normAutofit fontScale="85000" lnSpcReduction="200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575" b="0" i="0" u="none" strike="noStrike" kern="1200" cap="none" spc="0" normalizeH="0" baseline="0" noProof="0" dirty="0">
                <a:ln>
                  <a:noFill/>
                </a:ln>
                <a:solidFill>
                  <a:prstClr val="black"/>
                </a:solidFill>
                <a:effectLst/>
                <a:uLnTx/>
                <a:uFillTx/>
                <a:latin typeface="等线" panose="020F0502020204030204"/>
                <a:ea typeface="+mn-ea"/>
                <a:cs typeface="+mn-cs"/>
              </a:endParaRPr>
            </a:p>
          </p:txBody>
        </p:sp>
        <p:sp>
          <p:nvSpPr>
            <p:cNvPr id="50" name="文本框 49">
              <a:extLst>
                <a:ext uri="{FF2B5EF4-FFF2-40B4-BE49-F238E27FC236}">
                  <a16:creationId xmlns:a16="http://schemas.microsoft.com/office/drawing/2014/main" id="{19A3E970-C981-4F1D-9F5A-5604C7195A4B}"/>
                </a:ext>
              </a:extLst>
            </p:cNvPr>
            <p:cNvSpPr txBox="1"/>
            <p:nvPr/>
          </p:nvSpPr>
          <p:spPr>
            <a:xfrm>
              <a:off x="3523717" y="4874724"/>
              <a:ext cx="6463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依赖</a:t>
              </a:r>
            </a:p>
          </p:txBody>
        </p:sp>
        <p:sp>
          <p:nvSpPr>
            <p:cNvPr id="51" name="文本框 50">
              <a:extLst>
                <a:ext uri="{FF2B5EF4-FFF2-40B4-BE49-F238E27FC236}">
                  <a16:creationId xmlns:a16="http://schemas.microsoft.com/office/drawing/2014/main" id="{D2FCC4F5-DE1B-46F9-B029-48304EF4247C}"/>
                </a:ext>
              </a:extLst>
            </p:cNvPr>
            <p:cNvSpPr txBox="1"/>
            <p:nvPr/>
          </p:nvSpPr>
          <p:spPr>
            <a:xfrm>
              <a:off x="1501292" y="4874724"/>
              <a:ext cx="6463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依赖</a:t>
              </a:r>
            </a:p>
          </p:txBody>
        </p:sp>
      </p:grpSp>
      <p:sp>
        <p:nvSpPr>
          <p:cNvPr id="48" name="矩形 47">
            <a:extLst>
              <a:ext uri="{FF2B5EF4-FFF2-40B4-BE49-F238E27FC236}">
                <a16:creationId xmlns:a16="http://schemas.microsoft.com/office/drawing/2014/main" id="{E0725548-3998-4C0F-9AFE-5A77FF26B713}"/>
              </a:ext>
            </a:extLst>
          </p:cNvPr>
          <p:cNvSpPr/>
          <p:nvPr/>
        </p:nvSpPr>
        <p:spPr>
          <a:xfrm>
            <a:off x="1357233" y="2764670"/>
            <a:ext cx="3647152"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跨多个组件共享服务类的单个实例</a:t>
            </a:r>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
        <p:nvSpPr>
          <p:cNvPr id="55" name="矩形 54">
            <a:extLst>
              <a:ext uri="{FF2B5EF4-FFF2-40B4-BE49-F238E27FC236}">
                <a16:creationId xmlns:a16="http://schemas.microsoft.com/office/drawing/2014/main" id="{C7B77449-E12C-4A66-8B83-C544A0B05CEF}"/>
              </a:ext>
            </a:extLst>
          </p:cNvPr>
          <p:cNvSpPr/>
          <p:nvPr/>
        </p:nvSpPr>
        <p:spPr>
          <a:xfrm>
            <a:off x="7191203" y="2771455"/>
            <a:ext cx="3647152"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引用抽象将组件与具体服务类分离</a:t>
            </a:r>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cxnSp>
        <p:nvCxnSpPr>
          <p:cNvPr id="22" name="直接连接符 21">
            <a:extLst>
              <a:ext uri="{FF2B5EF4-FFF2-40B4-BE49-F238E27FC236}">
                <a16:creationId xmlns:a16="http://schemas.microsoft.com/office/drawing/2014/main" id="{7E28B29E-5DFA-44CC-BE2B-D47B4FEC8169}"/>
              </a:ext>
            </a:extLst>
          </p:cNvPr>
          <p:cNvCxnSpPr>
            <a:cxnSpLocks/>
          </p:cNvCxnSpPr>
          <p:nvPr/>
        </p:nvCxnSpPr>
        <p:spPr>
          <a:xfrm>
            <a:off x="6052259" y="2590800"/>
            <a:ext cx="0" cy="3943350"/>
          </a:xfrm>
          <a:prstGeom prst="line">
            <a:avLst/>
          </a:prstGeom>
          <a:ln>
            <a:prstDash val="sysDot"/>
          </a:ln>
        </p:spPr>
        <p:style>
          <a:lnRef idx="3">
            <a:schemeClr val="accent3"/>
          </a:lnRef>
          <a:fillRef idx="0">
            <a:schemeClr val="accent3"/>
          </a:fillRef>
          <a:effectRef idx="2">
            <a:schemeClr val="accent3"/>
          </a:effectRef>
          <a:fontRef idx="minor">
            <a:schemeClr val="tx1"/>
          </a:fontRef>
        </p:style>
      </p:cxnSp>
      <p:sp>
        <p:nvSpPr>
          <p:cNvPr id="25" name="矩形 24">
            <a:extLst>
              <a:ext uri="{FF2B5EF4-FFF2-40B4-BE49-F238E27FC236}">
                <a16:creationId xmlns:a16="http://schemas.microsoft.com/office/drawing/2014/main" id="{C50F4F3A-3E45-4369-B052-FC794F2E0770}"/>
              </a:ext>
            </a:extLst>
          </p:cNvPr>
          <p:cNvSpPr/>
          <p:nvPr/>
        </p:nvSpPr>
        <p:spPr>
          <a:xfrm>
            <a:off x="838200" y="1690688"/>
            <a:ext cx="10515600" cy="646331"/>
          </a:xfrm>
          <a:prstGeom prst="rect">
            <a:avLst/>
          </a:prstGeom>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应用可通过将内置服务注入组件来使用这些服务。 应用还可定义和注册自定义服务，并通过 </a:t>
            </a:r>
            <a:r>
              <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DI </a:t>
            </a:r>
            <a:r>
              <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使其在整个应用中可用。</a:t>
            </a:r>
          </a:p>
        </p:txBody>
      </p:sp>
    </p:spTree>
    <p:custDataLst>
      <p:tags r:id="rId1"/>
    </p:custDataLst>
    <p:extLst>
      <p:ext uri="{BB962C8B-B14F-4D97-AF65-F5344CB8AC3E}">
        <p14:creationId xmlns:p14="http://schemas.microsoft.com/office/powerpoint/2010/main" val="418992570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808C25-BD9A-48D4-B217-A34646090D8A}"/>
              </a:ext>
            </a:extLst>
          </p:cNvPr>
          <p:cNvSpPr>
            <a:spLocks noGrp="1"/>
          </p:cNvSpPr>
          <p:nvPr>
            <p:ph type="title"/>
          </p:nvPr>
        </p:nvSpPr>
        <p:spPr/>
        <p:txBody>
          <a:bodyPr/>
          <a:lstStyle/>
          <a:p>
            <a:r>
              <a:rPr lang="zh-CN" altLang="en-US" dirty="0"/>
              <a:t>服务生存期</a:t>
            </a:r>
          </a:p>
        </p:txBody>
      </p:sp>
      <p:sp>
        <p:nvSpPr>
          <p:cNvPr id="4" name="iṩḷïḋè">
            <a:extLst>
              <a:ext uri="{FF2B5EF4-FFF2-40B4-BE49-F238E27FC236}">
                <a16:creationId xmlns:a16="http://schemas.microsoft.com/office/drawing/2014/main" id="{FD32D540-EF8C-4921-985D-27E82DE61B6C}"/>
              </a:ext>
            </a:extLst>
          </p:cNvPr>
          <p:cNvSpPr/>
          <p:nvPr/>
        </p:nvSpPr>
        <p:spPr>
          <a:xfrm flipH="1">
            <a:off x="1170242" y="1863811"/>
            <a:ext cx="2857748" cy="884888"/>
          </a:xfrm>
          <a:prstGeom prst="roundRect">
            <a:avLst/>
          </a:prstGeom>
          <a:gradFill>
            <a:gsLst>
              <a:gs pos="100000">
                <a:schemeClr val="bg1">
                  <a:lumMod val="95000"/>
                  <a:alpha val="0"/>
                </a:schemeClr>
              </a:gs>
              <a:gs pos="0">
                <a:schemeClr val="bg1">
                  <a:lumMod val="95000"/>
                </a:schemeClr>
              </a:gs>
            </a:gsLst>
            <a:lin ang="9600000" scaled="0"/>
          </a:gra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zh-CN" altLang="en-US" sz="2000" b="1"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5" name="îślîdè">
            <a:extLst>
              <a:ext uri="{FF2B5EF4-FFF2-40B4-BE49-F238E27FC236}">
                <a16:creationId xmlns:a16="http://schemas.microsoft.com/office/drawing/2014/main" id="{634CCE3D-A155-4BED-8D5C-CCFEFB3787C7}"/>
              </a:ext>
            </a:extLst>
          </p:cNvPr>
          <p:cNvSpPr/>
          <p:nvPr/>
        </p:nvSpPr>
        <p:spPr>
          <a:xfrm flipH="1">
            <a:off x="4687147" y="1863811"/>
            <a:ext cx="2857746" cy="884888"/>
          </a:xfrm>
          <a:prstGeom prst="roundRect">
            <a:avLst/>
          </a:prstGeom>
          <a:gradFill>
            <a:gsLst>
              <a:gs pos="100000">
                <a:schemeClr val="bg1">
                  <a:lumMod val="95000"/>
                  <a:alpha val="0"/>
                </a:schemeClr>
              </a:gs>
              <a:gs pos="0">
                <a:schemeClr val="bg1">
                  <a:lumMod val="95000"/>
                </a:schemeClr>
              </a:gs>
            </a:gsLst>
            <a:lin ang="9600000" scaled="0"/>
          </a:gra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zh-CN" altLang="en-US" sz="2000" b="1"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6" name="îsḷíḓé">
            <a:extLst>
              <a:ext uri="{FF2B5EF4-FFF2-40B4-BE49-F238E27FC236}">
                <a16:creationId xmlns:a16="http://schemas.microsoft.com/office/drawing/2014/main" id="{D7278654-476E-4B7E-9E20-2D89D7ABB27E}"/>
              </a:ext>
            </a:extLst>
          </p:cNvPr>
          <p:cNvSpPr/>
          <p:nvPr/>
        </p:nvSpPr>
        <p:spPr>
          <a:xfrm flipH="1">
            <a:off x="8204060" y="1863811"/>
            <a:ext cx="2857740" cy="884888"/>
          </a:xfrm>
          <a:prstGeom prst="roundRect">
            <a:avLst/>
          </a:prstGeom>
          <a:gradFill>
            <a:gsLst>
              <a:gs pos="100000">
                <a:schemeClr val="bg1">
                  <a:lumMod val="95000"/>
                  <a:alpha val="0"/>
                </a:schemeClr>
              </a:gs>
              <a:gs pos="0">
                <a:schemeClr val="bg1">
                  <a:lumMod val="95000"/>
                </a:schemeClr>
              </a:gs>
            </a:gsLst>
            <a:lin ang="9600000" scaled="0"/>
          </a:gra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zh-CN" altLang="en-US" sz="2000" b="1"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7" name="îšḻídé">
            <a:extLst>
              <a:ext uri="{FF2B5EF4-FFF2-40B4-BE49-F238E27FC236}">
                <a16:creationId xmlns:a16="http://schemas.microsoft.com/office/drawing/2014/main" id="{D0809FFD-1236-4D92-B15A-CD7FC7C409F9}"/>
              </a:ext>
            </a:extLst>
          </p:cNvPr>
          <p:cNvSpPr txBox="1"/>
          <p:nvPr/>
        </p:nvSpPr>
        <p:spPr>
          <a:xfrm>
            <a:off x="1294438" y="2013865"/>
            <a:ext cx="1556836"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1" i="1" u="none" strike="noStrike" kern="1200" cap="none" spc="0" normalizeH="0" baseline="0" noProof="0" dirty="0">
                <a:ln>
                  <a:noFill/>
                </a:ln>
                <a:gradFill>
                  <a:gsLst>
                    <a:gs pos="0">
                      <a:srgbClr val="70AD47">
                        <a:lumMod val="60000"/>
                        <a:lumOff val="40000"/>
                      </a:srgbClr>
                    </a:gs>
                    <a:gs pos="60000">
                      <a:srgbClr val="70AD47"/>
                    </a:gs>
                  </a:gsLst>
                  <a:lin ang="2700000" scaled="0"/>
                </a:gradFill>
                <a:effectLst>
                  <a:outerShdw blurRad="50800" dist="50800" dir="5400000" algn="ctr" rotWithShape="0">
                    <a:srgbClr val="70AD47">
                      <a:alpha val="20000"/>
                    </a:srgbClr>
                  </a:outerShdw>
                </a:effectLst>
                <a:uLnTx/>
                <a:uFillTx/>
                <a:latin typeface="等线" panose="020F0502020204030204"/>
                <a:ea typeface="等线" panose="02010600030101010101" pitchFamily="2" charset="-122"/>
                <a:cs typeface="+mn-cs"/>
              </a:rPr>
              <a:t>Scoped</a:t>
            </a:r>
            <a:endParaRPr kumimoji="0" lang="zh-CN" altLang="en-US" sz="3200" b="1" i="1" u="none" strike="noStrike" kern="1200" cap="none" spc="0" normalizeH="0" baseline="0" noProof="0" dirty="0">
              <a:ln>
                <a:noFill/>
              </a:ln>
              <a:gradFill>
                <a:gsLst>
                  <a:gs pos="0">
                    <a:srgbClr val="70AD47">
                      <a:lumMod val="60000"/>
                      <a:lumOff val="40000"/>
                    </a:srgbClr>
                  </a:gs>
                  <a:gs pos="60000">
                    <a:srgbClr val="70AD47"/>
                  </a:gs>
                </a:gsLst>
                <a:lin ang="2700000" scaled="0"/>
              </a:gradFill>
              <a:effectLst>
                <a:outerShdw blurRad="50800" dist="50800" dir="5400000" algn="ctr" rotWithShape="0">
                  <a:srgbClr val="70AD47">
                    <a:alpha val="20000"/>
                  </a:srgbClr>
                </a:outerShdw>
              </a:effectLst>
              <a:uLnTx/>
              <a:uFillTx/>
              <a:latin typeface="等线" panose="020F0502020204030204"/>
              <a:ea typeface="等线" panose="02010600030101010101" pitchFamily="2" charset="-122"/>
              <a:cs typeface="+mn-cs"/>
            </a:endParaRPr>
          </a:p>
        </p:txBody>
      </p:sp>
      <p:sp>
        <p:nvSpPr>
          <p:cNvPr id="8" name="íṡlïḑê">
            <a:extLst>
              <a:ext uri="{FF2B5EF4-FFF2-40B4-BE49-F238E27FC236}">
                <a16:creationId xmlns:a16="http://schemas.microsoft.com/office/drawing/2014/main" id="{A6D74746-84D7-4FC8-9E85-46912FC22C6E}"/>
              </a:ext>
            </a:extLst>
          </p:cNvPr>
          <p:cNvSpPr txBox="1"/>
          <p:nvPr/>
        </p:nvSpPr>
        <p:spPr>
          <a:xfrm>
            <a:off x="4799024" y="2013865"/>
            <a:ext cx="1959191" cy="584775"/>
          </a:xfrm>
          <a:prstGeom prst="rect">
            <a:avLst/>
          </a:prstGeom>
          <a:noFill/>
          <a:effectLst>
            <a:outerShdw blurRad="50800" dist="50800" dir="5400000" algn="ctr" rotWithShape="0">
              <a:schemeClr val="accent1">
                <a:alpha val="20000"/>
              </a:schemeClr>
            </a:outerShdw>
          </a:effectLst>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1" i="1" u="none" strike="noStrike" kern="1200" cap="none" spc="0" normalizeH="0" baseline="0" noProof="0" dirty="0">
                <a:ln>
                  <a:noFill/>
                </a:ln>
                <a:gradFill>
                  <a:gsLst>
                    <a:gs pos="0">
                      <a:srgbClr val="4472C4">
                        <a:lumMod val="60000"/>
                        <a:lumOff val="40000"/>
                      </a:srgbClr>
                    </a:gs>
                    <a:gs pos="60000">
                      <a:srgbClr val="4472C4"/>
                    </a:gs>
                  </a:gsLst>
                  <a:lin ang="2700000" scaled="0"/>
                </a:gradFill>
                <a:effectLst/>
                <a:uLnTx/>
                <a:uFillTx/>
                <a:latin typeface="等线" panose="020F0502020204030204"/>
                <a:ea typeface="等线" panose="02010600030101010101" pitchFamily="2" charset="-122"/>
                <a:cs typeface="+mn-cs"/>
              </a:rPr>
              <a:t>Singleton</a:t>
            </a:r>
            <a:endParaRPr kumimoji="0" lang="zh-CN" altLang="en-US" sz="3200" b="1" i="1" u="none" strike="noStrike" kern="1200" cap="none" spc="0" normalizeH="0" baseline="0" noProof="0" dirty="0">
              <a:ln>
                <a:noFill/>
              </a:ln>
              <a:gradFill>
                <a:gsLst>
                  <a:gs pos="0">
                    <a:srgbClr val="4472C4">
                      <a:lumMod val="60000"/>
                      <a:lumOff val="40000"/>
                    </a:srgbClr>
                  </a:gs>
                  <a:gs pos="60000">
                    <a:srgbClr val="4472C4"/>
                  </a:gs>
                </a:gsLst>
                <a:lin ang="2700000" scaled="0"/>
              </a:gradFill>
              <a:effectLst/>
              <a:uLnTx/>
              <a:uFillTx/>
              <a:latin typeface="等线" panose="020F0502020204030204"/>
              <a:ea typeface="等线" panose="02010600030101010101" pitchFamily="2" charset="-122"/>
              <a:cs typeface="+mn-cs"/>
            </a:endParaRPr>
          </a:p>
        </p:txBody>
      </p:sp>
      <p:sp>
        <p:nvSpPr>
          <p:cNvPr id="9" name="iSḷïde">
            <a:extLst>
              <a:ext uri="{FF2B5EF4-FFF2-40B4-BE49-F238E27FC236}">
                <a16:creationId xmlns:a16="http://schemas.microsoft.com/office/drawing/2014/main" id="{A14F519A-573A-4D0D-918B-C7187201FE03}"/>
              </a:ext>
            </a:extLst>
          </p:cNvPr>
          <p:cNvSpPr txBox="1"/>
          <p:nvPr/>
        </p:nvSpPr>
        <p:spPr>
          <a:xfrm>
            <a:off x="8328249" y="2013865"/>
            <a:ext cx="1906291" cy="584775"/>
          </a:xfrm>
          <a:prstGeom prst="rect">
            <a:avLst/>
          </a:prstGeom>
          <a:noFill/>
          <a:effectLst>
            <a:outerShdw blurRad="50800" dist="50800" dir="5400000" algn="ctr" rotWithShape="0">
              <a:schemeClr val="accent3">
                <a:alpha val="20000"/>
              </a:schemeClr>
            </a:outerShdw>
          </a:effectLst>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1" i="1" u="none" strike="noStrike" kern="1200" cap="none" spc="0" normalizeH="0" baseline="0" noProof="0" dirty="0">
                <a:ln>
                  <a:noFill/>
                </a:ln>
                <a:gradFill>
                  <a:gsLst>
                    <a:gs pos="0">
                      <a:srgbClr val="A5A5A5">
                        <a:lumMod val="60000"/>
                        <a:lumOff val="40000"/>
                      </a:srgbClr>
                    </a:gs>
                    <a:gs pos="60000">
                      <a:srgbClr val="A5A5A5"/>
                    </a:gs>
                  </a:gsLst>
                  <a:lin ang="2700000" scaled="0"/>
                </a:gradFill>
                <a:effectLst/>
                <a:uLnTx/>
                <a:uFillTx/>
                <a:latin typeface="等线" panose="020F0502020204030204"/>
                <a:ea typeface="等线" panose="02010600030101010101" pitchFamily="2" charset="-122"/>
                <a:cs typeface="+mn-cs"/>
              </a:rPr>
              <a:t>Transient</a:t>
            </a:r>
            <a:endParaRPr kumimoji="0" lang="zh-CN" altLang="en-US" sz="3200" b="1" i="1" u="none" strike="noStrike" kern="1200" cap="none" spc="0" normalizeH="0" baseline="0" noProof="0" dirty="0">
              <a:ln>
                <a:noFill/>
              </a:ln>
              <a:gradFill>
                <a:gsLst>
                  <a:gs pos="0">
                    <a:srgbClr val="A5A5A5">
                      <a:lumMod val="60000"/>
                      <a:lumOff val="40000"/>
                    </a:srgbClr>
                  </a:gs>
                  <a:gs pos="60000">
                    <a:srgbClr val="A5A5A5"/>
                  </a:gs>
                </a:gsLst>
                <a:lin ang="2700000" scaled="0"/>
              </a:gradFill>
              <a:effectLst/>
              <a:uLnTx/>
              <a:uFillTx/>
              <a:latin typeface="等线" panose="020F0502020204030204"/>
              <a:ea typeface="等线" panose="02010600030101010101" pitchFamily="2" charset="-122"/>
              <a:cs typeface="+mn-cs"/>
            </a:endParaRPr>
          </a:p>
        </p:txBody>
      </p:sp>
      <p:sp>
        <p:nvSpPr>
          <p:cNvPr id="13" name="íšľiḍê">
            <a:extLst>
              <a:ext uri="{FF2B5EF4-FFF2-40B4-BE49-F238E27FC236}">
                <a16:creationId xmlns:a16="http://schemas.microsoft.com/office/drawing/2014/main" id="{4A42AF27-6601-4C2E-B21D-2C92ED3F4A8A}"/>
              </a:ext>
            </a:extLst>
          </p:cNvPr>
          <p:cNvSpPr/>
          <p:nvPr/>
        </p:nvSpPr>
        <p:spPr>
          <a:xfrm>
            <a:off x="1170242" y="2950982"/>
            <a:ext cx="2857748" cy="3468868"/>
          </a:xfrm>
          <a:prstGeom prst="roundRect">
            <a:avLst>
              <a:gd name="adj" fmla="val 6800"/>
            </a:avLst>
          </a:prstGeom>
          <a:solidFill>
            <a:schemeClr val="bg1">
              <a:lumMod val="95000"/>
            </a:schemeClr>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zh-CN" altLang="en-US" sz="2000" b="1"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14" name="iṧḷíḍe">
            <a:extLst>
              <a:ext uri="{FF2B5EF4-FFF2-40B4-BE49-F238E27FC236}">
                <a16:creationId xmlns:a16="http://schemas.microsoft.com/office/drawing/2014/main" id="{8B7F8C62-50FD-4BC0-BC2D-5DB7DD6E572F}"/>
              </a:ext>
            </a:extLst>
          </p:cNvPr>
          <p:cNvSpPr/>
          <p:nvPr/>
        </p:nvSpPr>
        <p:spPr>
          <a:xfrm>
            <a:off x="4687148" y="2950982"/>
            <a:ext cx="2857748" cy="3468868"/>
          </a:xfrm>
          <a:prstGeom prst="roundRect">
            <a:avLst>
              <a:gd name="adj" fmla="val 6800"/>
            </a:avLst>
          </a:prstGeom>
          <a:solidFill>
            <a:schemeClr val="bg1">
              <a:lumMod val="95000"/>
            </a:schemeClr>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zh-CN" altLang="en-US" sz="2000" b="1"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15" name="îṥ1îdè">
            <a:extLst>
              <a:ext uri="{FF2B5EF4-FFF2-40B4-BE49-F238E27FC236}">
                <a16:creationId xmlns:a16="http://schemas.microsoft.com/office/drawing/2014/main" id="{E48E2DB7-E01B-40C1-B21D-A1A2B278645F}"/>
              </a:ext>
            </a:extLst>
          </p:cNvPr>
          <p:cNvSpPr/>
          <p:nvPr/>
        </p:nvSpPr>
        <p:spPr>
          <a:xfrm>
            <a:off x="8204054" y="2913094"/>
            <a:ext cx="2857746" cy="3506756"/>
          </a:xfrm>
          <a:prstGeom prst="roundRect">
            <a:avLst>
              <a:gd name="adj" fmla="val 6800"/>
            </a:avLst>
          </a:prstGeom>
          <a:solidFill>
            <a:schemeClr val="bg1">
              <a:lumMod val="95000"/>
            </a:schemeClr>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zh-CN" altLang="en-US" sz="2000" b="1"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16" name="ïṧľîḍê">
            <a:extLst>
              <a:ext uri="{FF2B5EF4-FFF2-40B4-BE49-F238E27FC236}">
                <a16:creationId xmlns:a16="http://schemas.microsoft.com/office/drawing/2014/main" id="{5D32CE42-8C17-49D4-ADE8-DF642564345A}"/>
              </a:ext>
            </a:extLst>
          </p:cNvPr>
          <p:cNvSpPr txBox="1"/>
          <p:nvPr/>
        </p:nvSpPr>
        <p:spPr>
          <a:xfrm>
            <a:off x="1294438" y="3091642"/>
            <a:ext cx="2609356" cy="2660985"/>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altLang="zh-CN" sz="1400" b="0" i="0" u="none" strike="noStrike" kern="1200" cap="none" spc="0" normalizeH="0" baseline="0" noProof="0" dirty="0" err="1">
                <a:ln>
                  <a:noFill/>
                </a:ln>
                <a:solidFill>
                  <a:prstClr val="black">
                    <a:lumMod val="85000"/>
                    <a:lumOff val="15000"/>
                    <a:alpha val="50000"/>
                  </a:prstClr>
                </a:solidFill>
                <a:effectLst/>
                <a:uLnTx/>
                <a:uFillTx/>
                <a:latin typeface="等线" panose="020F0502020204030204"/>
                <a:ea typeface="等线" panose="02010600030101010101" pitchFamily="2" charset="-122"/>
                <a:cs typeface="+mn-cs"/>
              </a:rPr>
              <a:t>Blazor</a:t>
            </a:r>
            <a:r>
              <a:rPr kumimoji="0" lang="en-US" altLang="zh-CN" sz="1400" b="0" i="0" u="none" strike="noStrike" kern="1200" cap="none" spc="0" normalizeH="0" baseline="0" noProof="0" dirty="0">
                <a:ln>
                  <a:noFill/>
                </a:ln>
                <a:solidFill>
                  <a:prstClr val="black">
                    <a:lumMod val="85000"/>
                    <a:lumOff val="15000"/>
                    <a:alpha val="50000"/>
                  </a:prstClr>
                </a:solidFill>
                <a:effectLst/>
                <a:uLnTx/>
                <a:uFillTx/>
                <a:latin typeface="等线" panose="020F0502020204030204"/>
                <a:ea typeface="等线" panose="02010600030101010101" pitchFamily="2" charset="-122"/>
                <a:cs typeface="+mn-cs"/>
              </a:rPr>
              <a:t> </a:t>
            </a:r>
            <a:r>
              <a:rPr kumimoji="0" lang="en-US" altLang="zh-CN" sz="1400" b="0" i="0" u="none" strike="noStrike" kern="1200" cap="none" spc="0" normalizeH="0" baseline="0" noProof="0" dirty="0" err="1">
                <a:ln>
                  <a:noFill/>
                </a:ln>
                <a:solidFill>
                  <a:prstClr val="black">
                    <a:lumMod val="85000"/>
                    <a:lumOff val="15000"/>
                    <a:alpha val="50000"/>
                  </a:prstClr>
                </a:solidFill>
                <a:effectLst/>
                <a:uLnTx/>
                <a:uFillTx/>
                <a:latin typeface="等线" panose="020F0502020204030204"/>
                <a:ea typeface="等线" panose="02010600030101010101" pitchFamily="2" charset="-122"/>
                <a:cs typeface="+mn-cs"/>
              </a:rPr>
              <a:t>WebAssembly</a:t>
            </a:r>
            <a:r>
              <a:rPr kumimoji="0" lang="en-US" altLang="zh-CN" sz="1400" b="0" i="0" u="none" strike="noStrike" kern="1200" cap="none" spc="0" normalizeH="0" baseline="0" noProof="0" dirty="0">
                <a:ln>
                  <a:noFill/>
                </a:ln>
                <a:solidFill>
                  <a:prstClr val="black">
                    <a:lumMod val="85000"/>
                    <a:lumOff val="15000"/>
                    <a:alpha val="50000"/>
                  </a:prstClr>
                </a:solidFill>
                <a:effectLst/>
                <a:uLnTx/>
                <a:uFillTx/>
                <a:latin typeface="等线" panose="020F0502020204030204"/>
                <a:ea typeface="等线" panose="02010600030101010101" pitchFamily="2" charset="-122"/>
                <a:cs typeface="+mn-cs"/>
              </a:rPr>
              <a:t> </a:t>
            </a:r>
            <a:r>
              <a:rPr kumimoji="0" lang="zh-CN" altLang="en-US" sz="1400" b="0" i="0" u="none" strike="noStrike" kern="1200" cap="none" spc="0" normalizeH="0" baseline="0" noProof="0" dirty="0">
                <a:ln>
                  <a:noFill/>
                </a:ln>
                <a:solidFill>
                  <a:prstClr val="black">
                    <a:lumMod val="85000"/>
                    <a:lumOff val="15000"/>
                    <a:alpha val="50000"/>
                  </a:prstClr>
                </a:solidFill>
                <a:effectLst/>
                <a:uLnTx/>
                <a:uFillTx/>
                <a:latin typeface="等线" panose="020F0502020204030204"/>
                <a:ea typeface="等线" panose="02010600030101010101" pitchFamily="2" charset="-122"/>
                <a:cs typeface="+mn-cs"/>
              </a:rPr>
              <a:t>应用当前没有 </a:t>
            </a:r>
            <a:r>
              <a:rPr kumimoji="0" lang="en-US" altLang="zh-CN" sz="1400" b="0" i="0" u="none" strike="noStrike" kern="1200" cap="none" spc="0" normalizeH="0" baseline="0" noProof="0" dirty="0">
                <a:ln>
                  <a:noFill/>
                </a:ln>
                <a:solidFill>
                  <a:prstClr val="black">
                    <a:lumMod val="85000"/>
                    <a:lumOff val="15000"/>
                    <a:alpha val="50000"/>
                  </a:prstClr>
                </a:solidFill>
                <a:effectLst/>
                <a:uLnTx/>
                <a:uFillTx/>
                <a:latin typeface="等线" panose="020F0502020204030204"/>
                <a:ea typeface="等线" panose="02010600030101010101" pitchFamily="2" charset="-122"/>
                <a:cs typeface="+mn-cs"/>
              </a:rPr>
              <a:t>DI </a:t>
            </a:r>
            <a:r>
              <a:rPr kumimoji="0" lang="zh-CN" altLang="en-US" sz="1400" b="0" i="0" u="none" strike="noStrike" kern="1200" cap="none" spc="0" normalizeH="0" baseline="0" noProof="0" dirty="0">
                <a:ln>
                  <a:noFill/>
                </a:ln>
                <a:solidFill>
                  <a:prstClr val="black">
                    <a:lumMod val="85000"/>
                    <a:lumOff val="15000"/>
                    <a:alpha val="50000"/>
                  </a:prstClr>
                </a:solidFill>
                <a:effectLst/>
                <a:uLnTx/>
                <a:uFillTx/>
                <a:latin typeface="等线" panose="020F0502020204030204"/>
                <a:ea typeface="等线" panose="02010600030101010101" pitchFamily="2" charset="-122"/>
                <a:cs typeface="+mn-cs"/>
              </a:rPr>
              <a:t>范围的概念。 已注册 </a:t>
            </a:r>
            <a:r>
              <a:rPr kumimoji="0" lang="en-US" altLang="zh-CN" sz="1400" b="0" i="0" u="none" strike="noStrike" kern="1200" cap="none" spc="0" normalizeH="0" baseline="0" noProof="0" dirty="0">
                <a:ln>
                  <a:noFill/>
                </a:ln>
                <a:solidFill>
                  <a:prstClr val="black">
                    <a:lumMod val="85000"/>
                    <a:lumOff val="15000"/>
                    <a:alpha val="50000"/>
                  </a:prstClr>
                </a:solidFill>
                <a:effectLst/>
                <a:uLnTx/>
                <a:uFillTx/>
                <a:latin typeface="等线" panose="020F0502020204030204"/>
                <a:ea typeface="等线" panose="02010600030101010101" pitchFamily="2" charset="-122"/>
                <a:cs typeface="+mn-cs"/>
              </a:rPr>
              <a:t>Scoped </a:t>
            </a:r>
            <a:r>
              <a:rPr kumimoji="0" lang="zh-CN" altLang="en-US" sz="1400" b="0" i="0" u="none" strike="noStrike" kern="1200" cap="none" spc="0" normalizeH="0" baseline="0" noProof="0" dirty="0">
                <a:ln>
                  <a:noFill/>
                </a:ln>
                <a:solidFill>
                  <a:prstClr val="black">
                    <a:lumMod val="85000"/>
                    <a:lumOff val="15000"/>
                    <a:alpha val="50000"/>
                  </a:prstClr>
                </a:solidFill>
                <a:effectLst/>
                <a:uLnTx/>
                <a:uFillTx/>
                <a:latin typeface="等线" panose="020F0502020204030204"/>
                <a:ea typeface="等线" panose="02010600030101010101" pitchFamily="2" charset="-122"/>
                <a:cs typeface="+mn-cs"/>
              </a:rPr>
              <a:t>的服务的行为与 </a:t>
            </a:r>
            <a:r>
              <a:rPr kumimoji="0" lang="en-US" altLang="zh-CN" sz="1400" b="0" i="0" u="none" strike="noStrike" kern="1200" cap="none" spc="0" normalizeH="0" baseline="0" noProof="0" dirty="0">
                <a:ln>
                  <a:noFill/>
                </a:ln>
                <a:solidFill>
                  <a:prstClr val="black">
                    <a:lumMod val="85000"/>
                    <a:lumOff val="15000"/>
                    <a:alpha val="50000"/>
                  </a:prstClr>
                </a:solidFill>
                <a:effectLst/>
                <a:uLnTx/>
                <a:uFillTx/>
                <a:latin typeface="等线" panose="020F0502020204030204"/>
                <a:ea typeface="等线" panose="02010600030101010101" pitchFamily="2" charset="-122"/>
                <a:cs typeface="+mn-cs"/>
              </a:rPr>
              <a:t>Singleton </a:t>
            </a:r>
            <a:r>
              <a:rPr kumimoji="0" lang="zh-CN" altLang="en-US" sz="1400" b="0" i="0" u="none" strike="noStrike" kern="1200" cap="none" spc="0" normalizeH="0" baseline="0" noProof="0" dirty="0">
                <a:ln>
                  <a:noFill/>
                </a:ln>
                <a:solidFill>
                  <a:prstClr val="black">
                    <a:lumMod val="85000"/>
                    <a:lumOff val="15000"/>
                    <a:alpha val="50000"/>
                  </a:prstClr>
                </a:solidFill>
                <a:effectLst/>
                <a:uLnTx/>
                <a:uFillTx/>
                <a:latin typeface="等线" panose="020F0502020204030204"/>
                <a:ea typeface="等线" panose="02010600030101010101" pitchFamily="2" charset="-122"/>
                <a:cs typeface="+mn-cs"/>
              </a:rPr>
              <a:t>服务类似。 </a:t>
            </a:r>
            <a:endParaRPr kumimoji="0" lang="en-US" altLang="zh-CN" sz="1400" b="0" i="0" u="none" strike="noStrike" kern="1200" cap="none" spc="0" normalizeH="0" baseline="0" noProof="0" dirty="0">
              <a:ln>
                <a:noFill/>
              </a:ln>
              <a:solidFill>
                <a:prstClr val="black">
                  <a:lumMod val="85000"/>
                  <a:lumOff val="15000"/>
                  <a:alpha val="50000"/>
                </a:prstClr>
              </a:solidFill>
              <a:effectLst/>
              <a:uLnTx/>
              <a:uFillTx/>
              <a:latin typeface="等线" panose="020F0502020204030204"/>
              <a:ea typeface="等线" panose="02010600030101010101" pitchFamily="2" charset="-122"/>
              <a:cs typeface="+mn-cs"/>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altLang="zh-CN" sz="1400" b="0" i="0" u="none" strike="noStrike" kern="1200" cap="none" spc="0" normalizeH="0" baseline="0" noProof="0" dirty="0" err="1">
                <a:ln>
                  <a:noFill/>
                </a:ln>
                <a:solidFill>
                  <a:prstClr val="black">
                    <a:lumMod val="85000"/>
                    <a:lumOff val="15000"/>
                    <a:alpha val="50000"/>
                  </a:prstClr>
                </a:solidFill>
                <a:effectLst/>
                <a:uLnTx/>
                <a:uFillTx/>
                <a:latin typeface="等线" panose="020F0502020204030204"/>
                <a:ea typeface="等线" panose="02010600030101010101" pitchFamily="2" charset="-122"/>
                <a:cs typeface="+mn-cs"/>
              </a:rPr>
              <a:t>Blazor</a:t>
            </a:r>
            <a:r>
              <a:rPr kumimoji="0" lang="en-US" altLang="zh-CN" sz="1400" b="0" i="0" u="none" strike="noStrike" kern="1200" cap="none" spc="0" normalizeH="0" baseline="0" noProof="0" dirty="0">
                <a:ln>
                  <a:noFill/>
                </a:ln>
                <a:solidFill>
                  <a:prstClr val="black">
                    <a:lumMod val="85000"/>
                    <a:lumOff val="15000"/>
                    <a:alpha val="50000"/>
                  </a:prstClr>
                </a:solidFill>
                <a:effectLst/>
                <a:uLnTx/>
                <a:uFillTx/>
                <a:latin typeface="等线" panose="020F0502020204030204"/>
                <a:ea typeface="等线" panose="02010600030101010101" pitchFamily="2" charset="-122"/>
                <a:cs typeface="+mn-cs"/>
              </a:rPr>
              <a:t> Server </a:t>
            </a:r>
            <a:r>
              <a:rPr kumimoji="0" lang="zh-CN" altLang="en-US" sz="1400" b="0" i="0" u="none" strike="noStrike" kern="1200" cap="none" spc="0" normalizeH="0" baseline="0" noProof="0" dirty="0">
                <a:ln>
                  <a:noFill/>
                </a:ln>
                <a:solidFill>
                  <a:prstClr val="black">
                    <a:lumMod val="85000"/>
                    <a:lumOff val="15000"/>
                    <a:alpha val="50000"/>
                  </a:prstClr>
                </a:solidFill>
                <a:effectLst/>
                <a:uLnTx/>
                <a:uFillTx/>
                <a:latin typeface="等线" panose="020F0502020204030204"/>
                <a:ea typeface="等线" panose="02010600030101010101" pitchFamily="2" charset="-122"/>
                <a:cs typeface="+mn-cs"/>
              </a:rPr>
              <a:t>应用中，服务注册的范围为“连接”。 因此，即使当前意图是在浏览器中运行客户端，对于范围应限定为当前用户的服务来说，首选使用 </a:t>
            </a:r>
            <a:r>
              <a:rPr kumimoji="0" lang="en-US" altLang="zh-CN" sz="1400" b="0" i="0" u="none" strike="noStrike" kern="1200" cap="none" spc="0" normalizeH="0" baseline="0" noProof="0" dirty="0">
                <a:ln>
                  <a:noFill/>
                </a:ln>
                <a:solidFill>
                  <a:prstClr val="black">
                    <a:lumMod val="85000"/>
                    <a:lumOff val="15000"/>
                    <a:alpha val="50000"/>
                  </a:prstClr>
                </a:solidFill>
                <a:effectLst/>
                <a:uLnTx/>
                <a:uFillTx/>
                <a:latin typeface="等线" panose="020F0502020204030204"/>
                <a:ea typeface="等线" panose="02010600030101010101" pitchFamily="2" charset="-122"/>
                <a:cs typeface="+mn-cs"/>
              </a:rPr>
              <a:t>Scoped </a:t>
            </a:r>
            <a:r>
              <a:rPr kumimoji="0" lang="zh-CN" altLang="en-US" sz="1400" b="0" i="0" u="none" strike="noStrike" kern="1200" cap="none" spc="0" normalizeH="0" baseline="0" noProof="0" dirty="0">
                <a:ln>
                  <a:noFill/>
                </a:ln>
                <a:solidFill>
                  <a:prstClr val="black">
                    <a:lumMod val="85000"/>
                    <a:lumOff val="15000"/>
                    <a:alpha val="50000"/>
                  </a:prstClr>
                </a:solidFill>
                <a:effectLst/>
                <a:uLnTx/>
                <a:uFillTx/>
                <a:latin typeface="等线" panose="020F0502020204030204"/>
                <a:ea typeface="等线" panose="02010600030101010101" pitchFamily="2" charset="-122"/>
                <a:cs typeface="+mn-cs"/>
              </a:rPr>
              <a:t>服务。</a:t>
            </a:r>
            <a:endParaRPr kumimoji="0" lang="en-US" altLang="zh-CN" sz="1400" b="0" i="0" u="none" strike="noStrike" kern="1200" cap="none" spc="0" normalizeH="0" baseline="0" noProof="0" dirty="0">
              <a:ln>
                <a:noFill/>
              </a:ln>
              <a:solidFill>
                <a:prstClr val="black">
                  <a:lumMod val="85000"/>
                  <a:lumOff val="15000"/>
                  <a:alpha val="50000"/>
                </a:prstClr>
              </a:solidFill>
              <a:effectLst/>
              <a:uLnTx/>
              <a:uFillTx/>
              <a:latin typeface="等线" panose="020F0502020204030204"/>
              <a:ea typeface="等线" panose="02010600030101010101" pitchFamily="2" charset="-122"/>
              <a:cs typeface="+mn-cs"/>
            </a:endParaRPr>
          </a:p>
        </p:txBody>
      </p:sp>
      <p:sp>
        <p:nvSpPr>
          <p:cNvPr id="17" name="iṡlïdé">
            <a:extLst>
              <a:ext uri="{FF2B5EF4-FFF2-40B4-BE49-F238E27FC236}">
                <a16:creationId xmlns:a16="http://schemas.microsoft.com/office/drawing/2014/main" id="{A4CBD039-9E19-43A3-9AEF-66AB8D21AADE}"/>
              </a:ext>
            </a:extLst>
          </p:cNvPr>
          <p:cNvSpPr txBox="1"/>
          <p:nvPr/>
        </p:nvSpPr>
        <p:spPr>
          <a:xfrm>
            <a:off x="4811342" y="3080304"/>
            <a:ext cx="2609356" cy="851259"/>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prstClr val="black">
                    <a:lumMod val="85000"/>
                    <a:lumOff val="15000"/>
                    <a:alpha val="50000"/>
                  </a:prstClr>
                </a:solidFill>
                <a:effectLst/>
                <a:uLnTx/>
                <a:uFillTx/>
                <a:latin typeface="等线" panose="020F0502020204030204"/>
                <a:ea typeface="等线" panose="02010600030101010101" pitchFamily="2" charset="-122"/>
                <a:cs typeface="+mn-cs"/>
              </a:rPr>
              <a:t>DI </a:t>
            </a:r>
            <a:r>
              <a:rPr kumimoji="0" lang="zh-CN" altLang="en-US" sz="1400" b="0" i="0" u="none" strike="noStrike" kern="1200" cap="none" spc="0" normalizeH="0" baseline="0" noProof="0" dirty="0">
                <a:ln>
                  <a:noFill/>
                </a:ln>
                <a:solidFill>
                  <a:prstClr val="black">
                    <a:lumMod val="85000"/>
                    <a:lumOff val="15000"/>
                    <a:alpha val="50000"/>
                  </a:prstClr>
                </a:solidFill>
                <a:effectLst/>
                <a:uLnTx/>
                <a:uFillTx/>
                <a:latin typeface="等线" panose="020F0502020204030204"/>
                <a:ea typeface="等线" panose="02010600030101010101" pitchFamily="2" charset="-122"/>
                <a:cs typeface="+mn-cs"/>
              </a:rPr>
              <a:t>创建服务的单个实例。 </a:t>
            </a:r>
            <a:endParaRPr kumimoji="0" lang="en-US" altLang="zh-CN" sz="1400" b="0" i="0" u="none" strike="noStrike" kern="1200" cap="none" spc="0" normalizeH="0" baseline="0" noProof="0" dirty="0">
              <a:ln>
                <a:noFill/>
              </a:ln>
              <a:solidFill>
                <a:prstClr val="black">
                  <a:lumMod val="85000"/>
                  <a:lumOff val="15000"/>
                  <a:alpha val="50000"/>
                </a:prstClr>
              </a:solidFill>
              <a:effectLst/>
              <a:uLnTx/>
              <a:uFillTx/>
              <a:latin typeface="等线" panose="020F0502020204030204"/>
              <a:ea typeface="等线" panose="02010600030101010101" pitchFamily="2" charset="-122"/>
              <a:cs typeface="+mn-cs"/>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lumMod val="85000"/>
                    <a:lumOff val="15000"/>
                    <a:alpha val="50000"/>
                  </a:prstClr>
                </a:solidFill>
                <a:effectLst/>
                <a:uLnTx/>
                <a:uFillTx/>
                <a:latin typeface="等线" panose="020F0502020204030204"/>
                <a:ea typeface="等线" panose="02010600030101010101" pitchFamily="2" charset="-122"/>
                <a:cs typeface="+mn-cs"/>
              </a:rPr>
              <a:t>所有组件都会接收同一服务的实例。</a:t>
            </a:r>
            <a:endParaRPr kumimoji="0" lang="en-US" altLang="zh-CN" sz="1400" b="0" i="0" u="none" strike="noStrike" kern="1200" cap="none" spc="0" normalizeH="0" baseline="0" noProof="0" dirty="0">
              <a:ln>
                <a:noFill/>
              </a:ln>
              <a:solidFill>
                <a:prstClr val="black">
                  <a:lumMod val="85000"/>
                  <a:lumOff val="15000"/>
                  <a:alpha val="50000"/>
                </a:prstClr>
              </a:solidFill>
              <a:effectLst/>
              <a:uLnTx/>
              <a:uFillTx/>
              <a:latin typeface="等线" panose="020F0502020204030204"/>
              <a:ea typeface="等线" panose="02010600030101010101" pitchFamily="2" charset="-122"/>
              <a:cs typeface="+mn-cs"/>
            </a:endParaRPr>
          </a:p>
        </p:txBody>
      </p:sp>
      <p:sp>
        <p:nvSpPr>
          <p:cNvPr id="18" name="ïśḷîḑe">
            <a:extLst>
              <a:ext uri="{FF2B5EF4-FFF2-40B4-BE49-F238E27FC236}">
                <a16:creationId xmlns:a16="http://schemas.microsoft.com/office/drawing/2014/main" id="{C18E1F48-2F3D-415D-9B29-20231D50E0D3}"/>
              </a:ext>
            </a:extLst>
          </p:cNvPr>
          <p:cNvSpPr txBox="1"/>
          <p:nvPr/>
        </p:nvSpPr>
        <p:spPr>
          <a:xfrm>
            <a:off x="8328249" y="3080303"/>
            <a:ext cx="2609356" cy="851259"/>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lumMod val="85000"/>
                    <a:lumOff val="15000"/>
                    <a:alpha val="50000"/>
                  </a:prstClr>
                </a:solidFill>
                <a:effectLst/>
                <a:uLnTx/>
                <a:uFillTx/>
                <a:latin typeface="等线" panose="020F0502020204030204"/>
                <a:ea typeface="等线" panose="02010600030101010101" pitchFamily="2" charset="-122"/>
                <a:cs typeface="+mn-cs"/>
              </a:rPr>
              <a:t>每当组件从服务容器获取 </a:t>
            </a:r>
            <a:r>
              <a:rPr kumimoji="0" lang="en-US" altLang="zh-CN" sz="1400" b="0" i="0" u="none" strike="noStrike" kern="1200" cap="none" spc="0" normalizeH="0" baseline="0" noProof="0" dirty="0">
                <a:ln>
                  <a:noFill/>
                </a:ln>
                <a:solidFill>
                  <a:prstClr val="black">
                    <a:lumMod val="85000"/>
                    <a:lumOff val="15000"/>
                    <a:alpha val="50000"/>
                  </a:prstClr>
                </a:solidFill>
                <a:effectLst/>
                <a:uLnTx/>
                <a:uFillTx/>
                <a:latin typeface="等线" panose="020F0502020204030204"/>
                <a:ea typeface="等线" panose="02010600030101010101" pitchFamily="2" charset="-122"/>
                <a:cs typeface="+mn-cs"/>
              </a:rPr>
              <a:t>Transient </a:t>
            </a:r>
            <a:r>
              <a:rPr kumimoji="0" lang="zh-CN" altLang="en-US" sz="1400" b="0" i="0" u="none" strike="noStrike" kern="1200" cap="none" spc="0" normalizeH="0" baseline="0" noProof="0" dirty="0">
                <a:ln>
                  <a:noFill/>
                </a:ln>
                <a:solidFill>
                  <a:prstClr val="black">
                    <a:lumMod val="85000"/>
                    <a:lumOff val="15000"/>
                    <a:alpha val="50000"/>
                  </a:prstClr>
                </a:solidFill>
                <a:effectLst/>
                <a:uLnTx/>
                <a:uFillTx/>
                <a:latin typeface="等线" panose="020F0502020204030204"/>
                <a:ea typeface="等线" panose="02010600030101010101" pitchFamily="2" charset="-122"/>
                <a:cs typeface="+mn-cs"/>
              </a:rPr>
              <a:t>服务的实例时，它都会接收该服务的新实例。</a:t>
            </a:r>
            <a:endParaRPr kumimoji="0" lang="en-US" altLang="zh-CN" sz="1400" b="0" i="0" u="none" strike="noStrike" kern="1200" cap="none" spc="0" normalizeH="0" baseline="0" noProof="0" dirty="0">
              <a:ln>
                <a:noFill/>
              </a:ln>
              <a:solidFill>
                <a:prstClr val="black">
                  <a:lumMod val="85000"/>
                  <a:lumOff val="15000"/>
                  <a:alpha val="50000"/>
                </a:prstClr>
              </a:solidFill>
              <a:effectLst/>
              <a:uLnTx/>
              <a:uFillTx/>
              <a:latin typeface="等线" panose="020F0502020204030204"/>
              <a:ea typeface="等线" panose="02010600030101010101" pitchFamily="2" charset="-122"/>
              <a:cs typeface="+mn-cs"/>
            </a:endParaRPr>
          </a:p>
        </p:txBody>
      </p:sp>
      <p:sp>
        <p:nvSpPr>
          <p:cNvPr id="19" name="ïSḻïḓé">
            <a:extLst>
              <a:ext uri="{FF2B5EF4-FFF2-40B4-BE49-F238E27FC236}">
                <a16:creationId xmlns:a16="http://schemas.microsoft.com/office/drawing/2014/main" id="{D0BB40E6-003C-42ED-AECB-07F4829B9AC7}"/>
              </a:ext>
            </a:extLst>
          </p:cNvPr>
          <p:cNvSpPr/>
          <p:nvPr/>
        </p:nvSpPr>
        <p:spPr>
          <a:xfrm>
            <a:off x="4532706" y="1757292"/>
            <a:ext cx="306300" cy="306300"/>
          </a:xfrm>
          <a:prstGeom prst="ellipse">
            <a:avLst/>
          </a:prstGeom>
          <a:gradFill>
            <a:gsLst>
              <a:gs pos="0">
                <a:schemeClr val="accent1">
                  <a:lumMod val="60000"/>
                  <a:lumOff val="40000"/>
                </a:schemeClr>
              </a:gs>
              <a:gs pos="60000">
                <a:schemeClr val="accent1"/>
              </a:gs>
            </a:gsLst>
            <a:lin ang="2700000" scaled="0"/>
          </a:gradFill>
          <a:ln w="57150" cap="rnd">
            <a:noFill/>
            <a:prstDash val="solid"/>
            <a:round/>
          </a:ln>
          <a:effectLst>
            <a:outerShdw blurRad="50800" dist="50800" dir="5400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40000" lnSpcReduction="20000"/>
          </a:bodyP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lang="zh-CN" altLang="en-US" sz="2000" b="1"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20" name="îŝḷíḍé">
            <a:extLst>
              <a:ext uri="{FF2B5EF4-FFF2-40B4-BE49-F238E27FC236}">
                <a16:creationId xmlns:a16="http://schemas.microsoft.com/office/drawing/2014/main" id="{7C5A6E0E-BF0B-4693-A7FA-888763A43E35}"/>
              </a:ext>
            </a:extLst>
          </p:cNvPr>
          <p:cNvSpPr/>
          <p:nvPr/>
        </p:nvSpPr>
        <p:spPr>
          <a:xfrm>
            <a:off x="1017092" y="1757292"/>
            <a:ext cx="306300" cy="306300"/>
          </a:xfrm>
          <a:prstGeom prst="ellipse">
            <a:avLst/>
          </a:prstGeom>
          <a:gradFill>
            <a:gsLst>
              <a:gs pos="0">
                <a:schemeClr val="accent6">
                  <a:lumMod val="60000"/>
                  <a:lumOff val="40000"/>
                </a:schemeClr>
              </a:gs>
              <a:gs pos="60000">
                <a:schemeClr val="accent6"/>
              </a:gs>
            </a:gsLst>
            <a:lin ang="2700000" scaled="0"/>
          </a:gradFill>
          <a:ln w="57150" cap="rnd">
            <a:noFill/>
            <a:prstDash val="solid"/>
            <a:round/>
          </a:ln>
          <a:effectLst>
            <a:outerShdw blurRad="50800" dist="50800" dir="5400000" algn="ctr" rotWithShape="0">
              <a:schemeClr val="accent6">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40000" lnSpcReduction="20000"/>
          </a:bodyP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lang="zh-CN" altLang="en-US" sz="2000" b="1"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21" name="í$ḻïdé">
            <a:extLst>
              <a:ext uri="{FF2B5EF4-FFF2-40B4-BE49-F238E27FC236}">
                <a16:creationId xmlns:a16="http://schemas.microsoft.com/office/drawing/2014/main" id="{32218755-079C-46B6-BCBE-7DD6842A137C}"/>
              </a:ext>
            </a:extLst>
          </p:cNvPr>
          <p:cNvSpPr/>
          <p:nvPr/>
        </p:nvSpPr>
        <p:spPr>
          <a:xfrm flipH="1">
            <a:off x="8049609" y="1759300"/>
            <a:ext cx="308881" cy="308881"/>
          </a:xfrm>
          <a:prstGeom prst="ellipse">
            <a:avLst/>
          </a:prstGeom>
          <a:gradFill>
            <a:gsLst>
              <a:gs pos="0">
                <a:schemeClr val="accent3">
                  <a:lumMod val="60000"/>
                  <a:lumOff val="40000"/>
                </a:schemeClr>
              </a:gs>
              <a:gs pos="60000">
                <a:schemeClr val="accent3"/>
              </a:gs>
            </a:gsLst>
            <a:lin ang="2700000" scaled="0"/>
          </a:gradFill>
          <a:ln w="57150" cap="rnd">
            <a:noFill/>
            <a:prstDash val="solid"/>
            <a:round/>
          </a:ln>
          <a:effectLst>
            <a:outerShdw blurRad="50800" dist="50800" dir="5400000" algn="ctr" rotWithShape="0">
              <a:schemeClr val="accent3">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47500" lnSpcReduction="20000"/>
          </a:bodyP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lang="zh-CN" altLang="en-US" sz="2000" b="1"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Tree>
    <p:custDataLst>
      <p:tags r:id="rId1"/>
    </p:custDataLst>
    <p:extLst>
      <p:ext uri="{BB962C8B-B14F-4D97-AF65-F5344CB8AC3E}">
        <p14:creationId xmlns:p14="http://schemas.microsoft.com/office/powerpoint/2010/main" val="406787596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C1FE21D-9E85-41D6-8EF9-DC00AC4F9E37}"/>
              </a:ext>
            </a:extLst>
          </p:cNvPr>
          <p:cNvSpPr>
            <a:spLocks noGrp="1"/>
          </p:cNvSpPr>
          <p:nvPr>
            <p:ph type="body" sz="quarter" idx="10"/>
          </p:nvPr>
        </p:nvSpPr>
        <p:spPr>
          <a:xfrm>
            <a:off x="269239" y="1189177"/>
            <a:ext cx="11922761" cy="5252976"/>
          </a:xfrm>
        </p:spPr>
        <p:txBody>
          <a:bodyPr/>
          <a:lstStyle/>
          <a:p>
            <a:r>
              <a:rPr lang="zh-CN" altLang="en-US" dirty="0"/>
              <a:t>使用</a:t>
            </a:r>
            <a:r>
              <a:rPr lang="en-US" dirty="0"/>
              <a:t>C# </a:t>
            </a:r>
            <a:r>
              <a:rPr lang="zh-CN" altLang="en-US" dirty="0"/>
              <a:t>和</a:t>
            </a:r>
            <a:r>
              <a:rPr lang="en-US" dirty="0"/>
              <a:t> .NET</a:t>
            </a:r>
            <a:r>
              <a:rPr lang="zh-CN" altLang="en-US" dirty="0"/>
              <a:t>构建全栈</a:t>
            </a:r>
            <a:r>
              <a:rPr lang="en-US" altLang="zh-CN" dirty="0"/>
              <a:t>Web</a:t>
            </a:r>
            <a:r>
              <a:rPr lang="zh-CN" altLang="en-US" dirty="0"/>
              <a:t>开发</a:t>
            </a:r>
            <a:endParaRPr lang="en-US" dirty="0"/>
          </a:p>
          <a:p>
            <a:r>
              <a:rPr lang="zh-CN" altLang="en-US" dirty="0"/>
              <a:t>富组件模型和</a:t>
            </a:r>
            <a:r>
              <a:rPr lang="en-US" altLang="zh-CN" dirty="0"/>
              <a:t>UI</a:t>
            </a:r>
            <a:r>
              <a:rPr lang="zh-CN" altLang="en-US" dirty="0"/>
              <a:t>框架</a:t>
            </a:r>
            <a:endParaRPr lang="en-US" dirty="0"/>
          </a:p>
          <a:p>
            <a:r>
              <a:rPr lang="en-US" dirty="0"/>
              <a:t> ASP.NET Core </a:t>
            </a:r>
            <a:r>
              <a:rPr lang="zh-CN" altLang="en-US" dirty="0"/>
              <a:t>应用集成</a:t>
            </a:r>
            <a:endParaRPr lang="en-US" dirty="0"/>
          </a:p>
          <a:p>
            <a:r>
              <a:rPr lang="en-US" dirty="0" err="1"/>
              <a:t>Blazor</a:t>
            </a:r>
            <a:r>
              <a:rPr lang="en-US" dirty="0"/>
              <a:t> Server </a:t>
            </a:r>
            <a:r>
              <a:rPr lang="zh-CN" altLang="en-US" dirty="0"/>
              <a:t>已经在</a:t>
            </a:r>
            <a:r>
              <a:rPr lang="en-US" dirty="0"/>
              <a:t> .NET Core 3.1 LTS </a:t>
            </a:r>
            <a:r>
              <a:rPr lang="zh-CN" altLang="en-US" dirty="0"/>
              <a:t>，可以用于产品开发</a:t>
            </a:r>
            <a:endParaRPr lang="en-US" dirty="0"/>
          </a:p>
          <a:p>
            <a:r>
              <a:rPr lang="en-US" dirty="0" err="1"/>
              <a:t>Blazor</a:t>
            </a:r>
            <a:r>
              <a:rPr lang="en-US" dirty="0"/>
              <a:t> </a:t>
            </a:r>
            <a:r>
              <a:rPr lang="en-US" dirty="0" err="1"/>
              <a:t>WebAssembly</a:t>
            </a:r>
            <a:r>
              <a:rPr lang="en-US" dirty="0"/>
              <a:t>  3.2.1 </a:t>
            </a:r>
            <a:r>
              <a:rPr lang="zh-CN" altLang="en-US" dirty="0"/>
              <a:t>已可以用于产品开发</a:t>
            </a:r>
            <a:endParaRPr lang="en-US" dirty="0"/>
          </a:p>
          <a:p>
            <a:r>
              <a:rPr lang="zh-CN" altLang="en-US" dirty="0"/>
              <a:t>可以尝试体验</a:t>
            </a:r>
            <a:r>
              <a:rPr lang="en-US" dirty="0"/>
              <a:t> </a:t>
            </a:r>
            <a:r>
              <a:rPr lang="en-US" dirty="0" err="1"/>
              <a:t>Blazor</a:t>
            </a:r>
            <a:r>
              <a:rPr lang="en-US" dirty="0"/>
              <a:t> Hybrid &amp; Native  </a:t>
            </a:r>
          </a:p>
          <a:p>
            <a:r>
              <a:rPr lang="zh-CN" altLang="en-US" b="1" dirty="0"/>
              <a:t>可以从 </a:t>
            </a:r>
            <a:r>
              <a:rPr lang="en-US" b="1" dirty="0">
                <a:hlinkClick r:id="rId2"/>
              </a:rPr>
              <a:t>https://blazor.net</a:t>
            </a:r>
            <a:r>
              <a:rPr lang="en-US" b="1" dirty="0"/>
              <a:t> </a:t>
            </a:r>
            <a:r>
              <a:rPr lang="zh-CN" altLang="en-US" b="1" dirty="0"/>
              <a:t>开始</a:t>
            </a:r>
            <a:r>
              <a:rPr lang="en-US" altLang="zh-CN" b="1" dirty="0" err="1"/>
              <a:t>blazor</a:t>
            </a:r>
            <a:r>
              <a:rPr lang="zh-CN" altLang="en-US" b="1" dirty="0"/>
              <a:t>之旅</a:t>
            </a:r>
            <a:r>
              <a:rPr lang="en-US" b="1" dirty="0"/>
              <a:t>!</a:t>
            </a:r>
          </a:p>
        </p:txBody>
      </p:sp>
      <p:sp>
        <p:nvSpPr>
          <p:cNvPr id="3" name="Title 2">
            <a:extLst>
              <a:ext uri="{FF2B5EF4-FFF2-40B4-BE49-F238E27FC236}">
                <a16:creationId xmlns:a16="http://schemas.microsoft.com/office/drawing/2014/main" id="{30179092-C38B-407D-B57A-4CFD0C82FCF6}"/>
              </a:ext>
            </a:extLst>
          </p:cNvPr>
          <p:cNvSpPr>
            <a:spLocks noGrp="1"/>
          </p:cNvSpPr>
          <p:nvPr>
            <p:ph type="title"/>
          </p:nvPr>
        </p:nvSpPr>
        <p:spPr/>
        <p:txBody>
          <a:bodyPr/>
          <a:lstStyle/>
          <a:p>
            <a:r>
              <a:rPr lang="zh-CN" altLang="en-US" dirty="0"/>
              <a:t>总结</a:t>
            </a:r>
            <a:endParaRPr lang="en-US" dirty="0"/>
          </a:p>
        </p:txBody>
      </p:sp>
    </p:spTree>
    <p:extLst>
      <p:ext uri="{BB962C8B-B14F-4D97-AF65-F5344CB8AC3E}">
        <p14:creationId xmlns:p14="http://schemas.microsoft.com/office/powerpoint/2010/main" val="4098337834"/>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40">
            <a:extLst>
              <a:ext uri="{FF2B5EF4-FFF2-40B4-BE49-F238E27FC236}">
                <a16:creationId xmlns:a16="http://schemas.microsoft.com/office/drawing/2014/main" id="{26CFD5CB-18CB-4317-9833-695BF36C9239}"/>
              </a:ext>
            </a:extLst>
          </p:cNvPr>
          <p:cNvSpPr txBox="1"/>
          <p:nvPr/>
        </p:nvSpPr>
        <p:spPr>
          <a:xfrm>
            <a:off x="2700614" y="3417887"/>
            <a:ext cx="7129186" cy="2461315"/>
          </a:xfrm>
          <a:prstGeom prst="rect">
            <a:avLst/>
          </a:prstGeom>
          <a:noFill/>
        </p:spPr>
        <p:txBody>
          <a:bodyPr wrap="square" lIns="0" tIns="0" rIns="0" bIns="0" rtlCol="0">
            <a:spAutoFit/>
          </a:bodyPr>
          <a:lstStyle/>
          <a:p>
            <a:pPr marL="342797" indent="-342797" defTabSz="914093">
              <a:buFont typeface="Arial" panose="020B0604020202020204" pitchFamily="34" charset="0"/>
              <a:buChar char="•"/>
              <a:defRPr/>
            </a:pPr>
            <a:r>
              <a:rPr lang="en-US" sz="1999" kern="0" dirty="0"/>
              <a:t>Blazor </a:t>
            </a:r>
            <a:br>
              <a:rPr lang="en-US" sz="1999" kern="0" dirty="0"/>
            </a:br>
            <a:r>
              <a:rPr lang="en-US" sz="1999" kern="0" dirty="0">
                <a:hlinkClick r:id="rId3"/>
              </a:rPr>
              <a:t>https://bit.ly/2xJbcIK</a:t>
            </a:r>
            <a:r>
              <a:rPr lang="en-US" sz="1999" kern="0" dirty="0"/>
              <a:t> </a:t>
            </a:r>
          </a:p>
          <a:p>
            <a:pPr marL="342797" indent="-342797" defTabSz="914093">
              <a:buFont typeface="Arial" panose="020B0604020202020204" pitchFamily="34" charset="0"/>
              <a:buChar char="•"/>
              <a:defRPr/>
            </a:pPr>
            <a:r>
              <a:rPr lang="en-US" sz="1999" kern="0" dirty="0" err="1"/>
              <a:t>Blazor</a:t>
            </a:r>
            <a:r>
              <a:rPr lang="en-US" sz="1999" kern="0" dirty="0"/>
              <a:t> Components</a:t>
            </a:r>
            <a:br>
              <a:rPr lang="en-US" sz="1999" kern="0" dirty="0"/>
            </a:br>
            <a:r>
              <a:rPr lang="en-US" sz="1999" kern="0" dirty="0">
                <a:hlinkClick r:id="rId4"/>
              </a:rPr>
              <a:t>https://bit.ly/2LSJrWy</a:t>
            </a:r>
            <a:r>
              <a:rPr lang="en-US" sz="1999" kern="0" dirty="0"/>
              <a:t> </a:t>
            </a:r>
          </a:p>
          <a:p>
            <a:pPr marL="342797" indent="-342797" defTabSz="914093">
              <a:buFont typeface="Arial" panose="020B0604020202020204" pitchFamily="34" charset="0"/>
              <a:buChar char="•"/>
              <a:defRPr/>
            </a:pPr>
            <a:r>
              <a:rPr lang="en-US" sz="1999" b="1" kern="0" dirty="0">
                <a:solidFill>
                  <a:srgbClr val="00B050"/>
                </a:solidFill>
                <a:effectLst>
                  <a:outerShdw blurRad="38100" dist="38100" dir="2700000" algn="tl">
                    <a:srgbClr val="000000">
                      <a:alpha val="43137"/>
                    </a:srgbClr>
                  </a:outerShdw>
                </a:effectLst>
              </a:rPr>
              <a:t>TONS OF BLAZOR RESOURCES</a:t>
            </a:r>
            <a:br>
              <a:rPr lang="en-US" sz="1999" kern="0" dirty="0"/>
            </a:br>
            <a:r>
              <a:rPr lang="en-US" sz="1999" kern="0" dirty="0">
                <a:hlinkClick r:id="rId5"/>
              </a:rPr>
              <a:t>https://bit.ly/2K9opyd</a:t>
            </a:r>
            <a:r>
              <a:rPr lang="en-US" sz="1999" kern="0" dirty="0"/>
              <a:t> </a:t>
            </a:r>
          </a:p>
          <a:p>
            <a:pPr marL="342797" indent="-342797" defTabSz="914093">
              <a:buFont typeface="Arial" panose="020B0604020202020204" pitchFamily="34" charset="0"/>
              <a:buChar char="•"/>
              <a:defRPr/>
            </a:pPr>
            <a:r>
              <a:rPr lang="en-US" sz="1999" kern="0" dirty="0"/>
              <a:t>Blazor Workshop</a:t>
            </a:r>
            <a:br>
              <a:rPr lang="en-US" sz="1999" kern="0" dirty="0"/>
            </a:br>
            <a:r>
              <a:rPr lang="en-US" sz="2000" dirty="0">
                <a:hlinkClick r:id="rId6"/>
              </a:rPr>
              <a:t>https://bit.ly/2LUJD7n</a:t>
            </a:r>
            <a:r>
              <a:rPr lang="en-US" sz="2000" dirty="0"/>
              <a:t> </a:t>
            </a:r>
            <a:endParaRPr lang="en-US" sz="1999" kern="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4936E0-7065-4CEA-976E-A60B51925E36}"/>
              </a:ext>
            </a:extLst>
          </p:cNvPr>
          <p:cNvSpPr>
            <a:spLocks noGrp="1"/>
          </p:cNvSpPr>
          <p:nvPr>
            <p:ph type="title"/>
          </p:nvPr>
        </p:nvSpPr>
        <p:spPr/>
        <p:txBody>
          <a:bodyPr/>
          <a:lstStyle/>
          <a:p>
            <a:r>
              <a:rPr lang="en-US" dirty="0"/>
              <a:t>WebAssembly.org</a:t>
            </a:r>
          </a:p>
        </p:txBody>
      </p:sp>
      <p:pic>
        <p:nvPicPr>
          <p:cNvPr id="4" name="Content Placeholder 3">
            <a:extLst>
              <a:ext uri="{FF2B5EF4-FFF2-40B4-BE49-F238E27FC236}">
                <a16:creationId xmlns:a16="http://schemas.microsoft.com/office/drawing/2014/main" id="{396BA56F-4E1A-4159-B1CB-608082B4361B}"/>
              </a:ext>
            </a:extLst>
          </p:cNvPr>
          <p:cNvPicPr>
            <a:picLocks noGrp="1" noChangeAspect="1"/>
          </p:cNvPicPr>
          <p:nvPr>
            <p:ph idx="1"/>
          </p:nvPr>
        </p:nvPicPr>
        <p:blipFill>
          <a:blip r:embed="rId3"/>
          <a:stretch>
            <a:fillRect/>
          </a:stretch>
        </p:blipFill>
        <p:spPr>
          <a:xfrm>
            <a:off x="3467100" y="1782127"/>
            <a:ext cx="7732858" cy="4114800"/>
          </a:xfrm>
          <a:prstGeom prst="rect">
            <a:avLst/>
          </a:prstGeom>
        </p:spPr>
      </p:pic>
      <p:sp>
        <p:nvSpPr>
          <p:cNvPr id="5" name="TextBox 4">
            <a:extLst>
              <a:ext uri="{FF2B5EF4-FFF2-40B4-BE49-F238E27FC236}">
                <a16:creationId xmlns:a16="http://schemas.microsoft.com/office/drawing/2014/main" id="{5EBE16A4-DE44-41F1-9FF8-E87E2AEC8A11}"/>
              </a:ext>
            </a:extLst>
          </p:cNvPr>
          <p:cNvSpPr txBox="1"/>
          <p:nvPr/>
        </p:nvSpPr>
        <p:spPr>
          <a:xfrm>
            <a:off x="4099791" y="6280070"/>
            <a:ext cx="5631478" cy="369332"/>
          </a:xfrm>
          <a:prstGeom prst="rect">
            <a:avLst/>
          </a:prstGeom>
          <a:noFill/>
        </p:spPr>
        <p:txBody>
          <a:bodyPr wrap="none" rtlCol="0">
            <a:spAutoFit/>
          </a:bodyPr>
          <a:lstStyle/>
          <a:p>
            <a:r>
              <a:rPr lang="zh-CN" altLang="en-US" dirty="0"/>
              <a:t>文档</a:t>
            </a:r>
            <a:r>
              <a:rPr lang="en-US" dirty="0"/>
              <a:t>: </a:t>
            </a:r>
            <a:r>
              <a:rPr lang="en-US" dirty="0">
                <a:hlinkClick r:id="rId4"/>
              </a:rPr>
              <a:t>https://webassembly.org/docs/high-level-goals/</a:t>
            </a:r>
            <a:endParaRPr lang="en-US" dirty="0"/>
          </a:p>
        </p:txBody>
      </p:sp>
      <p:pic>
        <p:nvPicPr>
          <p:cNvPr id="6" name="Picture 5">
            <a:extLst>
              <a:ext uri="{FF2B5EF4-FFF2-40B4-BE49-F238E27FC236}">
                <a16:creationId xmlns:a16="http://schemas.microsoft.com/office/drawing/2014/main" id="{5817B383-5CFF-40C6-A568-2A8D341D9D1C}"/>
              </a:ext>
            </a:extLst>
          </p:cNvPr>
          <p:cNvPicPr>
            <a:picLocks noChangeAspect="1"/>
          </p:cNvPicPr>
          <p:nvPr/>
        </p:nvPicPr>
        <p:blipFill>
          <a:blip r:embed="rId5"/>
          <a:stretch>
            <a:fillRect/>
          </a:stretch>
        </p:blipFill>
        <p:spPr>
          <a:xfrm>
            <a:off x="1584887" y="2077402"/>
            <a:ext cx="1390650" cy="647700"/>
          </a:xfrm>
          <a:prstGeom prst="rect">
            <a:avLst/>
          </a:prstGeom>
        </p:spPr>
      </p:pic>
      <p:sp>
        <p:nvSpPr>
          <p:cNvPr id="7" name="&quot;Not Allowed&quot; Symbol 6">
            <a:extLst>
              <a:ext uri="{FF2B5EF4-FFF2-40B4-BE49-F238E27FC236}">
                <a16:creationId xmlns:a16="http://schemas.microsoft.com/office/drawing/2014/main" id="{EE26D936-5D06-45A4-A4B5-270140BC055B}"/>
              </a:ext>
            </a:extLst>
          </p:cNvPr>
          <p:cNvSpPr/>
          <p:nvPr/>
        </p:nvSpPr>
        <p:spPr>
          <a:xfrm>
            <a:off x="1606159" y="1638300"/>
            <a:ext cx="1463040" cy="1525905"/>
          </a:xfrm>
          <a:prstGeom prst="noSmoking">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8766003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4936E0-7065-4CEA-976E-A60B51925E36}"/>
              </a:ext>
            </a:extLst>
          </p:cNvPr>
          <p:cNvSpPr>
            <a:spLocks noGrp="1"/>
          </p:cNvSpPr>
          <p:nvPr>
            <p:ph type="title"/>
          </p:nvPr>
        </p:nvSpPr>
        <p:spPr/>
        <p:txBody>
          <a:bodyPr>
            <a:normAutofit fontScale="90000"/>
          </a:bodyPr>
          <a:lstStyle/>
          <a:p>
            <a:r>
              <a:rPr lang="en-US" dirty="0" err="1"/>
              <a:t>WebAssembly</a:t>
            </a:r>
            <a:r>
              <a:rPr lang="en-US" dirty="0"/>
              <a:t> Working Group</a:t>
            </a:r>
            <a:br>
              <a:rPr lang="en-US" dirty="0"/>
            </a:br>
            <a:r>
              <a:rPr lang="en-US" dirty="0">
                <a:hlinkClick r:id="rId2"/>
              </a:rPr>
              <a:t>https://bit.ly/32yDOCP</a:t>
            </a:r>
            <a:r>
              <a:rPr lang="en-US" dirty="0"/>
              <a:t> </a:t>
            </a:r>
          </a:p>
        </p:txBody>
      </p:sp>
      <p:sp>
        <p:nvSpPr>
          <p:cNvPr id="6" name="Rectangle 5">
            <a:extLst>
              <a:ext uri="{FF2B5EF4-FFF2-40B4-BE49-F238E27FC236}">
                <a16:creationId xmlns:a16="http://schemas.microsoft.com/office/drawing/2014/main" id="{40C68132-1795-460B-A48F-8C1722DABCB7}"/>
              </a:ext>
            </a:extLst>
          </p:cNvPr>
          <p:cNvSpPr/>
          <p:nvPr/>
        </p:nvSpPr>
        <p:spPr>
          <a:xfrm>
            <a:off x="1524002" y="1905000"/>
            <a:ext cx="9143999" cy="411480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pic>
        <p:nvPicPr>
          <p:cNvPr id="1030" name="Picture 6" descr="Image result for apple logo transparent">
            <a:extLst>
              <a:ext uri="{FF2B5EF4-FFF2-40B4-BE49-F238E27FC236}">
                <a16:creationId xmlns:a16="http://schemas.microsoft.com/office/drawing/2014/main" id="{202BAF3B-F3D8-46FD-A398-B718A0083B0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06873" y="2553176"/>
            <a:ext cx="914399" cy="91439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facebook logo">
            <a:extLst>
              <a:ext uri="{FF2B5EF4-FFF2-40B4-BE49-F238E27FC236}">
                <a16:creationId xmlns:a16="http://schemas.microsoft.com/office/drawing/2014/main" id="{B5D582AA-B874-4A75-80A4-F0F406F3B18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22407" y="3962399"/>
            <a:ext cx="995362" cy="995362"/>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result for google logo">
            <a:extLst>
              <a:ext uri="{FF2B5EF4-FFF2-40B4-BE49-F238E27FC236}">
                <a16:creationId xmlns:a16="http://schemas.microsoft.com/office/drawing/2014/main" id="{DF8281C2-31FC-4774-AF50-BAD3C00562D8}"/>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21116" y="2439945"/>
            <a:ext cx="1906693" cy="1271128"/>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Image result for intel logo">
            <a:extLst>
              <a:ext uri="{FF2B5EF4-FFF2-40B4-BE49-F238E27FC236}">
                <a16:creationId xmlns:a16="http://schemas.microsoft.com/office/drawing/2014/main" id="{5D845DE9-2CC1-4663-80F3-0913C7B91B97}"/>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712145" y="2496560"/>
            <a:ext cx="1747836" cy="1157898"/>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Image result for lg logo">
            <a:extLst>
              <a:ext uri="{FF2B5EF4-FFF2-40B4-BE49-F238E27FC236}">
                <a16:creationId xmlns:a16="http://schemas.microsoft.com/office/drawing/2014/main" id="{5FDB772C-470D-4CFA-8F8C-C23A548A5F9F}"/>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360745" y="4010018"/>
            <a:ext cx="2055813" cy="899385"/>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Image result for microsoft logo">
            <a:extLst>
              <a:ext uri="{FF2B5EF4-FFF2-40B4-BE49-F238E27FC236}">
                <a16:creationId xmlns:a16="http://schemas.microsoft.com/office/drawing/2014/main" id="{649E2ABB-A305-45B4-AACF-B90DEEEE7E1E}"/>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008947" y="2293618"/>
            <a:ext cx="2121605" cy="159258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890F6A3F-801E-41DF-BF39-4FD097E46319}"/>
              </a:ext>
            </a:extLst>
          </p:cNvPr>
          <p:cNvSpPr txBox="1"/>
          <p:nvPr/>
        </p:nvSpPr>
        <p:spPr>
          <a:xfrm>
            <a:off x="1748765" y="2214552"/>
            <a:ext cx="3425746" cy="369332"/>
          </a:xfrm>
          <a:prstGeom prst="rect">
            <a:avLst/>
          </a:prstGeom>
          <a:noFill/>
        </p:spPr>
        <p:txBody>
          <a:bodyPr wrap="none" rtlCol="0">
            <a:spAutoFit/>
          </a:bodyPr>
          <a:lstStyle/>
          <a:p>
            <a:r>
              <a:rPr lang="en-US" dirty="0">
                <a:solidFill>
                  <a:schemeClr val="accent1">
                    <a:lumMod val="75000"/>
                  </a:schemeClr>
                </a:solidFill>
              </a:rPr>
              <a:t>Members from industry leaders:</a:t>
            </a:r>
          </a:p>
        </p:txBody>
      </p:sp>
      <p:pic>
        <p:nvPicPr>
          <p:cNvPr id="3" name="图片 2">
            <a:extLst>
              <a:ext uri="{FF2B5EF4-FFF2-40B4-BE49-F238E27FC236}">
                <a16:creationId xmlns:a16="http://schemas.microsoft.com/office/drawing/2014/main" id="{E2FF971D-7FBF-4E3E-92B8-DE21A8387BCC}"/>
              </a:ext>
            </a:extLst>
          </p:cNvPr>
          <p:cNvPicPr>
            <a:picLocks noChangeAspect="1"/>
          </p:cNvPicPr>
          <p:nvPr/>
        </p:nvPicPr>
        <p:blipFill>
          <a:blip r:embed="rId9"/>
          <a:stretch>
            <a:fillRect/>
          </a:stretch>
        </p:blipFill>
        <p:spPr>
          <a:xfrm>
            <a:off x="5638800" y="3728665"/>
            <a:ext cx="1952196" cy="1462088"/>
          </a:xfrm>
          <a:prstGeom prst="rect">
            <a:avLst/>
          </a:prstGeom>
        </p:spPr>
      </p:pic>
      <p:pic>
        <p:nvPicPr>
          <p:cNvPr id="4" name="图片 3">
            <a:extLst>
              <a:ext uri="{FF2B5EF4-FFF2-40B4-BE49-F238E27FC236}">
                <a16:creationId xmlns:a16="http://schemas.microsoft.com/office/drawing/2014/main" id="{D6C1D5E7-2DEF-44D3-A53F-832EDC8DA1F0}"/>
              </a:ext>
            </a:extLst>
          </p:cNvPr>
          <p:cNvPicPr>
            <a:picLocks noChangeAspect="1"/>
          </p:cNvPicPr>
          <p:nvPr/>
        </p:nvPicPr>
        <p:blipFill>
          <a:blip r:embed="rId10"/>
          <a:stretch>
            <a:fillRect/>
          </a:stretch>
        </p:blipFill>
        <p:spPr>
          <a:xfrm>
            <a:off x="7180338" y="3844538"/>
            <a:ext cx="1714500" cy="1714500"/>
          </a:xfrm>
          <a:prstGeom prst="rect">
            <a:avLst/>
          </a:prstGeom>
        </p:spPr>
      </p:pic>
      <p:pic>
        <p:nvPicPr>
          <p:cNvPr id="8" name="图片 7">
            <a:extLst>
              <a:ext uri="{FF2B5EF4-FFF2-40B4-BE49-F238E27FC236}">
                <a16:creationId xmlns:a16="http://schemas.microsoft.com/office/drawing/2014/main" id="{AE362894-A5A7-4021-848F-6CC8E35A41E0}"/>
              </a:ext>
            </a:extLst>
          </p:cNvPr>
          <p:cNvPicPr>
            <a:picLocks noChangeAspect="1"/>
          </p:cNvPicPr>
          <p:nvPr/>
        </p:nvPicPr>
        <p:blipFill>
          <a:blip r:embed="rId11"/>
          <a:stretch>
            <a:fillRect/>
          </a:stretch>
        </p:blipFill>
        <p:spPr>
          <a:xfrm>
            <a:off x="9099244" y="3864396"/>
            <a:ext cx="1190625" cy="1190625"/>
          </a:xfrm>
          <a:prstGeom prst="rect">
            <a:avLst/>
          </a:prstGeom>
        </p:spPr>
      </p:pic>
    </p:spTree>
    <p:extLst>
      <p:ext uri="{BB962C8B-B14F-4D97-AF65-F5344CB8AC3E}">
        <p14:creationId xmlns:p14="http://schemas.microsoft.com/office/powerpoint/2010/main" val="1355725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4936E0-7065-4CEA-976E-A60B51925E36}"/>
              </a:ext>
            </a:extLst>
          </p:cNvPr>
          <p:cNvSpPr>
            <a:spLocks noGrp="1"/>
          </p:cNvSpPr>
          <p:nvPr>
            <p:ph type="title"/>
          </p:nvPr>
        </p:nvSpPr>
        <p:spPr/>
        <p:txBody>
          <a:bodyPr>
            <a:normAutofit fontScale="90000"/>
          </a:bodyPr>
          <a:lstStyle/>
          <a:p>
            <a:r>
              <a:rPr lang="en-US" dirty="0" err="1"/>
              <a:t>WebAssembly</a:t>
            </a:r>
            <a:r>
              <a:rPr lang="en-US" dirty="0"/>
              <a:t> </a:t>
            </a:r>
            <a:r>
              <a:rPr lang="zh-CN" altLang="en-US" dirty="0"/>
              <a:t>兼容性</a:t>
            </a:r>
            <a:br>
              <a:rPr lang="en-US" dirty="0"/>
            </a:br>
            <a:endParaRPr lang="en-US" dirty="0"/>
          </a:p>
        </p:txBody>
      </p:sp>
      <p:sp>
        <p:nvSpPr>
          <p:cNvPr id="15" name="TextBox 14">
            <a:extLst>
              <a:ext uri="{FF2B5EF4-FFF2-40B4-BE49-F238E27FC236}">
                <a16:creationId xmlns:a16="http://schemas.microsoft.com/office/drawing/2014/main" id="{9DC69910-899F-4A41-9B6F-C4EB71C9F594}"/>
              </a:ext>
            </a:extLst>
          </p:cNvPr>
          <p:cNvSpPr txBox="1"/>
          <p:nvPr/>
        </p:nvSpPr>
        <p:spPr>
          <a:xfrm>
            <a:off x="7696201" y="6411301"/>
            <a:ext cx="4602927" cy="369332"/>
          </a:xfrm>
          <a:prstGeom prst="rect">
            <a:avLst/>
          </a:prstGeom>
          <a:noFill/>
        </p:spPr>
        <p:txBody>
          <a:bodyPr wrap="none" rtlCol="0">
            <a:spAutoFit/>
          </a:bodyPr>
          <a:lstStyle/>
          <a:p>
            <a:r>
              <a:rPr lang="en-US" dirty="0"/>
              <a:t>Source: </a:t>
            </a:r>
            <a:r>
              <a:rPr lang="en-US" dirty="0">
                <a:hlinkClick r:id="rId3"/>
              </a:rPr>
              <a:t>https://caniuse.com/#search=wasm</a:t>
            </a:r>
            <a:endParaRPr lang="en-US" dirty="0"/>
          </a:p>
        </p:txBody>
      </p:sp>
      <p:pic>
        <p:nvPicPr>
          <p:cNvPr id="5" name="图片 4">
            <a:extLst>
              <a:ext uri="{FF2B5EF4-FFF2-40B4-BE49-F238E27FC236}">
                <a16:creationId xmlns:a16="http://schemas.microsoft.com/office/drawing/2014/main" id="{F3101B60-7E59-4C2E-AE1D-96D3DD5F8B83}"/>
              </a:ext>
            </a:extLst>
          </p:cNvPr>
          <p:cNvPicPr>
            <a:picLocks noChangeAspect="1"/>
          </p:cNvPicPr>
          <p:nvPr/>
        </p:nvPicPr>
        <p:blipFill>
          <a:blip r:embed="rId4"/>
          <a:stretch>
            <a:fillRect/>
          </a:stretch>
        </p:blipFill>
        <p:spPr>
          <a:xfrm>
            <a:off x="1038225" y="924901"/>
            <a:ext cx="10515600" cy="5486400"/>
          </a:xfrm>
          <a:prstGeom prst="rect">
            <a:avLst/>
          </a:prstGeom>
        </p:spPr>
      </p:pic>
    </p:spTree>
    <p:extLst>
      <p:ext uri="{BB962C8B-B14F-4D97-AF65-F5344CB8AC3E}">
        <p14:creationId xmlns:p14="http://schemas.microsoft.com/office/powerpoint/2010/main" val="33824015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0D91AB-03D6-42FC-90CE-6CE7E682E12B}"/>
              </a:ext>
            </a:extLst>
          </p:cNvPr>
          <p:cNvSpPr>
            <a:spLocks noGrp="1"/>
          </p:cNvSpPr>
          <p:nvPr>
            <p:ph type="title"/>
          </p:nvPr>
        </p:nvSpPr>
        <p:spPr/>
        <p:txBody>
          <a:bodyPr/>
          <a:lstStyle/>
          <a:p>
            <a:r>
              <a:rPr lang="en-US" dirty="0" err="1"/>
              <a:t>Blazor</a:t>
            </a:r>
            <a:r>
              <a:rPr lang="en-US" dirty="0"/>
              <a:t> </a:t>
            </a:r>
            <a:r>
              <a:rPr lang="zh-CN" altLang="en-US" dirty="0"/>
              <a:t>是什么</a:t>
            </a:r>
            <a:r>
              <a:rPr lang="en-US" dirty="0"/>
              <a:t>?</a:t>
            </a:r>
          </a:p>
        </p:txBody>
      </p:sp>
    </p:spTree>
    <p:extLst>
      <p:ext uri="{BB962C8B-B14F-4D97-AF65-F5344CB8AC3E}">
        <p14:creationId xmlns:p14="http://schemas.microsoft.com/office/powerpoint/2010/main" val="597289526"/>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DB42DEF8-773D-4E3F-B482-1107DBEB9AF4}"/>
              </a:ext>
            </a:extLst>
          </p:cNvPr>
          <p:cNvSpPr txBox="1">
            <a:spLocks/>
          </p:cNvSpPr>
          <p:nvPr/>
        </p:nvSpPr>
        <p:spPr>
          <a:xfrm>
            <a:off x="2001924" y="1054536"/>
            <a:ext cx="7566661" cy="4985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ts val="1200"/>
              </a:spcBef>
              <a:spcAft>
                <a:spcPts val="1200"/>
              </a:spcAft>
              <a:buClrTx/>
              <a:buSzTx/>
              <a:buFontTx/>
              <a:buNone/>
              <a:tabLst/>
              <a:defRPr/>
            </a:pPr>
            <a:r>
              <a:rPr kumimoji="0" lang="en-US" sz="3600" b="0" i="0" u="none" strike="noStrike" kern="1200" cap="none" spc="-50" normalizeH="0" baseline="0" noProof="0" dirty="0">
                <a:ln w="3175">
                  <a:noFill/>
                </a:ln>
                <a:gradFill>
                  <a:gsLst>
                    <a:gs pos="1250">
                      <a:srgbClr val="FFFFFF"/>
                    </a:gs>
                    <a:gs pos="100000">
                      <a:srgbClr val="FFFFFF"/>
                    </a:gs>
                  </a:gsLst>
                  <a:lin ang="5400000" scaled="0"/>
                </a:gradFill>
                <a:effectLst/>
                <a:uLnTx/>
                <a:uFillTx/>
                <a:latin typeface="Segoe UI Semibold"/>
                <a:ea typeface="+mn-ea"/>
                <a:cs typeface="Segoe UI" pitchFamily="34" charset="0"/>
              </a:rPr>
              <a:t>.NET Core 3.1 &amp; 5.0</a:t>
            </a:r>
            <a:r>
              <a:rPr kumimoji="0" lang="en-US" sz="3600" b="0" i="0" u="none" strike="noStrike" kern="1200" cap="none" spc="-50" normalizeH="0" noProof="0" dirty="0">
                <a:ln w="3175">
                  <a:noFill/>
                </a:ln>
                <a:gradFill>
                  <a:gsLst>
                    <a:gs pos="1250">
                      <a:srgbClr val="FFFFFF"/>
                    </a:gs>
                    <a:gs pos="100000">
                      <a:srgbClr val="FFFFFF"/>
                    </a:gs>
                  </a:gsLst>
                  <a:lin ang="5400000" scaled="0"/>
                </a:gradFill>
                <a:effectLst/>
                <a:uLnTx/>
                <a:uFillTx/>
                <a:latin typeface="Segoe UI Semibold"/>
                <a:ea typeface="+mn-ea"/>
                <a:cs typeface="Segoe UI" pitchFamily="34" charset="0"/>
              </a:rPr>
              <a:t> </a:t>
            </a:r>
            <a:r>
              <a:rPr kumimoji="0" lang="en-US" altLang="zh-CN" sz="3600" b="0" i="0" u="none" strike="noStrike" kern="1200" cap="none" spc="-50" normalizeH="0" noProof="0" dirty="0">
                <a:ln w="3175">
                  <a:noFill/>
                </a:ln>
                <a:gradFill>
                  <a:gsLst>
                    <a:gs pos="1250">
                      <a:srgbClr val="FFFFFF"/>
                    </a:gs>
                    <a:gs pos="100000">
                      <a:srgbClr val="FFFFFF"/>
                    </a:gs>
                  </a:gsLst>
                  <a:lin ang="5400000" scaled="0"/>
                </a:gradFill>
                <a:effectLst/>
                <a:uLnTx/>
                <a:uFillTx/>
                <a:latin typeface="Segoe UI Semibold"/>
                <a:ea typeface="+mn-ea"/>
                <a:cs typeface="Segoe UI" pitchFamily="34" charset="0"/>
              </a:rPr>
              <a:t>Preview8</a:t>
            </a:r>
            <a:endParaRPr kumimoji="0" lang="en-US" sz="3600" b="0" i="0" u="none" strike="noStrike" kern="1200" cap="none" spc="-50" normalizeH="0" baseline="0" noProof="0" dirty="0">
              <a:ln w="3175">
                <a:noFill/>
              </a:ln>
              <a:gradFill>
                <a:gsLst>
                  <a:gs pos="1250">
                    <a:srgbClr val="FFFFFF"/>
                  </a:gs>
                  <a:gs pos="100000">
                    <a:srgbClr val="FFFFFF"/>
                  </a:gs>
                </a:gsLst>
                <a:lin ang="5400000" scaled="0"/>
              </a:gradFill>
              <a:effectLst/>
              <a:uLnTx/>
              <a:uFillTx/>
              <a:latin typeface="Segoe UI Semibold"/>
              <a:ea typeface="+mn-ea"/>
              <a:cs typeface="Segoe UI" pitchFamily="34" charset="0"/>
            </a:endParaRPr>
          </a:p>
        </p:txBody>
      </p:sp>
      <p:sp>
        <p:nvSpPr>
          <p:cNvPr id="3" name="Title 3">
            <a:extLst>
              <a:ext uri="{FF2B5EF4-FFF2-40B4-BE49-F238E27FC236}">
                <a16:creationId xmlns:a16="http://schemas.microsoft.com/office/drawing/2014/main" id="{ED96208D-867A-4A19-8EB0-439ACD68A65C}"/>
              </a:ext>
            </a:extLst>
          </p:cNvPr>
          <p:cNvSpPr txBox="1">
            <a:spLocks/>
          </p:cNvSpPr>
          <p:nvPr/>
        </p:nvSpPr>
        <p:spPr>
          <a:xfrm>
            <a:off x="2001924" y="2568271"/>
            <a:ext cx="7883995" cy="200054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nSpc>
                <a:spcPct val="90000"/>
              </a:lnSpc>
              <a:spcBef>
                <a:spcPts val="1200"/>
              </a:spcBef>
              <a:defRPr/>
            </a:pPr>
            <a:r>
              <a:rPr lang="en-US" sz="2000" spc="0" dirty="0">
                <a:ln>
                  <a:noFill/>
                </a:ln>
                <a:gradFill>
                  <a:gsLst>
                    <a:gs pos="1250">
                      <a:srgbClr val="FFFFFF"/>
                    </a:gs>
                    <a:gs pos="100000">
                      <a:srgbClr val="FFFFFF"/>
                    </a:gs>
                  </a:gsLst>
                  <a:lin ang="5400000" scaled="0"/>
                </a:gradFill>
                <a:latin typeface="Segoe UI"/>
                <a:cs typeface="Segoe UI Semilight" panose="020B0402040204020203" pitchFamily="34" charset="0"/>
              </a:rPr>
              <a:t>3.1 Long-Term Support (LTS)</a:t>
            </a:r>
          </a:p>
          <a:p>
            <a:pPr marL="0" marR="0" lvl="0" indent="0" algn="l" defTabSz="932742" rtl="0" eaLnBrk="1" fontAlgn="auto" latinLnBrk="0" hangingPunct="1">
              <a:lnSpc>
                <a:spcPct val="90000"/>
              </a:lnSpc>
              <a:spcBef>
                <a:spcPts val="1200"/>
              </a:spcBef>
              <a:spcAft>
                <a:spcPts val="0"/>
              </a:spcAft>
              <a:buClrTx/>
              <a:buSzPct val="90000"/>
              <a:buFontTx/>
              <a:buNone/>
              <a:tabLst/>
              <a:defRPr/>
            </a:pPr>
            <a:r>
              <a:rPr kumimoji="0" lang="en-US" sz="2000" b="0" i="0" u="none" strike="noStrike" kern="1200" cap="none" spc="0" normalizeH="0" baseline="0" noProof="0" dirty="0">
                <a:ln w="3175">
                  <a:noFill/>
                </a:ln>
                <a:gradFill>
                  <a:gsLst>
                    <a:gs pos="1250">
                      <a:srgbClr val="FFFFFF"/>
                    </a:gs>
                    <a:gs pos="100000">
                      <a:srgbClr val="FFFFFF"/>
                    </a:gs>
                  </a:gsLst>
                  <a:lin ang="5400000" scaled="0"/>
                </a:gradFill>
                <a:effectLst/>
                <a:uLnTx/>
                <a:uFillTx/>
                <a:latin typeface="Segoe UI"/>
                <a:ea typeface="+mn-ea"/>
                <a:cs typeface="Segoe UI Semilight" panose="020B0402040204020203" pitchFamily="34" charset="0"/>
              </a:rPr>
              <a:t>Side-by-side support &amp; self-contained EXEs</a:t>
            </a:r>
          </a:p>
          <a:p>
            <a:pPr marL="0" marR="0" lvl="0" indent="0" algn="l" defTabSz="932742" rtl="0" eaLnBrk="1" fontAlgn="auto" latinLnBrk="0" hangingPunct="1">
              <a:lnSpc>
                <a:spcPct val="90000"/>
              </a:lnSpc>
              <a:spcBef>
                <a:spcPts val="1200"/>
              </a:spcBef>
              <a:spcAft>
                <a:spcPts val="0"/>
              </a:spcAft>
              <a:buClrTx/>
              <a:buSzPct val="90000"/>
              <a:buFontTx/>
              <a:buNone/>
              <a:tabLst/>
              <a:defRPr/>
            </a:pPr>
            <a:r>
              <a:rPr lang="en-US" sz="2000" spc="0" dirty="0">
                <a:gradFill>
                  <a:gsLst>
                    <a:gs pos="1250">
                      <a:srgbClr val="FFFFFF"/>
                    </a:gs>
                    <a:gs pos="100000">
                      <a:srgbClr val="FFFFFF"/>
                    </a:gs>
                  </a:gsLst>
                  <a:lin ang="5400000" scaled="0"/>
                </a:gradFill>
                <a:latin typeface="Segoe UI"/>
                <a:cs typeface="Segoe UI Semilight" panose="020B0402040204020203" pitchFamily="34" charset="0"/>
              </a:rPr>
              <a:t>5.0 </a:t>
            </a:r>
            <a:r>
              <a:rPr lang="en-US" altLang="zh-CN" sz="2000" spc="0" dirty="0">
                <a:gradFill>
                  <a:gsLst>
                    <a:gs pos="1250">
                      <a:srgbClr val="FFFFFF"/>
                    </a:gs>
                    <a:gs pos="100000">
                      <a:srgbClr val="FFFFFF"/>
                    </a:gs>
                  </a:gsLst>
                  <a:lin ang="5400000" scaled="0"/>
                </a:gradFill>
                <a:latin typeface="Segoe UI"/>
                <a:cs typeface="Segoe UI Semilight" panose="020B0402040204020203" pitchFamily="34" charset="0"/>
              </a:rPr>
              <a:t>Preview8 </a:t>
            </a:r>
            <a:endParaRPr kumimoji="0" lang="en-US" sz="2000" b="0" i="0" u="none" strike="noStrike" kern="1200" cap="none" spc="0" normalizeH="0" baseline="0" noProof="0" dirty="0">
              <a:ln w="3175">
                <a:noFill/>
              </a:ln>
              <a:gradFill>
                <a:gsLst>
                  <a:gs pos="1250">
                    <a:srgbClr val="FFFFFF"/>
                  </a:gs>
                  <a:gs pos="100000">
                    <a:srgbClr val="FFFFFF"/>
                  </a:gs>
                </a:gsLst>
                <a:lin ang="5400000" scaled="0"/>
              </a:gradFill>
              <a:effectLst/>
              <a:uLnTx/>
              <a:uFillTx/>
              <a:latin typeface="Segoe UI"/>
              <a:ea typeface="+mn-ea"/>
              <a:cs typeface="Segoe UI Semilight" panose="020B0402040204020203" pitchFamily="34" charset="0"/>
            </a:endParaRPr>
          </a:p>
          <a:p>
            <a:pPr marL="0" marR="0" lvl="0" indent="0" algn="l" defTabSz="932742" rtl="0" eaLnBrk="1" fontAlgn="auto" latinLnBrk="0" hangingPunct="1">
              <a:lnSpc>
                <a:spcPct val="90000"/>
              </a:lnSpc>
              <a:spcBef>
                <a:spcPts val="1200"/>
              </a:spcBef>
              <a:spcAft>
                <a:spcPts val="0"/>
              </a:spcAft>
              <a:buClrTx/>
              <a:buSzPct val="90000"/>
              <a:buFontTx/>
              <a:buNone/>
              <a:tabLst/>
              <a:defRPr/>
            </a:pPr>
            <a:r>
              <a:rPr kumimoji="0" lang="en-US" sz="2000" b="1" i="0" u="none" strike="noStrike" kern="1200" cap="none" spc="0" normalizeH="0" baseline="0" noProof="0" dirty="0" err="1">
                <a:ln w="3175">
                  <a:noFill/>
                </a:ln>
                <a:gradFill>
                  <a:gsLst>
                    <a:gs pos="1250">
                      <a:srgbClr val="FFFFFF"/>
                    </a:gs>
                    <a:gs pos="100000">
                      <a:srgbClr val="FFFFFF"/>
                    </a:gs>
                  </a:gsLst>
                  <a:lin ang="5400000" scaled="0"/>
                </a:gradFill>
                <a:effectLst/>
                <a:uLnTx/>
                <a:uFillTx/>
                <a:latin typeface="Segoe UI"/>
                <a:ea typeface="+mn-ea"/>
                <a:cs typeface="Segoe UI" pitchFamily="34" charset="0"/>
              </a:rPr>
              <a:t>Blazor</a:t>
            </a:r>
            <a:r>
              <a:rPr kumimoji="0" lang="en-US" sz="2000" b="1" i="0" u="none" strike="noStrike" kern="1200" cap="none" spc="0" normalizeH="0" baseline="0" noProof="0" dirty="0">
                <a:ln w="3175">
                  <a:noFill/>
                </a:ln>
                <a:gradFill>
                  <a:gsLst>
                    <a:gs pos="1250">
                      <a:srgbClr val="FFFFFF"/>
                    </a:gs>
                    <a:gs pos="100000">
                      <a:srgbClr val="FFFFFF"/>
                    </a:gs>
                  </a:gsLst>
                  <a:lin ang="5400000" scaled="0"/>
                </a:gradFill>
                <a:effectLst/>
                <a:uLnTx/>
                <a:uFillTx/>
                <a:latin typeface="Segoe UI"/>
                <a:ea typeface="+mn-ea"/>
                <a:cs typeface="Segoe UI" pitchFamily="34" charset="0"/>
              </a:rPr>
              <a:t>: Full-stack web development with C# and Razor</a:t>
            </a:r>
          </a:p>
          <a:p>
            <a:pPr marL="0" marR="0" lvl="0" indent="0" algn="l" defTabSz="932742" rtl="0" eaLnBrk="1" fontAlgn="auto" latinLnBrk="0" hangingPunct="1">
              <a:lnSpc>
                <a:spcPct val="90000"/>
              </a:lnSpc>
              <a:spcBef>
                <a:spcPts val="1200"/>
              </a:spcBef>
              <a:spcAft>
                <a:spcPts val="0"/>
              </a:spcAft>
              <a:buClrTx/>
              <a:buSzPct val="90000"/>
              <a:buFontTx/>
              <a:buNone/>
              <a:tabLst/>
              <a:defRPr/>
            </a:pPr>
            <a:endParaRPr kumimoji="0" lang="en-US" sz="2000" b="0" i="0" u="none" strike="noStrike" kern="1200" cap="none" spc="0" normalizeH="0" baseline="0" noProof="0" dirty="0">
              <a:ln w="3175">
                <a:noFill/>
              </a:ln>
              <a:gradFill>
                <a:gsLst>
                  <a:gs pos="1250">
                    <a:srgbClr val="FFFFFF"/>
                  </a:gs>
                  <a:gs pos="100000">
                    <a:srgbClr val="FFFFFF"/>
                  </a:gs>
                </a:gsLst>
                <a:lin ang="5400000" scaled="0"/>
              </a:gradFill>
              <a:effectLst/>
              <a:uLnTx/>
              <a:uFillTx/>
              <a:latin typeface="Segoe UI"/>
              <a:ea typeface="+mn-ea"/>
              <a:cs typeface="Segoe UI" pitchFamily="34" charset="0"/>
            </a:endParaRPr>
          </a:p>
        </p:txBody>
      </p:sp>
      <p:pic>
        <p:nvPicPr>
          <p:cNvPr id="13" name="Picture 12">
            <a:extLst>
              <a:ext uri="{FF2B5EF4-FFF2-40B4-BE49-F238E27FC236}">
                <a16:creationId xmlns:a16="http://schemas.microsoft.com/office/drawing/2014/main" id="{1E608808-79F9-412E-B447-95A8FE6456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16571" y="3429000"/>
            <a:ext cx="1104028" cy="2737986"/>
          </a:xfrm>
          <a:prstGeom prst="rect">
            <a:avLst/>
          </a:prstGeom>
        </p:spPr>
      </p:pic>
    </p:spTree>
    <p:extLst>
      <p:ext uri="{BB962C8B-B14F-4D97-AF65-F5344CB8AC3E}">
        <p14:creationId xmlns:p14="http://schemas.microsoft.com/office/powerpoint/2010/main" val="12428302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grpId="1" nodeType="withEffect">
                                  <p:stCondLst>
                                    <p:cond delay="100"/>
                                  </p:stCondLst>
                                  <p:childTnLst>
                                    <p:animMotion origin="layout" path="M -3.33333E-6 -2.59259E-6 L -3.33333E-6 0.03843 " pathEditMode="relative" rAng="0" ptsTypes="AA">
                                      <p:cBhvr>
                                        <p:cTn id="9" dur="500" spd="-100000" fill="hold"/>
                                        <p:tgtEl>
                                          <p:spTgt spid="2"/>
                                        </p:tgtEl>
                                        <p:attrNameLst>
                                          <p:attrName>ppt_x</p:attrName>
                                          <p:attrName>ppt_y</p:attrName>
                                        </p:attrNameLst>
                                      </p:cBhvr>
                                      <p:rCtr x="0" y="1921"/>
                                    </p:animMotion>
                                  </p:childTnLst>
                                </p:cTn>
                              </p:par>
                              <p:par>
                                <p:cTn id="10" presetID="10" presetClass="entr" presetSubtype="0" fill="hold" grpId="0" nodeType="withEffect">
                                  <p:stCondLst>
                                    <p:cond delay="20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42" presetClass="path" presetSubtype="0" decel="100000" fill="hold" grpId="1" nodeType="withEffect">
                                  <p:stCondLst>
                                    <p:cond delay="200"/>
                                  </p:stCondLst>
                                  <p:childTnLst>
                                    <p:animMotion origin="layout" path="M -4.16667E-6 1.11111E-6 L -4.16667E-6 0.03842 " pathEditMode="relative" rAng="0" ptsTypes="AA">
                                      <p:cBhvr>
                                        <p:cTn id="14" dur="500" spd="-100000" fill="hold"/>
                                        <p:tgtEl>
                                          <p:spTgt spid="3"/>
                                        </p:tgtEl>
                                        <p:attrNameLst>
                                          <p:attrName>ppt_x</p:attrName>
                                          <p:attrName>ppt_y</p:attrName>
                                        </p:attrNameLst>
                                      </p:cBhvr>
                                      <p:rCtr x="0" y="1921"/>
                                    </p:animMotion>
                                  </p:childTnLst>
                                </p:cTn>
                              </p:par>
                              <p:par>
                                <p:cTn id="15" presetID="2" presetClass="entr" presetSubtype="4"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anim calcmode="lin" valueType="num">
                                      <p:cBhvr additive="base">
                                        <p:cTn id="17" dur="1500" fill="hold"/>
                                        <p:tgtEl>
                                          <p:spTgt spid="13"/>
                                        </p:tgtEl>
                                        <p:attrNameLst>
                                          <p:attrName>ppt_x</p:attrName>
                                        </p:attrNameLst>
                                      </p:cBhvr>
                                      <p:tavLst>
                                        <p:tav tm="0">
                                          <p:val>
                                            <p:strVal val="#ppt_x"/>
                                          </p:val>
                                        </p:tav>
                                        <p:tav tm="100000">
                                          <p:val>
                                            <p:strVal val="#ppt_x"/>
                                          </p:val>
                                        </p:tav>
                                      </p:tavLst>
                                    </p:anim>
                                    <p:anim calcmode="lin" valueType="num">
                                      <p:cBhvr additive="base">
                                        <p:cTn id="18" dur="1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3" grpId="0"/>
      <p:bldP spid="3" grpId="1"/>
    </p:bldLst>
  </p:timing>
</p:sld>
</file>

<file path=ppt/tags/tag1.xml><?xml version="1.0" encoding="utf-8"?>
<p:tagLst xmlns:a="http://schemas.openxmlformats.org/drawingml/2006/main" xmlns:r="http://schemas.openxmlformats.org/officeDocument/2006/relationships" xmlns:p="http://schemas.openxmlformats.org/presentationml/2006/main">
  <p:tag name="ISLIDE.DIAGRAM" val="#483386;"/>
  <p:tag name="ISLIDE.ICON" val="#401166;#405442;#400701;#400715;#379656;#401199;#393576;#109473;#82641;#401163;#133129;"/>
</p:tagLst>
</file>

<file path=ppt/tags/tag2.xml><?xml version="1.0" encoding="utf-8"?>
<p:tagLst xmlns:a="http://schemas.openxmlformats.org/drawingml/2006/main" xmlns:r="http://schemas.openxmlformats.org/officeDocument/2006/relationships" xmlns:p="http://schemas.openxmlformats.org/presentationml/2006/main">
  <p:tag name="ISLIDE.DIAGRAM" val="#469330;"/>
  <p:tag name="ISLIDE.ICON" val="#149957;#401100;#11393;#393986;#120489;#405502;#402656;#398787;#181672;#401421;"/>
</p:tagLst>
</file>

<file path=ppt/tags/tag3.xml><?xml version="1.0" encoding="utf-8"?>
<p:tagLst xmlns:a="http://schemas.openxmlformats.org/drawingml/2006/main" xmlns:r="http://schemas.openxmlformats.org/officeDocument/2006/relationships" xmlns:p="http://schemas.openxmlformats.org/presentationml/2006/main">
  <p:tag name="ISLIDE.DIAGRAM" val="#469330;"/>
  <p:tag name="ISLIDE.ICON" val="#149957;#401100;#11393;#393986;#120489;#405502;#402656;"/>
</p:tagLst>
</file>

<file path=ppt/tags/tag4.xml><?xml version="1.0" encoding="utf-8"?>
<p:tagLst xmlns:a="http://schemas.openxmlformats.org/drawingml/2006/main" xmlns:r="http://schemas.openxmlformats.org/officeDocument/2006/relationships" xmlns:p="http://schemas.openxmlformats.org/presentationml/2006/main">
  <p:tag name="ISLIDE.DIAGRAM" val="#469330;"/>
  <p:tag name="ISLIDE.ICON" val="#149957;#401100;#11393;#393986;#120489;#405502;#402656;"/>
</p:tagLst>
</file>

<file path=ppt/tags/tag5.xml><?xml version="1.0" encoding="utf-8"?>
<p:tagLst xmlns:a="http://schemas.openxmlformats.org/drawingml/2006/main" xmlns:r="http://schemas.openxmlformats.org/officeDocument/2006/relationships" xmlns:p="http://schemas.openxmlformats.org/presentationml/2006/main">
  <p:tag name="ISLIDE.DIAGRAM" val="#307278;"/>
</p:tagLst>
</file>

<file path=ppt/tags/tag6.xml><?xml version="1.0" encoding="utf-8"?>
<p:tagLst xmlns:a="http://schemas.openxmlformats.org/drawingml/2006/main" xmlns:r="http://schemas.openxmlformats.org/officeDocument/2006/relationships" xmlns:p="http://schemas.openxmlformats.org/presentationml/2006/main">
  <p:tag name="ISLIDE.DIAGRAM" val="#479994;"/>
</p:tagLst>
</file>

<file path=ppt/theme/theme1.xml><?xml version="1.0" encoding="utf-8"?>
<a:theme xmlns:a="http://schemas.openxmlformats.org/drawingml/2006/main" name="Dotnet_Template">
  <a:themeElements>
    <a:clrScheme name="Dotnet">
      <a:dk1>
        <a:srgbClr val="000000"/>
      </a:dk1>
      <a:lt1>
        <a:srgbClr val="FFFFFF"/>
      </a:lt1>
      <a:dk2>
        <a:srgbClr val="32145A"/>
      </a:dk2>
      <a:lt2>
        <a:srgbClr val="F2F2F2"/>
      </a:lt2>
      <a:accent1>
        <a:srgbClr val="512BD4"/>
      </a:accent1>
      <a:accent2>
        <a:srgbClr val="0078D7"/>
      </a:accent2>
      <a:accent3>
        <a:srgbClr val="008272"/>
      </a:accent3>
      <a:accent4>
        <a:srgbClr val="EE8716"/>
      </a:accent4>
      <a:accent5>
        <a:srgbClr val="737373"/>
      </a:accent5>
      <a:accent6>
        <a:srgbClr val="505050"/>
      </a:accent6>
      <a:hlink>
        <a:srgbClr val="EE8716"/>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Connect_2016_SlideTemplate.potx" id="{C234CE7A-26D5-49BB-B05A-16F212610622}" vid="{5650B0BA-FAE4-45A0-B96B-B7C7DED0CDE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22F88B0CCF1BBA489747F146E6B5E06D" ma:contentTypeVersion="11" ma:contentTypeDescription="Create a new document." ma:contentTypeScope="" ma:versionID="4679f38185fefde8b23806f702b522cc">
  <xsd:schema xmlns:xsd="http://www.w3.org/2001/XMLSchema" xmlns:xs="http://www.w3.org/2001/XMLSchema" xmlns:p="http://schemas.microsoft.com/office/2006/metadata/properties" xmlns:ns1="http://schemas.microsoft.com/sharepoint/v3" xmlns:ns2="569b343d-e775-480b-9b2b-6a6986deb9b0" xmlns:ns3="11245976-3b4d-4794-a754-317688483df2" targetNamespace="http://schemas.microsoft.com/office/2006/metadata/properties" ma:root="true" ma:fieldsID="366371b317520ec9a5ad3c1303c823ef" ns1:_="" ns2:_="" ns3:_="">
    <xsd:import namespace="http://schemas.microsoft.com/sharepoint/v3"/>
    <xsd:import namespace="569b343d-e775-480b-9b2b-6a6986deb9b0"/>
    <xsd:import namespace="11245976-3b4d-4794-a754-317688483df2"/>
    <xsd:element name="properties">
      <xsd:complexType>
        <xsd:sequence>
          <xsd:element name="documentManagement">
            <xsd:complexType>
              <xsd:all>
                <xsd:element ref="ns1:_ip_UnifiedCompliancePolicyProperties" minOccurs="0"/>
                <xsd:element ref="ns1:_ip_UnifiedCompliancePolicyUIAction" minOccurs="0"/>
                <xsd:element ref="ns2:MediaServiceMetadata" minOccurs="0"/>
                <xsd:element ref="ns2:MediaServiceFastMetadata" minOccurs="0"/>
                <xsd:element ref="ns2:MediaServiceAutoTags" minOccurs="0"/>
                <xsd:element ref="ns3:SharedWithUsers" minOccurs="0"/>
                <xsd:element ref="ns3:SharedWithDetails" minOccurs="0"/>
                <xsd:element ref="ns3:LastSharedByUser" minOccurs="0"/>
                <xsd:element ref="ns3:LastSharedByTime" minOccurs="0"/>
                <xsd:element ref="ns2:MediaServiceOCR"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8" nillable="true" ma:displayName="Unified Compliance Policy Properties" ma:description="" ma:hidden="true" ma:internalName="_ip_UnifiedCompliancePolicyProperties">
      <xsd:simpleType>
        <xsd:restriction base="dms:Note"/>
      </xsd:simpleType>
    </xsd:element>
    <xsd:element name="_ip_UnifiedCompliancePolicyUIAction" ma:index="9" nillable="true" ma:displayName="Unified Compliance Policy UI Action" ma:descrip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69b343d-e775-480b-9b2b-6a6986deb9b0" elementFormDefault="qualified">
    <xsd:import namespace="http://schemas.microsoft.com/office/2006/documentManagement/types"/>
    <xsd:import namespace="http://schemas.microsoft.com/office/infopath/2007/PartnerControls"/>
    <xsd:element name="MediaServiceMetadata" ma:index="10" nillable="true" ma:displayName="MediaServiceMetadata" ma:description="" ma:hidden="true" ma:internalName="MediaServiceMetadata" ma:readOnly="true">
      <xsd:simpleType>
        <xsd:restriction base="dms:Note"/>
      </xsd:simpleType>
    </xsd:element>
    <xsd:element name="MediaServiceFastMetadata" ma:index="11" nillable="true" ma:displayName="MediaServiceFastMetadata" ma:description="" ma:hidden="true" ma:internalName="MediaServiceFastMetadata" ma:readOnly="true">
      <xsd:simpleType>
        <xsd:restriction base="dms:Note"/>
      </xsd:simpleType>
    </xsd:element>
    <xsd:element name="MediaServiceAutoTags" ma:index="12" nillable="true" ma:displayName="MediaServiceAutoTags" ma:description="" ma:internalName="MediaServiceAutoTags" ma:readOnly="true">
      <xsd:simpleType>
        <xsd:restriction base="dms:Text"/>
      </xsd:simpleType>
    </xsd:element>
    <xsd:element name="MediaServiceOCR" ma:index="17" nillable="true" ma:displayName="MediaServiceOCR" ma:description="" ma:internalName="MediaServiceOCR" ma:readOnly="tru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1245976-3b4d-4794-a754-317688483df2" elementFormDefault="qualified">
    <xsd:import namespace="http://schemas.microsoft.com/office/2006/documentManagement/types"/>
    <xsd:import namespace="http://schemas.microsoft.com/office/infopath/2007/PartnerControls"/>
    <xsd:element name="SharedWithUsers" ma:index="13"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description="" ma:internalName="SharedWithDetails" ma:readOnly="true">
      <xsd:simpleType>
        <xsd:restriction base="dms:Note">
          <xsd:maxLength value="255"/>
        </xsd:restriction>
      </xsd:simpleType>
    </xsd:element>
    <xsd:element name="LastSharedByUser" ma:index="15" nillable="true" ma:displayName="Last Shared By User" ma:description="" ma:hidden="true" ma:internalName="LastSharedByUser" ma:readOnly="true">
      <xsd:simpleType>
        <xsd:restriction base="dms:Note"/>
      </xsd:simpleType>
    </xsd:element>
    <xsd:element name="LastSharedByTime" ma:index="16" nillable="true" ma:displayName="Last Shared By Time" ma:description=""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Control xmlns="http://schemas.microsoft.com/VisualStudio/2011/storyboarding/control">
  <Id Name="System.Storyboarding.Annotation.StickyNote" Revision="1" Stencil="System.Storyboarding.Annotation" StencilVersion="0.1"/>
</Control>
</file>

<file path=customXml/item4.xml><?xml version="1.0" encoding="utf-8"?>
<p:properties xmlns:p="http://schemas.microsoft.com/office/2006/metadata/properties" xmlns:xsi="http://www.w3.org/2001/XMLSchema-instance" xmlns:pc="http://schemas.microsoft.com/office/infopath/2007/PartnerControls">
  <documentManagement>
    <_ip_UnifiedCompliancePolicyProperties xmlns="http://schemas.microsoft.com/sharepoint/v3" xsi:nil="true"/>
    <_ip_UnifiedCompliancePolicyUIAction xmlns="http://schemas.microsoft.com/sharepoint/v3" xsi:nil="true"/>
    <LastSharedByUser xmlns="11245976-3b4d-4794-a754-317688483df2">jogallow@microsoft.com</LastSharedByUser>
    <SharedWithUsers xmlns="11245976-3b4d-4794-a754-317688483df2">
      <UserInfo>
        <DisplayName>Martin Woodward</DisplayName>
        <AccountId>67</AccountId>
        <AccountType/>
      </UserInfo>
    </SharedWithUsers>
    <LastSharedByTime xmlns="11245976-3b4d-4794-a754-317688483df2">2018-03-16T04:12:59+00:00</LastSharedByTime>
  </documentManagement>
</p:properties>
</file>

<file path=customXml/itemProps1.xml><?xml version="1.0" encoding="utf-8"?>
<ds:datastoreItem xmlns:ds="http://schemas.openxmlformats.org/officeDocument/2006/customXml" ds:itemID="{093821A7-5528-48BE-BD00-067FBFDD28D5}">
  <ds:schemaRefs>
    <ds:schemaRef ds:uri="http://schemas.microsoft.com/sharepoint/v3/contenttype/forms"/>
  </ds:schemaRefs>
</ds:datastoreItem>
</file>

<file path=customXml/itemProps2.xml><?xml version="1.0" encoding="utf-8"?>
<ds:datastoreItem xmlns:ds="http://schemas.openxmlformats.org/officeDocument/2006/customXml" ds:itemID="{16E8CB18-CF19-487B-A6ED-834044BC878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569b343d-e775-480b-9b2b-6a6986deb9b0"/>
    <ds:schemaRef ds:uri="11245976-3b4d-4794-a754-317688483df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BE7BEDE-E7DB-BA40-ACDC-19AD7C41F430}">
  <ds:schemaRefs>
    <ds:schemaRef ds:uri="http://schemas.microsoft.com/VisualStudio/2011/storyboarding/control"/>
  </ds:schemaRefs>
</ds:datastoreItem>
</file>

<file path=customXml/itemProps4.xml><?xml version="1.0" encoding="utf-8"?>
<ds:datastoreItem xmlns:ds="http://schemas.openxmlformats.org/officeDocument/2006/customXml" ds:itemID="{D23E43D6-DB2F-4C33-A8C8-D28F777A5DE7}">
  <ds:schemaRefs>
    <ds:schemaRef ds:uri="http://schemas.microsoft.com/office/2006/metadata/properties"/>
    <ds:schemaRef ds:uri="http://schemas.microsoft.com/office/infopath/2007/PartnerControls"/>
    <ds:schemaRef ds:uri="http://schemas.microsoft.com/sharepoint/v3"/>
    <ds:schemaRef ds:uri="11245976-3b4d-4794-a754-317688483df2"/>
  </ds:schemaRefs>
</ds:datastoreItem>
</file>

<file path=docProps/app.xml><?xml version="1.0" encoding="utf-8"?>
<Properties xmlns="http://schemas.openxmlformats.org/officeDocument/2006/extended-properties" xmlns:vt="http://schemas.openxmlformats.org/officeDocument/2006/docPropsVTypes">
  <Template/>
  <TotalTime>437</TotalTime>
  <Words>2919</Words>
  <Application>Microsoft Office PowerPoint</Application>
  <PresentationFormat>宽屏</PresentationFormat>
  <Paragraphs>515</Paragraphs>
  <Slides>46</Slides>
  <Notes>24</Notes>
  <HiddenSlides>0</HiddenSlides>
  <MMClips>0</MMClips>
  <ScaleCrop>false</ScaleCrop>
  <HeadingPairs>
    <vt:vector size="6" baseType="variant">
      <vt:variant>
        <vt:lpstr>已用的字体</vt:lpstr>
      </vt:variant>
      <vt:variant>
        <vt:i4>12</vt:i4>
      </vt:variant>
      <vt:variant>
        <vt:lpstr>主题</vt:lpstr>
      </vt:variant>
      <vt:variant>
        <vt:i4>2</vt:i4>
      </vt:variant>
      <vt:variant>
        <vt:lpstr>幻灯片标题</vt:lpstr>
      </vt:variant>
      <vt:variant>
        <vt:i4>46</vt:i4>
      </vt:variant>
    </vt:vector>
  </HeadingPairs>
  <TitlesOfParts>
    <vt:vector size="60" baseType="lpstr">
      <vt:lpstr>等线</vt:lpstr>
      <vt:lpstr>等线 Light</vt:lpstr>
      <vt:lpstr>华文新魏</vt:lpstr>
      <vt:lpstr>Abadi</vt:lpstr>
      <vt:lpstr>Arial</vt:lpstr>
      <vt:lpstr>Calibri</vt:lpstr>
      <vt:lpstr>Consolas</vt:lpstr>
      <vt:lpstr>Segoe UI</vt:lpstr>
      <vt:lpstr>Segoe UI Light</vt:lpstr>
      <vt:lpstr>Segoe UI Semibold</vt:lpstr>
      <vt:lpstr>Segoe UI Semilight</vt:lpstr>
      <vt:lpstr>Wingdings</vt:lpstr>
      <vt:lpstr>Dotnet_Template</vt:lpstr>
      <vt:lpstr>Office 主题​​</vt:lpstr>
      <vt:lpstr>初识Blazor</vt:lpstr>
      <vt:lpstr>张善友</vt:lpstr>
      <vt:lpstr>PowerPoint 演示文稿</vt:lpstr>
      <vt:lpstr>前端发展历程</vt:lpstr>
      <vt:lpstr>WebAssembly.org</vt:lpstr>
      <vt:lpstr>WebAssembly Working Group https://bit.ly/32yDOCP </vt:lpstr>
      <vt:lpstr>WebAssembly 兼容性 </vt:lpstr>
      <vt:lpstr>Blazor 是什么?</vt:lpstr>
      <vt:lpstr>PowerPoint 演示文稿</vt:lpstr>
      <vt:lpstr>PowerPoint 演示文稿</vt:lpstr>
      <vt:lpstr>      Blazor</vt:lpstr>
      <vt:lpstr>Blazor 工作原理</vt:lpstr>
      <vt:lpstr>Blazor 工作原理</vt:lpstr>
      <vt:lpstr>共享组件模型</vt:lpstr>
      <vt:lpstr>WebAssembly 工作原理 </vt:lpstr>
      <vt:lpstr>开始使用 Blazor</vt:lpstr>
      <vt:lpstr>Blazor 实战</vt:lpstr>
      <vt:lpstr>使用 Blazor 构建你的披萨网店界面</vt:lpstr>
      <vt:lpstr>Blazor Server 的扩展</vt:lpstr>
      <vt:lpstr>那些公司已经在用Blazor 以及他们的评价…</vt:lpstr>
      <vt:lpstr>那些公司已经在用Blazor 以及他们的评价…</vt:lpstr>
      <vt:lpstr>PowerPoint 演示文稿</vt:lpstr>
      <vt:lpstr>活跃的 Blazor 社区</vt:lpstr>
      <vt:lpstr>Blazor Futures</vt:lpstr>
      <vt:lpstr>PowerPoint 演示文稿</vt:lpstr>
      <vt:lpstr>Blazor WebAssembly</vt:lpstr>
      <vt:lpstr>Blazor WebAssembly 特性</vt:lpstr>
      <vt:lpstr>Blazor Hybrid 实验</vt:lpstr>
      <vt:lpstr>PowerPoint 演示文稿</vt:lpstr>
      <vt:lpstr>.NET Schedule</vt:lpstr>
      <vt:lpstr>使用 Blazor WebAssembly 和 Visual Studio Code 生成 Web 应用</vt:lpstr>
      <vt:lpstr>其他框架的组件(控件)</vt:lpstr>
      <vt:lpstr>Blazor创建组件的一些基本约定</vt:lpstr>
      <vt:lpstr>组件嵌套</vt:lpstr>
      <vt:lpstr>参数</vt:lpstr>
      <vt:lpstr>数据绑定- HTML 元素</vt:lpstr>
      <vt:lpstr>数据绑定- Blazor组件</vt:lpstr>
      <vt:lpstr>事件处理-HTML元素</vt:lpstr>
      <vt:lpstr>事件处理-EventCallback</vt:lpstr>
      <vt:lpstr>模板化组件</vt:lpstr>
      <vt:lpstr>生命周期</vt:lpstr>
      <vt:lpstr>数据交互流程</vt:lpstr>
      <vt:lpstr>依赖关系注入（DI）</vt:lpstr>
      <vt:lpstr>服务生存期</vt:lpstr>
      <vt:lpstr>总结</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Beth Massi</dc:creator>
  <cp:lastModifiedBy>zhang shanyou</cp:lastModifiedBy>
  <cp:revision>25</cp:revision>
  <dcterms:created xsi:type="dcterms:W3CDTF">2018-01-09T22:22:16Z</dcterms:created>
  <dcterms:modified xsi:type="dcterms:W3CDTF">2020-11-07T03:00:01Z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bethma@microsoft.com</vt:lpwstr>
  </property>
  <property fmtid="{D5CDD505-2E9C-101B-9397-08002B2CF9AE}" pid="5" name="MSIP_Label_f42aa342-8706-4288-bd11-ebb85995028c_SetDate">
    <vt:lpwstr>2018-01-09T22:28:27.0429869Z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y fmtid="{D5CDD505-2E9C-101B-9397-08002B2CF9AE}" pid="10" name="ContentTypeId">
    <vt:lpwstr>0x01010022F88B0CCF1BBA489747F146E6B5E06D</vt:lpwstr>
  </property>
  <property fmtid="{D5CDD505-2E9C-101B-9397-08002B2CF9AE}" pid="11" name="Tfs.IsStoryboard">
    <vt:bool>true</vt:bool>
  </property>
  <property fmtid="{D5CDD505-2E9C-101B-9397-08002B2CF9AE}" pid="12" name="Tfs.LastKnownPath">
    <vt:lpwstr>https://microsoft-my.sharepoint.com/personal/daroth_microsoft_com/Documents/Presentations/.NET Conf Jan 2020 - Focus on Blazor/Welcome to Blazor.pptx</vt:lpwstr>
  </property>
</Properties>
</file>